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handoutMasterIdLst>
    <p:handoutMasterId r:id="rId33"/>
  </p:handoutMasterIdLst>
  <p:sldIdLst>
    <p:sldId id="280" r:id="rId2"/>
    <p:sldId id="293" r:id="rId3"/>
    <p:sldId id="282" r:id="rId4"/>
    <p:sldId id="294" r:id="rId5"/>
    <p:sldId id="260" r:id="rId6"/>
    <p:sldId id="295" r:id="rId7"/>
    <p:sldId id="297" r:id="rId8"/>
    <p:sldId id="319" r:id="rId9"/>
    <p:sldId id="261" r:id="rId10"/>
    <p:sldId id="301" r:id="rId11"/>
    <p:sldId id="302" r:id="rId12"/>
    <p:sldId id="303" r:id="rId13"/>
    <p:sldId id="304" r:id="rId14"/>
    <p:sldId id="320" r:id="rId15"/>
    <p:sldId id="323" r:id="rId16"/>
    <p:sldId id="324" r:id="rId17"/>
    <p:sldId id="325" r:id="rId18"/>
    <p:sldId id="326" r:id="rId19"/>
    <p:sldId id="327" r:id="rId20"/>
    <p:sldId id="328" r:id="rId21"/>
    <p:sldId id="329" r:id="rId22"/>
    <p:sldId id="330" r:id="rId23"/>
    <p:sldId id="331" r:id="rId24"/>
    <p:sldId id="332" r:id="rId25"/>
    <p:sldId id="321" r:id="rId26"/>
    <p:sldId id="333" r:id="rId27"/>
    <p:sldId id="334" r:id="rId28"/>
    <p:sldId id="322" r:id="rId29"/>
    <p:sldId id="305" r:id="rId30"/>
    <p:sldId id="335" r:id="rId31"/>
  </p:sldIdLst>
  <p:sldSz cx="12192000" cy="6858000"/>
  <p:notesSz cx="6858000" cy="9144000"/>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762"/>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1" autoAdjust="0"/>
    <p:restoredTop sz="90920" autoAdjust="0"/>
  </p:normalViewPr>
  <p:slideViewPr>
    <p:cSldViewPr snapToGrid="0" snapToObjects="1">
      <p:cViewPr varScale="1">
        <p:scale>
          <a:sx n="83" d="100"/>
          <a:sy n="83" d="100"/>
        </p:scale>
        <p:origin x="725" y="67"/>
      </p:cViewPr>
      <p:guideLst>
        <p:guide orient="horz" pos="2160"/>
        <p:guide pos="3847"/>
      </p:guideLst>
    </p:cSldViewPr>
  </p:slideViewPr>
  <p:notesTextViewPr>
    <p:cViewPr>
      <p:scale>
        <a:sx n="1" d="1"/>
        <a:sy n="1" d="1"/>
      </p:scale>
      <p:origin x="0" y="0"/>
    </p:cViewPr>
  </p:notesTextViewPr>
  <p:notesViewPr>
    <p:cSldViewPr snapToGrid="0" snapToObjects="1">
      <p:cViewPr varScale="1">
        <p:scale>
          <a:sx n="69" d="100"/>
          <a:sy n="69" d="100"/>
        </p:scale>
        <p:origin x="3082" y="8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D0A40F85-EC06-415A-9708-3CD7BB06E76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3CD510C-11D1-4C27-9E17-5FDC708E73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633BC7-4210-454D-B680-C8F56D4F78E9}" type="datetimeFigureOut">
              <a:rPr lang="zh-CN" altLang="en-US" smtClean="0"/>
              <a:t>2019/6/3</a:t>
            </a:fld>
            <a:endParaRPr lang="zh-CN" altLang="en-US"/>
          </a:p>
        </p:txBody>
      </p:sp>
      <p:sp>
        <p:nvSpPr>
          <p:cNvPr id="4" name="页脚占位符 3">
            <a:extLst>
              <a:ext uri="{FF2B5EF4-FFF2-40B4-BE49-F238E27FC236}">
                <a16:creationId xmlns:a16="http://schemas.microsoft.com/office/drawing/2014/main" id="{5C3378E8-C59F-4E56-9B61-2745D45CDB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D7EA5B0-6704-42FC-8E7D-899D477193C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836EE1-5A77-44F1-9E83-DBB0D81A017C}" type="slidenum">
              <a:rPr lang="zh-CN" altLang="en-US" smtClean="0"/>
              <a:t>‹#›</a:t>
            </a:fld>
            <a:endParaRPr lang="zh-CN" altLang="en-US"/>
          </a:p>
        </p:txBody>
      </p:sp>
    </p:spTree>
    <p:extLst>
      <p:ext uri="{BB962C8B-B14F-4D97-AF65-F5344CB8AC3E}">
        <p14:creationId xmlns:p14="http://schemas.microsoft.com/office/powerpoint/2010/main" val="815986371"/>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png>
</file>

<file path=ppt/media/image14.png>
</file>

<file path=ppt/media/image15.png>
</file>

<file path=ppt/media/image16.jpe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19BCFE-92B9-4AC3-A44A-062180097BA5}" type="datetimeFigureOut">
              <a:rPr lang="zh-CN" altLang="en-US" smtClean="0"/>
              <a:t>2019/6/3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F97E4C-41CB-4B5D-BA01-6F140C6CE965}" type="slidenum">
              <a:rPr lang="zh-CN" altLang="en-US" smtClean="0"/>
              <a:t>‹#›</a:t>
            </a:fld>
            <a:endParaRPr lang="zh-CN" altLang="en-US"/>
          </a:p>
        </p:txBody>
      </p:sp>
    </p:spTree>
    <p:extLst>
      <p:ext uri="{BB962C8B-B14F-4D97-AF65-F5344CB8AC3E}">
        <p14:creationId xmlns:p14="http://schemas.microsoft.com/office/powerpoint/2010/main" val="12384272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由微博数据集的统计数据分析，谣言事件与非谣言事件的数量近似相等；但从转发数量与时间跨度角度分析，无论是谣言事件还是非谣言事件，其最大值与最小值差距非常大，从一定程度上表明两类事件在转发数与时间跨度方面分布不平衡。为进一步具体分析两类事件在转发数与时间跨度上的分布特征，我又提取出每个事件的转发数量及每条微博的发布时间进行数据分析，并将统计分析结果绘制成直方图以便更清晰地观察其特征</a:t>
            </a:r>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9</a:t>
            </a:fld>
            <a:endParaRPr lang="zh-CN" altLang="en-US"/>
          </a:p>
        </p:txBody>
      </p:sp>
    </p:spTree>
    <p:extLst>
      <p:ext uri="{BB962C8B-B14F-4D97-AF65-F5344CB8AC3E}">
        <p14:creationId xmlns:p14="http://schemas.microsoft.com/office/powerpoint/2010/main" val="2062439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29</a:t>
            </a:fld>
            <a:endParaRPr lang="zh-CN" altLang="en-US"/>
          </a:p>
        </p:txBody>
      </p:sp>
    </p:spTree>
    <p:extLst>
      <p:ext uri="{BB962C8B-B14F-4D97-AF65-F5344CB8AC3E}">
        <p14:creationId xmlns:p14="http://schemas.microsoft.com/office/powerpoint/2010/main" val="2554106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10</a:t>
            </a:fld>
            <a:endParaRPr lang="zh-CN" altLang="en-US"/>
          </a:p>
        </p:txBody>
      </p:sp>
    </p:spTree>
    <p:extLst>
      <p:ext uri="{BB962C8B-B14F-4D97-AF65-F5344CB8AC3E}">
        <p14:creationId xmlns:p14="http://schemas.microsoft.com/office/powerpoint/2010/main" val="2843792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18</a:t>
            </a:fld>
            <a:endParaRPr lang="zh-CN" altLang="en-US"/>
          </a:p>
        </p:txBody>
      </p:sp>
    </p:spTree>
    <p:extLst>
      <p:ext uri="{BB962C8B-B14F-4D97-AF65-F5344CB8AC3E}">
        <p14:creationId xmlns:p14="http://schemas.microsoft.com/office/powerpoint/2010/main" val="341029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19</a:t>
            </a:fld>
            <a:endParaRPr lang="zh-CN" altLang="en-US"/>
          </a:p>
        </p:txBody>
      </p:sp>
    </p:spTree>
    <p:extLst>
      <p:ext uri="{BB962C8B-B14F-4D97-AF65-F5344CB8AC3E}">
        <p14:creationId xmlns:p14="http://schemas.microsoft.com/office/powerpoint/2010/main" val="3466708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20</a:t>
            </a:fld>
            <a:endParaRPr lang="zh-CN" altLang="en-US"/>
          </a:p>
        </p:txBody>
      </p:sp>
    </p:spTree>
    <p:extLst>
      <p:ext uri="{BB962C8B-B14F-4D97-AF65-F5344CB8AC3E}">
        <p14:creationId xmlns:p14="http://schemas.microsoft.com/office/powerpoint/2010/main" val="3182721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21</a:t>
            </a:fld>
            <a:endParaRPr lang="zh-CN" altLang="en-US"/>
          </a:p>
        </p:txBody>
      </p:sp>
    </p:spTree>
    <p:extLst>
      <p:ext uri="{BB962C8B-B14F-4D97-AF65-F5344CB8AC3E}">
        <p14:creationId xmlns:p14="http://schemas.microsoft.com/office/powerpoint/2010/main" val="4076956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22</a:t>
            </a:fld>
            <a:endParaRPr lang="zh-CN" altLang="en-US"/>
          </a:p>
        </p:txBody>
      </p:sp>
    </p:spTree>
    <p:extLst>
      <p:ext uri="{BB962C8B-B14F-4D97-AF65-F5344CB8AC3E}">
        <p14:creationId xmlns:p14="http://schemas.microsoft.com/office/powerpoint/2010/main" val="2569988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23</a:t>
            </a:fld>
            <a:endParaRPr lang="zh-CN" altLang="en-US"/>
          </a:p>
        </p:txBody>
      </p:sp>
    </p:spTree>
    <p:extLst>
      <p:ext uri="{BB962C8B-B14F-4D97-AF65-F5344CB8AC3E}">
        <p14:creationId xmlns:p14="http://schemas.microsoft.com/office/powerpoint/2010/main" val="3938343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0F97E4C-41CB-4B5D-BA01-6F140C6CE965}" type="slidenum">
              <a:rPr lang="zh-CN" altLang="en-US" smtClean="0"/>
              <a:t>24</a:t>
            </a:fld>
            <a:endParaRPr lang="zh-CN" altLang="en-US"/>
          </a:p>
        </p:txBody>
      </p:sp>
    </p:spTree>
    <p:extLst>
      <p:ext uri="{BB962C8B-B14F-4D97-AF65-F5344CB8AC3E}">
        <p14:creationId xmlns:p14="http://schemas.microsoft.com/office/powerpoint/2010/main" val="11479617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a:fillRect/>
          </a:stretch>
        </p:blipFill>
        <p:spPr>
          <a:xfrm>
            <a:off x="849510" y="3925"/>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6" name="文本占位符 7"/>
          <p:cNvSpPr>
            <a:spLocks noGrp="1"/>
          </p:cNvSpPr>
          <p:nvPr>
            <p:ph type="body" sz="quarter" idx="11"/>
          </p:nvPr>
        </p:nvSpPr>
        <p:spPr>
          <a:xfrm>
            <a:off x="3155230" y="3669185"/>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7" name="文本占位符 7"/>
          <p:cNvSpPr>
            <a:spLocks noGrp="1"/>
          </p:cNvSpPr>
          <p:nvPr>
            <p:ph type="body" sz="quarter" idx="12"/>
          </p:nvPr>
        </p:nvSpPr>
        <p:spPr>
          <a:xfrm>
            <a:off x="6742690" y="3669184"/>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8" name="文本占位符 7"/>
          <p:cNvSpPr>
            <a:spLocks noGrp="1"/>
          </p:cNvSpPr>
          <p:nvPr>
            <p:ph type="body" sz="quarter" idx="13"/>
          </p:nvPr>
        </p:nvSpPr>
        <p:spPr>
          <a:xfrm>
            <a:off x="3155230" y="4448647"/>
            <a:ext cx="5881540" cy="508364"/>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13" name="日期占位符 3">
            <a:extLst>
              <a:ext uri="{FF2B5EF4-FFF2-40B4-BE49-F238E27FC236}">
                <a16:creationId xmlns:a16="http://schemas.microsoft.com/office/drawing/2014/main" id="{4147D040-A5FB-4272-9630-4FF897A3D611}"/>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78EE6C3-8EB8-4A2B-9FF0-BA167BFCA0FA}" type="datetimeFigureOut">
              <a:rPr lang="zh-CN" altLang="en-US" smtClean="0">
                <a:solidFill>
                  <a:prstClr val="black">
                    <a:tint val="75000"/>
                  </a:prstClr>
                </a:solidFill>
                <a:latin typeface="字体视界-NWE粗楷体" panose="020F0502020204030204"/>
                <a:ea typeface="字体视界-NWE粗楷体"/>
              </a:rPr>
              <a:pPr/>
              <a:t>2019/6/3</a:t>
            </a:fld>
            <a:endParaRPr lang="zh-CN" altLang="en-US" dirty="0">
              <a:solidFill>
                <a:prstClr val="black">
                  <a:tint val="75000"/>
                </a:prstClr>
              </a:solidFill>
              <a:latin typeface="字体视界-NWE粗楷体" panose="020F0502020204030204"/>
              <a:ea typeface="字体视界-NWE粗楷体"/>
            </a:endParaRPr>
          </a:p>
        </p:txBody>
      </p:sp>
      <p:sp>
        <p:nvSpPr>
          <p:cNvPr id="14" name="页脚占位符 4">
            <a:extLst>
              <a:ext uri="{FF2B5EF4-FFF2-40B4-BE49-F238E27FC236}">
                <a16:creationId xmlns:a16="http://schemas.microsoft.com/office/drawing/2014/main" id="{6BE4B6F0-A5D5-4FCE-B5F5-6596742B4003}"/>
              </a:ext>
            </a:extLst>
          </p:cNvPr>
          <p:cNvSpPr txBox="1">
            <a:spLocks/>
          </p:cNvSpPr>
          <p:nvPr userDrawn="1"/>
        </p:nvSpPr>
        <p:spPr>
          <a:xfrm>
            <a:off x="4038600" y="6356350"/>
            <a:ext cx="4114800" cy="365125"/>
          </a:xfrm>
          <a:prstGeom prst="rect">
            <a:avLst/>
          </a:prstGeom>
        </p:spPr>
        <p:txBody>
          <a:bodyPr vert="horz" lIns="91440" tIns="45720" rIns="91440" bIns="4572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prstClr val="black">
                  <a:tint val="75000"/>
                </a:prstClr>
              </a:solidFill>
              <a:latin typeface="字体视界-NWE粗楷体" panose="020F0502020204030204"/>
              <a:ea typeface="字体视界-NWE粗楷体"/>
            </a:endParaRPr>
          </a:p>
        </p:txBody>
      </p:sp>
      <p:sp>
        <p:nvSpPr>
          <p:cNvPr id="15" name="灯片编号占位符 5">
            <a:extLst>
              <a:ext uri="{FF2B5EF4-FFF2-40B4-BE49-F238E27FC236}">
                <a16:creationId xmlns:a16="http://schemas.microsoft.com/office/drawing/2014/main" id="{77AA5271-EC61-4916-B4A6-F7CF6951FF4B}"/>
              </a:ext>
            </a:extLst>
          </p:cNvPr>
          <p:cNvSpPr txBox="1">
            <a:spLocks/>
          </p:cNvSpPr>
          <p:nvPr userDrawn="1"/>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6D0385-4779-4FB0-A36D-649251C88A08}" type="slidenum">
              <a:rPr lang="zh-CN" altLang="en-US" smtClean="0">
                <a:solidFill>
                  <a:prstClr val="black">
                    <a:tint val="75000"/>
                  </a:prstClr>
                </a:solidFill>
                <a:latin typeface="字体视界-NWE粗楷体" panose="020F0502020204030204"/>
                <a:ea typeface="字体视界-NWE粗楷体"/>
              </a:rPr>
              <a:pPr/>
              <a:t>‹#›</a:t>
            </a:fld>
            <a:endParaRPr lang="zh-CN" altLang="en-US" dirty="0">
              <a:solidFill>
                <a:prstClr val="black">
                  <a:tint val="75000"/>
                </a:prstClr>
              </a:solidFill>
              <a:latin typeface="字体视界-NWE粗楷体" panose="020F0502020204030204"/>
              <a:ea typeface="字体视界-NWE粗楷体"/>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pic>
        <p:nvPicPr>
          <p:cNvPr id="3" name="Picture 3" descr="D:\Documents\Downloads\NJUST答辩模板\院徽.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4"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8"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6"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9"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a:fillRect/>
          </a:stretch>
        </p:blipFill>
        <p:spPr>
          <a:xfrm>
            <a:off x="8015258" y="4234"/>
            <a:ext cx="4189442" cy="6858000"/>
          </a:xfrm>
          <a:prstGeom prst="rect">
            <a:avLst/>
          </a:prstGeom>
        </p:spPr>
      </p:pic>
      <p:pic>
        <p:nvPicPr>
          <p:cNvPr id="5"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224273" y="130347"/>
            <a:ext cx="2980427" cy="710371"/>
          </a:xfrm>
          <a:prstGeom prst="rect">
            <a:avLst/>
          </a:prstGeom>
          <a:noFill/>
          <a:extLst>
            <a:ext uri="{909E8E84-426E-40DD-AFC4-6F175D3DCCD1}">
              <a14:hiddenFill xmlns:a14="http://schemas.microsoft.com/office/drawing/2010/main">
                <a:solidFill>
                  <a:srgbClr val="FFFFFF"/>
                </a:solidFill>
              </a14:hiddenFill>
            </a:ext>
          </a:extLst>
        </p:spPr>
      </p:pic>
      <p:cxnSp>
        <p:nvCxnSpPr>
          <p:cNvPr id="8" name="直接连接符 7">
            <a:extLst>
              <a:ext uri="{FF2B5EF4-FFF2-40B4-BE49-F238E27FC236}">
                <a16:creationId xmlns:a16="http://schemas.microsoft.com/office/drawing/2014/main" id="{8FE5ED6D-6FD5-4009-9B6B-E67FEF09DB71}"/>
              </a:ext>
            </a:extLst>
          </p:cNvPr>
          <p:cNvCxnSpPr>
            <a:cxnSpLocks/>
          </p:cNvCxnSpPr>
          <p:nvPr/>
        </p:nvCxnSpPr>
        <p:spPr>
          <a:xfrm flipH="1">
            <a:off x="2" y="840718"/>
            <a:ext cx="8635998" cy="1102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a:fillRect/>
          </a:stretch>
        </p:blipFill>
        <p:spPr>
          <a:xfrm flipH="1">
            <a:off x="0" y="-12700"/>
            <a:ext cx="4189442" cy="6858000"/>
          </a:xfrm>
          <a:prstGeom prst="rect">
            <a:avLst/>
          </a:prstGeom>
        </p:spPr>
      </p:pic>
      <p:pic>
        <p:nvPicPr>
          <p:cNvPr id="5" name="Picture 3" descr="D:\Documents\Downloads\NJUST答辩模板\院徽.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42763" y="309759"/>
            <a:ext cx="2980427" cy="7103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54115" t="20375" r="25555" b="20378"/>
          <a:stretch>
            <a:fillRect/>
          </a:stretch>
        </p:blipFill>
        <p:spPr>
          <a:xfrm>
            <a:off x="7739212" y="0"/>
            <a:ext cx="4452788" cy="6862813"/>
          </a:xfrm>
          <a:prstGeom prst="rect">
            <a:avLst/>
          </a:prstGeom>
        </p:spPr>
      </p:pic>
      <p:pic>
        <p:nvPicPr>
          <p:cNvPr id="6" name="Picture 3" descr="D:\Documents\Downloads\NJUST答辩模板\院徽.png">
            <a:extLst>
              <a:ext uri="{FF2B5EF4-FFF2-40B4-BE49-F238E27FC236}">
                <a16:creationId xmlns:a16="http://schemas.microsoft.com/office/drawing/2014/main" id="{EB52F1EA-AAB8-4B12-88B7-0B23583A0C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224273" y="130347"/>
            <a:ext cx="2980427" cy="71037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直接连接符 6">
            <a:extLst>
              <a:ext uri="{FF2B5EF4-FFF2-40B4-BE49-F238E27FC236}">
                <a16:creationId xmlns:a16="http://schemas.microsoft.com/office/drawing/2014/main" id="{35C218D8-9A92-4203-993A-741AB482A1E3}"/>
              </a:ext>
            </a:extLst>
          </p:cNvPr>
          <p:cNvCxnSpPr>
            <a:cxnSpLocks/>
          </p:cNvCxnSpPr>
          <p:nvPr userDrawn="1"/>
        </p:nvCxnSpPr>
        <p:spPr>
          <a:xfrm flipH="1">
            <a:off x="2" y="840718"/>
            <a:ext cx="8635998" cy="1102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6.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20C8CCCC-2CA8-4969-81B6-11A187EABCAD}"/>
              </a:ext>
            </a:extLst>
          </p:cNvPr>
          <p:cNvGrpSpPr/>
          <p:nvPr/>
        </p:nvGrpSpPr>
        <p:grpSpPr>
          <a:xfrm>
            <a:off x="281016" y="644502"/>
            <a:ext cx="11812372" cy="905437"/>
            <a:chOff x="281016" y="608642"/>
            <a:chExt cx="11812372" cy="905437"/>
          </a:xfrm>
        </p:grpSpPr>
        <p:pic>
          <p:nvPicPr>
            <p:cNvPr id="1026" name="Picture 2" descr="D:\Documents\Downloads\NJUST答辩模板\校徽.png"/>
            <p:cNvPicPr>
              <a:picLocks noChangeAspect="1" noChangeArrowheads="1"/>
            </p:cNvPicPr>
            <p:nvPr/>
          </p:nvPicPr>
          <p:blipFill rotWithShape="1">
            <a:blip r:embed="rId2">
              <a:extLst>
                <a:ext uri="{28A0092B-C50C-407E-A947-70E740481C1C}">
                  <a14:useLocalDpi xmlns:a14="http://schemas.microsoft.com/office/drawing/2010/main" val="0"/>
                </a:ext>
              </a:extLst>
            </a:blip>
            <a:srcRect l="13203" t="22376" r="13843" b="38058"/>
            <a:stretch/>
          </p:blipFill>
          <p:spPr bwMode="auto">
            <a:xfrm>
              <a:off x="281016" y="608642"/>
              <a:ext cx="2976282" cy="905437"/>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D:\Documents\Downloads\NJUST答辩模板\院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3156" y="608642"/>
              <a:ext cx="3700232" cy="88193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7" name="组合 36">
            <a:extLst>
              <a:ext uri="{FF2B5EF4-FFF2-40B4-BE49-F238E27FC236}">
                <a16:creationId xmlns:a16="http://schemas.microsoft.com/office/drawing/2014/main" id="{F66B39C5-CD21-4F3C-8D69-F44A72413B9B}"/>
              </a:ext>
            </a:extLst>
          </p:cNvPr>
          <p:cNvGrpSpPr/>
          <p:nvPr/>
        </p:nvGrpSpPr>
        <p:grpSpPr>
          <a:xfrm>
            <a:off x="695912" y="2440644"/>
            <a:ext cx="10790605" cy="1993886"/>
            <a:chOff x="802295" y="2124487"/>
            <a:chExt cx="10790605" cy="1993886"/>
          </a:xfrm>
        </p:grpSpPr>
        <p:sp>
          <p:nvSpPr>
            <p:cNvPr id="38" name="文本框 37">
              <a:extLst>
                <a:ext uri="{FF2B5EF4-FFF2-40B4-BE49-F238E27FC236}">
                  <a16:creationId xmlns:a16="http://schemas.microsoft.com/office/drawing/2014/main" id="{8DA702B8-ED3A-46BA-8E00-E0EA0D998152}"/>
                </a:ext>
              </a:extLst>
            </p:cNvPr>
            <p:cNvSpPr txBox="1"/>
            <p:nvPr/>
          </p:nvSpPr>
          <p:spPr>
            <a:xfrm>
              <a:off x="3568698" y="3656708"/>
              <a:ext cx="5257801" cy="461665"/>
            </a:xfrm>
            <a:prstGeom prst="rect">
              <a:avLst/>
            </a:prstGeom>
            <a:noFill/>
          </p:spPr>
          <p:txBody>
            <a:bodyPr wrap="square" rtlCol="0">
              <a:spAutoFit/>
            </a:bodyPr>
            <a:lstStyle/>
            <a:p>
              <a:pPr algn="dist"/>
              <a:r>
                <a:rPr lang="en-US" altLang="zh-CN" sz="2400" dirty="0">
                  <a:latin typeface="方正粗黑宋简体" panose="02000000000000000000" pitchFamily="2" charset="-122"/>
                  <a:ea typeface="方正粗黑宋简体" panose="02000000000000000000" pitchFamily="2" charset="-122"/>
                </a:rPr>
                <a:t>GRADUATION THESIS DEFENSE</a:t>
              </a:r>
              <a:endParaRPr lang="zh-CN" altLang="en-US" sz="2400" dirty="0">
                <a:latin typeface="方正粗黑宋简体" panose="02000000000000000000" pitchFamily="2" charset="-122"/>
                <a:ea typeface="方正粗黑宋简体" panose="02000000000000000000" pitchFamily="2" charset="-122"/>
              </a:endParaRPr>
            </a:p>
          </p:txBody>
        </p:sp>
        <p:sp>
          <p:nvSpPr>
            <p:cNvPr id="39" name="文本框 38">
              <a:extLst>
                <a:ext uri="{FF2B5EF4-FFF2-40B4-BE49-F238E27FC236}">
                  <a16:creationId xmlns:a16="http://schemas.microsoft.com/office/drawing/2014/main" id="{80DB6703-0C28-4E18-BEF2-7E353B11D6A3}"/>
                </a:ext>
              </a:extLst>
            </p:cNvPr>
            <p:cNvSpPr txBox="1"/>
            <p:nvPr/>
          </p:nvSpPr>
          <p:spPr>
            <a:xfrm>
              <a:off x="802295" y="2124487"/>
              <a:ext cx="10790605" cy="1569660"/>
            </a:xfrm>
            <a:prstGeom prst="rect">
              <a:avLst/>
            </a:prstGeom>
            <a:noFill/>
          </p:spPr>
          <p:txBody>
            <a:bodyPr wrap="square" rtlCol="0">
              <a:spAutoFit/>
            </a:bodyPr>
            <a:lstStyle/>
            <a:p>
              <a:pPr algn="ctr"/>
              <a:r>
                <a:rPr lang="zh-CN" altLang="en-US" sz="4800" dirty="0">
                  <a:latin typeface="方正粗黑宋简体" panose="02000000000000000000" pitchFamily="2" charset="-122"/>
                  <a:ea typeface="方正粗黑宋简体" panose="02000000000000000000" pitchFamily="2" charset="-122"/>
                </a:rPr>
                <a:t>基于机器学习的微博突发事件分析与</a:t>
              </a:r>
              <a:endParaRPr lang="en-US" altLang="zh-CN" sz="4800" dirty="0">
                <a:latin typeface="方正粗黑宋简体" panose="02000000000000000000" pitchFamily="2" charset="-122"/>
                <a:ea typeface="方正粗黑宋简体" panose="02000000000000000000" pitchFamily="2" charset="-122"/>
              </a:endParaRPr>
            </a:p>
            <a:p>
              <a:pPr algn="ctr"/>
              <a:r>
                <a:rPr lang="zh-CN" altLang="en-US" sz="4800" dirty="0">
                  <a:latin typeface="方正粗黑宋简体" panose="02000000000000000000" pitchFamily="2" charset="-122"/>
                  <a:ea typeface="方正粗黑宋简体" panose="02000000000000000000" pitchFamily="2" charset="-122"/>
                </a:rPr>
                <a:t>谣言检测</a:t>
              </a:r>
            </a:p>
          </p:txBody>
        </p:sp>
      </p:grpSp>
      <p:grpSp>
        <p:nvGrpSpPr>
          <p:cNvPr id="2" name="组合 1">
            <a:extLst>
              <a:ext uri="{FF2B5EF4-FFF2-40B4-BE49-F238E27FC236}">
                <a16:creationId xmlns:a16="http://schemas.microsoft.com/office/drawing/2014/main" id="{9F671A10-ACA9-4DA3-8591-99A75D220A04}"/>
              </a:ext>
            </a:extLst>
          </p:cNvPr>
          <p:cNvGrpSpPr/>
          <p:nvPr/>
        </p:nvGrpSpPr>
        <p:grpSpPr>
          <a:xfrm>
            <a:off x="3261297" y="5085154"/>
            <a:ext cx="5971692" cy="538811"/>
            <a:chOff x="3496402" y="5085154"/>
            <a:chExt cx="5971692" cy="538811"/>
          </a:xfrm>
        </p:grpSpPr>
        <p:grpSp>
          <p:nvGrpSpPr>
            <p:cNvPr id="54" name="组合 53">
              <a:extLst>
                <a:ext uri="{FF2B5EF4-FFF2-40B4-BE49-F238E27FC236}">
                  <a16:creationId xmlns:a16="http://schemas.microsoft.com/office/drawing/2014/main" id="{68975B08-0ADE-4D5B-82C4-C1F8263204FC}"/>
                </a:ext>
              </a:extLst>
            </p:cNvPr>
            <p:cNvGrpSpPr/>
            <p:nvPr/>
          </p:nvGrpSpPr>
          <p:grpSpPr>
            <a:xfrm>
              <a:off x="3910328" y="5100745"/>
              <a:ext cx="5557766" cy="523220"/>
              <a:chOff x="3880556" y="5254250"/>
              <a:chExt cx="5077212" cy="523220"/>
            </a:xfrm>
          </p:grpSpPr>
          <p:sp>
            <p:nvSpPr>
              <p:cNvPr id="40" name="文本框 39">
                <a:extLst>
                  <a:ext uri="{FF2B5EF4-FFF2-40B4-BE49-F238E27FC236}">
                    <a16:creationId xmlns:a16="http://schemas.microsoft.com/office/drawing/2014/main" id="{DC0DF3F2-CB7C-4B61-A358-D4B32705A2DC}"/>
                  </a:ext>
                </a:extLst>
              </p:cNvPr>
              <p:cNvSpPr txBox="1"/>
              <p:nvPr/>
            </p:nvSpPr>
            <p:spPr>
              <a:xfrm>
                <a:off x="3880556" y="5254250"/>
                <a:ext cx="2134762" cy="523220"/>
              </a:xfrm>
              <a:prstGeom prst="rect">
                <a:avLst/>
              </a:prstGeom>
              <a:noFill/>
            </p:spPr>
            <p:txBody>
              <a:bodyPr wrap="square" rtlCol="0">
                <a:spAutoFit/>
              </a:bodyPr>
              <a:lstStyle/>
              <a:p>
                <a:r>
                  <a:rPr lang="zh-CN" altLang="en-US" sz="1400" dirty="0">
                    <a:solidFill>
                      <a:srgbClr val="1F3762"/>
                    </a:solidFill>
                    <a:latin typeface="方正粗黑宋简体" panose="02000000000000000000" pitchFamily="2" charset="-122"/>
                    <a:ea typeface="方正粗黑宋简体" panose="02000000000000000000" pitchFamily="2" charset="-122"/>
                  </a:rPr>
                  <a:t>答辩人：李庆贺</a:t>
                </a:r>
                <a:endParaRPr lang="en-US" altLang="zh-CN" sz="1400" dirty="0">
                  <a:solidFill>
                    <a:srgbClr val="1F3762"/>
                  </a:solidFill>
                  <a:latin typeface="方正粗黑宋简体" panose="02000000000000000000" pitchFamily="2" charset="-122"/>
                  <a:ea typeface="方正粗黑宋简体" panose="02000000000000000000" pitchFamily="2" charset="-122"/>
                </a:endParaRPr>
              </a:p>
              <a:p>
                <a:r>
                  <a:rPr lang="zh-CN" altLang="en-US" sz="1400" dirty="0">
                    <a:solidFill>
                      <a:srgbClr val="1F3762"/>
                    </a:solidFill>
                    <a:latin typeface="方正粗黑宋简体" panose="02000000000000000000" pitchFamily="2" charset="-122"/>
                    <a:ea typeface="方正粗黑宋简体" panose="02000000000000000000" pitchFamily="2" charset="-122"/>
                  </a:rPr>
                  <a:t>学    号：</a:t>
                </a:r>
                <a:r>
                  <a:rPr lang="en-US" altLang="zh-CN" sz="1400" dirty="0">
                    <a:solidFill>
                      <a:srgbClr val="1F3762"/>
                    </a:solidFill>
                    <a:latin typeface="方正粗黑宋简体" panose="02000000000000000000" pitchFamily="2" charset="-122"/>
                    <a:ea typeface="方正粗黑宋简体" panose="02000000000000000000" pitchFamily="2" charset="-122"/>
                  </a:rPr>
                  <a:t>915106840425</a:t>
                </a:r>
                <a:endParaRPr lang="zh-CN" altLang="en-US" sz="1400" dirty="0">
                  <a:solidFill>
                    <a:srgbClr val="1F3762"/>
                  </a:solidFill>
                  <a:latin typeface="方正粗黑宋简体" panose="02000000000000000000" pitchFamily="2" charset="-122"/>
                  <a:ea typeface="方正粗黑宋简体" panose="02000000000000000000" pitchFamily="2" charset="-122"/>
                </a:endParaRPr>
              </a:p>
            </p:txBody>
          </p:sp>
          <p:sp>
            <p:nvSpPr>
              <p:cNvPr id="41" name="文本框 40">
                <a:extLst>
                  <a:ext uri="{FF2B5EF4-FFF2-40B4-BE49-F238E27FC236}">
                    <a16:creationId xmlns:a16="http://schemas.microsoft.com/office/drawing/2014/main" id="{C13D07CA-1E8D-427C-A1CC-E0A53AE117C5}"/>
                  </a:ext>
                </a:extLst>
              </p:cNvPr>
              <p:cNvSpPr txBox="1"/>
              <p:nvPr/>
            </p:nvSpPr>
            <p:spPr>
              <a:xfrm>
                <a:off x="6753745" y="5370795"/>
                <a:ext cx="2204023" cy="307777"/>
              </a:xfrm>
              <a:prstGeom prst="rect">
                <a:avLst/>
              </a:prstGeom>
              <a:noFill/>
            </p:spPr>
            <p:txBody>
              <a:bodyPr wrap="square" rtlCol="0">
                <a:spAutoFit/>
              </a:bodyPr>
              <a:lstStyle/>
              <a:p>
                <a:r>
                  <a:rPr lang="zh-CN" altLang="en-US" sz="1400" dirty="0">
                    <a:solidFill>
                      <a:srgbClr val="1F3762"/>
                    </a:solidFill>
                    <a:latin typeface="方正粗黑宋简体" panose="02000000000000000000" pitchFamily="2" charset="-122"/>
                    <a:ea typeface="方正粗黑宋简体" panose="02000000000000000000" pitchFamily="2" charset="-122"/>
                  </a:rPr>
                  <a:t>导师：夏睿（教授）</a:t>
                </a:r>
              </a:p>
            </p:txBody>
          </p:sp>
        </p:grpSp>
        <p:pic>
          <p:nvPicPr>
            <p:cNvPr id="13" name="图片 12">
              <a:extLst>
                <a:ext uri="{FF2B5EF4-FFF2-40B4-BE49-F238E27FC236}">
                  <a16:creationId xmlns:a16="http://schemas.microsoft.com/office/drawing/2014/main" id="{2973EAC2-9083-4DC6-B5BF-024E484F7340}"/>
                </a:ext>
              </a:extLst>
            </p:cNvPr>
            <p:cNvPicPr>
              <a:picLocks noChangeAspect="1"/>
            </p:cNvPicPr>
            <p:nvPr/>
          </p:nvPicPr>
          <p:blipFill rotWithShape="1">
            <a:blip r:embed="rId4">
              <a:extLst>
                <a:ext uri="{28A0092B-C50C-407E-A947-70E740481C1C}">
                  <a14:useLocalDpi xmlns:a14="http://schemas.microsoft.com/office/drawing/2010/main" val="0"/>
                </a:ext>
              </a:extLst>
            </a:blip>
            <a:srcRect l="56500" t="39024" r="32326" b="39024"/>
            <a:stretch/>
          </p:blipFill>
          <p:spPr>
            <a:xfrm>
              <a:off x="3496402" y="5100745"/>
              <a:ext cx="413925" cy="457382"/>
            </a:xfrm>
            <a:prstGeom prst="rect">
              <a:avLst/>
            </a:prstGeom>
          </p:spPr>
        </p:pic>
        <p:pic>
          <p:nvPicPr>
            <p:cNvPr id="14" name="图片 13">
              <a:extLst>
                <a:ext uri="{FF2B5EF4-FFF2-40B4-BE49-F238E27FC236}">
                  <a16:creationId xmlns:a16="http://schemas.microsoft.com/office/drawing/2014/main" id="{EA9D8F30-EE83-4212-B09A-D3DBA80F42B5}"/>
                </a:ext>
              </a:extLst>
            </p:cNvPr>
            <p:cNvPicPr>
              <a:picLocks noChangeAspect="1"/>
            </p:cNvPicPr>
            <p:nvPr/>
          </p:nvPicPr>
          <p:blipFill rotWithShape="1">
            <a:blip r:embed="rId5">
              <a:extLst>
                <a:ext uri="{28A0092B-C50C-407E-A947-70E740481C1C}">
                  <a14:useLocalDpi xmlns:a14="http://schemas.microsoft.com/office/drawing/2010/main" val="0"/>
                </a:ext>
              </a:extLst>
            </a:blip>
            <a:srcRect l="44382" t="39443" r="44445" b="39443"/>
            <a:stretch/>
          </p:blipFill>
          <p:spPr>
            <a:xfrm>
              <a:off x="6647972" y="5085154"/>
              <a:ext cx="413925" cy="439913"/>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22C21F0E-BD1A-4AC1-87BF-5D0A70221E77}"/>
              </a:ext>
            </a:extLst>
          </p:cNvPr>
          <p:cNvSpPr/>
          <p:nvPr/>
        </p:nvSpPr>
        <p:spPr>
          <a:xfrm>
            <a:off x="546366" y="1220460"/>
            <a:ext cx="1261884"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数据集</a:t>
            </a:r>
          </a:p>
        </p:txBody>
      </p:sp>
      <p:grpSp>
        <p:nvGrpSpPr>
          <p:cNvPr id="23" name="组合 22">
            <a:extLst>
              <a:ext uri="{FF2B5EF4-FFF2-40B4-BE49-F238E27FC236}">
                <a16:creationId xmlns:a16="http://schemas.microsoft.com/office/drawing/2014/main" id="{C8D01D7C-CB60-472E-B906-248990DF2E9F}"/>
              </a:ext>
            </a:extLst>
          </p:cNvPr>
          <p:cNvGrpSpPr/>
          <p:nvPr/>
        </p:nvGrpSpPr>
        <p:grpSpPr>
          <a:xfrm>
            <a:off x="373947" y="31532"/>
            <a:ext cx="3523711" cy="840836"/>
            <a:chOff x="373947" y="31532"/>
            <a:chExt cx="3523711" cy="840836"/>
          </a:xfrm>
        </p:grpSpPr>
        <p:sp>
          <p:nvSpPr>
            <p:cNvPr id="24" name="矩形 23">
              <a:extLst>
                <a:ext uri="{FF2B5EF4-FFF2-40B4-BE49-F238E27FC236}">
                  <a16:creationId xmlns:a16="http://schemas.microsoft.com/office/drawing/2014/main" id="{D486F69E-63E5-443B-AD36-0C9E1471FBC7}"/>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模型设计</a:t>
              </a:r>
            </a:p>
          </p:txBody>
        </p:sp>
        <p:pic>
          <p:nvPicPr>
            <p:cNvPr id="25" name="图片 24">
              <a:extLst>
                <a:ext uri="{FF2B5EF4-FFF2-40B4-BE49-F238E27FC236}">
                  <a16:creationId xmlns:a16="http://schemas.microsoft.com/office/drawing/2014/main" id="{FFAA5443-9EE0-4B76-B917-C74B55A2D83E}"/>
                </a:ext>
              </a:extLst>
            </p:cNvPr>
            <p:cNvPicPr>
              <a:picLocks noChangeAspect="1"/>
            </p:cNvPicPr>
            <p:nvPr/>
          </p:nvPicPr>
          <p:blipFill rotWithShape="1">
            <a:blip r:embed="rId3">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grpSp>
        <p:nvGrpSpPr>
          <p:cNvPr id="2" name="组合 1">
            <a:extLst>
              <a:ext uri="{FF2B5EF4-FFF2-40B4-BE49-F238E27FC236}">
                <a16:creationId xmlns:a16="http://schemas.microsoft.com/office/drawing/2014/main" id="{E2DCA8BE-A5ED-45B3-BF65-71800813F9BC}"/>
              </a:ext>
            </a:extLst>
          </p:cNvPr>
          <p:cNvGrpSpPr/>
          <p:nvPr/>
        </p:nvGrpSpPr>
        <p:grpSpPr>
          <a:xfrm>
            <a:off x="373947" y="1743680"/>
            <a:ext cx="8611027" cy="4358946"/>
            <a:chOff x="1187247" y="1684045"/>
            <a:chExt cx="9451749" cy="4192292"/>
          </a:xfrm>
        </p:grpSpPr>
        <p:pic>
          <p:nvPicPr>
            <p:cNvPr id="27" name="图片 26">
              <a:extLst>
                <a:ext uri="{FF2B5EF4-FFF2-40B4-BE49-F238E27FC236}">
                  <a16:creationId xmlns:a16="http://schemas.microsoft.com/office/drawing/2014/main" id="{D4A92B38-E0FC-4F0C-89BC-3DFAF8E6EF36}"/>
                </a:ext>
              </a:extLst>
            </p:cNvPr>
            <p:cNvPicPr/>
            <p:nvPr/>
          </p:nvPicPr>
          <p:blipFill rotWithShape="1">
            <a:blip r:embed="rId4">
              <a:extLst>
                <a:ext uri="{28A0092B-C50C-407E-A947-70E740481C1C}">
                  <a14:useLocalDpi xmlns:a14="http://schemas.microsoft.com/office/drawing/2010/main" val="0"/>
                </a:ext>
              </a:extLst>
            </a:blip>
            <a:srcRect l="766" t="647" r="1104" b="1334"/>
            <a:stretch/>
          </p:blipFill>
          <p:spPr bwMode="auto">
            <a:xfrm>
              <a:off x="5411262" y="1684045"/>
              <a:ext cx="5227734" cy="4192292"/>
            </a:xfrm>
            <a:prstGeom prst="rect">
              <a:avLst/>
            </a:prstGeom>
            <a:noFill/>
            <a:ln>
              <a:noFill/>
            </a:ln>
            <a:extLst>
              <a:ext uri="{53640926-AAD7-44D8-BBD7-CCE9431645EC}">
                <a14:shadowObscured xmlns:a14="http://schemas.microsoft.com/office/drawing/2010/main"/>
              </a:ext>
            </a:extLst>
          </p:spPr>
        </p:pic>
        <p:pic>
          <p:nvPicPr>
            <p:cNvPr id="26" name="图片 25">
              <a:extLst>
                <a:ext uri="{FF2B5EF4-FFF2-40B4-BE49-F238E27FC236}">
                  <a16:creationId xmlns:a16="http://schemas.microsoft.com/office/drawing/2014/main" id="{62081852-73EA-428A-83EF-AB8BD3C5D9C4}"/>
                </a:ext>
              </a:extLst>
            </p:cNvPr>
            <p:cNvPicPr/>
            <p:nvPr/>
          </p:nvPicPr>
          <p:blipFill rotWithShape="1">
            <a:blip r:embed="rId5">
              <a:extLst>
                <a:ext uri="{28A0092B-C50C-407E-A947-70E740481C1C}">
                  <a14:useLocalDpi xmlns:a14="http://schemas.microsoft.com/office/drawing/2010/main" val="0"/>
                </a:ext>
              </a:extLst>
            </a:blip>
            <a:srcRect l="817" t="620" r="1658" b="1992"/>
            <a:stretch/>
          </p:blipFill>
          <p:spPr bwMode="auto">
            <a:xfrm>
              <a:off x="1187247" y="1684045"/>
              <a:ext cx="4606226" cy="4176227"/>
            </a:xfrm>
            <a:prstGeom prst="rect">
              <a:avLst/>
            </a:prstGeom>
            <a:noFill/>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1090443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a:extLst>
              <a:ext uri="{FF2B5EF4-FFF2-40B4-BE49-F238E27FC236}">
                <a16:creationId xmlns:a16="http://schemas.microsoft.com/office/drawing/2014/main" id="{7A702872-BACB-472D-8A4D-2D338D9444A5}"/>
              </a:ext>
            </a:extLst>
          </p:cNvPr>
          <p:cNvSpPr/>
          <p:nvPr/>
        </p:nvSpPr>
        <p:spPr>
          <a:xfrm>
            <a:off x="546366" y="1220460"/>
            <a:ext cx="1261884"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数据集</a:t>
            </a:r>
          </a:p>
        </p:txBody>
      </p:sp>
      <p:grpSp>
        <p:nvGrpSpPr>
          <p:cNvPr id="42" name="组合 41">
            <a:extLst>
              <a:ext uri="{FF2B5EF4-FFF2-40B4-BE49-F238E27FC236}">
                <a16:creationId xmlns:a16="http://schemas.microsoft.com/office/drawing/2014/main" id="{4A339E38-2B8A-4130-A7D2-A505217CACA0}"/>
              </a:ext>
            </a:extLst>
          </p:cNvPr>
          <p:cNvGrpSpPr/>
          <p:nvPr/>
        </p:nvGrpSpPr>
        <p:grpSpPr>
          <a:xfrm>
            <a:off x="373947" y="31532"/>
            <a:ext cx="3523711" cy="840836"/>
            <a:chOff x="373947" y="31532"/>
            <a:chExt cx="3523711" cy="840836"/>
          </a:xfrm>
        </p:grpSpPr>
        <p:sp>
          <p:nvSpPr>
            <p:cNvPr id="43" name="矩形 42">
              <a:extLst>
                <a:ext uri="{FF2B5EF4-FFF2-40B4-BE49-F238E27FC236}">
                  <a16:creationId xmlns:a16="http://schemas.microsoft.com/office/drawing/2014/main" id="{39FAD2E7-DBD4-47EF-A91F-F93EFB3D9E3A}"/>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模型设计</a:t>
              </a:r>
            </a:p>
          </p:txBody>
        </p:sp>
        <p:pic>
          <p:nvPicPr>
            <p:cNvPr id="44" name="图片 43">
              <a:extLst>
                <a:ext uri="{FF2B5EF4-FFF2-40B4-BE49-F238E27FC236}">
                  <a16:creationId xmlns:a16="http://schemas.microsoft.com/office/drawing/2014/main" id="{93A66497-0DB1-41B2-9A6E-EC951EA5805A}"/>
                </a:ext>
              </a:extLst>
            </p:cNvPr>
            <p:cNvPicPr>
              <a:picLocks noChangeAspect="1"/>
            </p:cNvPicPr>
            <p:nvPr/>
          </p:nvPicPr>
          <p:blipFill rotWithShape="1">
            <a:blip r:embed="rId2">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grpSp>
        <p:nvGrpSpPr>
          <p:cNvPr id="2" name="组合 1">
            <a:extLst>
              <a:ext uri="{FF2B5EF4-FFF2-40B4-BE49-F238E27FC236}">
                <a16:creationId xmlns:a16="http://schemas.microsoft.com/office/drawing/2014/main" id="{D605820E-D957-4894-A785-E17C3A3DA25B}"/>
              </a:ext>
            </a:extLst>
          </p:cNvPr>
          <p:cNvGrpSpPr/>
          <p:nvPr/>
        </p:nvGrpSpPr>
        <p:grpSpPr>
          <a:xfrm>
            <a:off x="307825" y="1743681"/>
            <a:ext cx="8647332" cy="4421426"/>
            <a:chOff x="605999" y="1743680"/>
            <a:chExt cx="9031376" cy="4549807"/>
          </a:xfrm>
        </p:grpSpPr>
        <p:pic>
          <p:nvPicPr>
            <p:cNvPr id="46" name="图片 45">
              <a:extLst>
                <a:ext uri="{FF2B5EF4-FFF2-40B4-BE49-F238E27FC236}">
                  <a16:creationId xmlns:a16="http://schemas.microsoft.com/office/drawing/2014/main" id="{0783DB06-DA71-4007-9F79-045BF22AC69C}"/>
                </a:ext>
              </a:extLst>
            </p:cNvPr>
            <p:cNvPicPr/>
            <p:nvPr/>
          </p:nvPicPr>
          <p:blipFill rotWithShape="1">
            <a:blip r:embed="rId3">
              <a:extLst>
                <a:ext uri="{28A0092B-C50C-407E-A947-70E740481C1C}">
                  <a14:useLocalDpi xmlns:a14="http://schemas.microsoft.com/office/drawing/2010/main" val="0"/>
                </a:ext>
              </a:extLst>
            </a:blip>
            <a:srcRect l="573" t="400" r="689" b="941"/>
            <a:stretch/>
          </p:blipFill>
          <p:spPr bwMode="auto">
            <a:xfrm>
              <a:off x="4854556" y="1743680"/>
              <a:ext cx="4782819" cy="4549807"/>
            </a:xfrm>
            <a:prstGeom prst="rect">
              <a:avLst/>
            </a:prstGeom>
            <a:noFill/>
            <a:ln>
              <a:noFill/>
            </a:ln>
            <a:extLst>
              <a:ext uri="{53640926-AAD7-44D8-BBD7-CCE9431645EC}">
                <a14:shadowObscured xmlns:a14="http://schemas.microsoft.com/office/drawing/2010/main"/>
              </a:ext>
            </a:extLst>
          </p:spPr>
        </p:pic>
        <p:pic>
          <p:nvPicPr>
            <p:cNvPr id="45" name="图片 44">
              <a:extLst>
                <a:ext uri="{FF2B5EF4-FFF2-40B4-BE49-F238E27FC236}">
                  <a16:creationId xmlns:a16="http://schemas.microsoft.com/office/drawing/2014/main" id="{675859C4-C415-4D31-B5CA-AAA8E827A3C6}"/>
                </a:ext>
              </a:extLst>
            </p:cNvPr>
            <p:cNvPicPr/>
            <p:nvPr/>
          </p:nvPicPr>
          <p:blipFill rotWithShape="1">
            <a:blip r:embed="rId4">
              <a:extLst>
                <a:ext uri="{28A0092B-C50C-407E-A947-70E740481C1C}">
                  <a14:useLocalDpi xmlns:a14="http://schemas.microsoft.com/office/drawing/2010/main" val="0"/>
                </a:ext>
              </a:extLst>
            </a:blip>
            <a:srcRect l="571" t="400" r="537" b="762"/>
            <a:stretch/>
          </p:blipFill>
          <p:spPr bwMode="auto">
            <a:xfrm>
              <a:off x="605999" y="1834823"/>
              <a:ext cx="4562347" cy="4332256"/>
            </a:xfrm>
            <a:prstGeom prst="rect">
              <a:avLst/>
            </a:prstGeom>
            <a:noFill/>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195796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1498B1A-9FB9-497A-8B15-ED50F9A60959}"/>
              </a:ext>
            </a:extLst>
          </p:cNvPr>
          <p:cNvPicPr>
            <a:picLocks noChangeAspect="1"/>
          </p:cNvPicPr>
          <p:nvPr/>
        </p:nvPicPr>
        <p:blipFill>
          <a:blip r:embed="rId2"/>
          <a:stretch>
            <a:fillRect/>
          </a:stretch>
        </p:blipFill>
        <p:spPr>
          <a:xfrm>
            <a:off x="474416" y="1319851"/>
            <a:ext cx="7278106" cy="5101030"/>
          </a:xfrm>
          <a:prstGeom prst="rect">
            <a:avLst/>
          </a:prstGeom>
        </p:spPr>
      </p:pic>
      <p:grpSp>
        <p:nvGrpSpPr>
          <p:cNvPr id="14" name="组合 13">
            <a:extLst>
              <a:ext uri="{FF2B5EF4-FFF2-40B4-BE49-F238E27FC236}">
                <a16:creationId xmlns:a16="http://schemas.microsoft.com/office/drawing/2014/main" id="{E6404040-19F2-4166-96FD-A80E6C5CB8EB}"/>
              </a:ext>
            </a:extLst>
          </p:cNvPr>
          <p:cNvGrpSpPr/>
          <p:nvPr/>
        </p:nvGrpSpPr>
        <p:grpSpPr>
          <a:xfrm>
            <a:off x="373947" y="31532"/>
            <a:ext cx="3523711" cy="840836"/>
            <a:chOff x="373947" y="31532"/>
            <a:chExt cx="3523711" cy="840836"/>
          </a:xfrm>
        </p:grpSpPr>
        <p:sp>
          <p:nvSpPr>
            <p:cNvPr id="23" name="矩形 22">
              <a:extLst>
                <a:ext uri="{FF2B5EF4-FFF2-40B4-BE49-F238E27FC236}">
                  <a16:creationId xmlns:a16="http://schemas.microsoft.com/office/drawing/2014/main" id="{498A4750-0DEF-49D0-A3E5-9D9067C9EA81}"/>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模型设计</a:t>
              </a:r>
            </a:p>
          </p:txBody>
        </p:sp>
        <p:pic>
          <p:nvPicPr>
            <p:cNvPr id="24" name="图片 23">
              <a:extLst>
                <a:ext uri="{FF2B5EF4-FFF2-40B4-BE49-F238E27FC236}">
                  <a16:creationId xmlns:a16="http://schemas.microsoft.com/office/drawing/2014/main" id="{DE0DD918-7E1F-4C37-9B08-F02F873B85BF}"/>
                </a:ext>
              </a:extLst>
            </p:cNvPr>
            <p:cNvPicPr>
              <a:picLocks noChangeAspect="1"/>
            </p:cNvPicPr>
            <p:nvPr/>
          </p:nvPicPr>
          <p:blipFill rotWithShape="1">
            <a:blip r:embed="rId3">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sp>
        <p:nvSpPr>
          <p:cNvPr id="25" name="矩形 24">
            <a:extLst>
              <a:ext uri="{FF2B5EF4-FFF2-40B4-BE49-F238E27FC236}">
                <a16:creationId xmlns:a16="http://schemas.microsoft.com/office/drawing/2014/main" id="{C8C2A8ED-7B18-4B3E-ADE3-E1C23523EB87}"/>
              </a:ext>
            </a:extLst>
          </p:cNvPr>
          <p:cNvSpPr/>
          <p:nvPr/>
        </p:nvSpPr>
        <p:spPr>
          <a:xfrm>
            <a:off x="546366" y="1220460"/>
            <a:ext cx="1795684" cy="523220"/>
          </a:xfrm>
          <a:prstGeom prst="rect">
            <a:avLst/>
          </a:prstGeom>
        </p:spPr>
        <p:txBody>
          <a:bodyPr wrap="none">
            <a:spAutoFit/>
          </a:bodyPr>
          <a:lstStyle/>
          <a:p>
            <a:r>
              <a:rPr lang="en-US" altLang="zh-CN" sz="2800" dirty="0">
                <a:latin typeface="方正粗黑宋简体" panose="02000000000000000000" pitchFamily="2" charset="-122"/>
                <a:ea typeface="方正粗黑宋简体" panose="02000000000000000000" pitchFamily="2" charset="-122"/>
                <a:cs typeface="+mn-ea"/>
                <a:sym typeface="+mn-lt"/>
              </a:rPr>
              <a:t>GRU</a:t>
            </a:r>
            <a:r>
              <a:rPr lang="zh-CN" altLang="en-US" sz="2800" dirty="0">
                <a:latin typeface="方正粗黑宋简体" panose="02000000000000000000" pitchFamily="2" charset="-122"/>
                <a:ea typeface="方正粗黑宋简体" panose="02000000000000000000" pitchFamily="2" charset="-122"/>
                <a:cs typeface="+mn-ea"/>
                <a:sym typeface="+mn-lt"/>
              </a:rPr>
              <a:t>模型</a:t>
            </a:r>
            <a:r>
              <a:rPr lang="en-US" altLang="zh-CN" sz="2800" dirty="0">
                <a:latin typeface="方正粗黑宋简体" panose="02000000000000000000" pitchFamily="2" charset="-122"/>
                <a:ea typeface="方正粗黑宋简体" panose="02000000000000000000" pitchFamily="2" charset="-122"/>
                <a:cs typeface="+mn-ea"/>
                <a:sym typeface="+mn-lt"/>
              </a:rPr>
              <a:t> </a:t>
            </a:r>
            <a:endParaRPr lang="zh-CN" altLang="en-US" sz="2800" dirty="0">
              <a:latin typeface="方正粗黑宋简体" panose="02000000000000000000" pitchFamily="2" charset="-122"/>
              <a:ea typeface="方正粗黑宋简体" panose="02000000000000000000" pitchFamily="2" charset="-122"/>
              <a:cs typeface="+mn-ea"/>
              <a:sym typeface="+mn-lt"/>
            </a:endParaRPr>
          </a:p>
        </p:txBody>
      </p:sp>
    </p:spTree>
    <p:extLst>
      <p:ext uri="{BB962C8B-B14F-4D97-AF65-F5344CB8AC3E}">
        <p14:creationId xmlns:p14="http://schemas.microsoft.com/office/powerpoint/2010/main" val="531343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descr="C:\Users\92948\Desktop\CNN-GRU结构图.jpg">
            <a:extLst>
              <a:ext uri="{FF2B5EF4-FFF2-40B4-BE49-F238E27FC236}">
                <a16:creationId xmlns:a16="http://schemas.microsoft.com/office/drawing/2014/main" id="{634BC7E2-0443-49A9-A5FE-23855C31509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6366" y="973324"/>
            <a:ext cx="7941186" cy="5853144"/>
          </a:xfrm>
          <a:prstGeom prst="rect">
            <a:avLst/>
          </a:prstGeom>
          <a:noFill/>
          <a:ln>
            <a:noFill/>
          </a:ln>
        </p:spPr>
      </p:pic>
      <p:grpSp>
        <p:nvGrpSpPr>
          <p:cNvPr id="23" name="组合 22">
            <a:extLst>
              <a:ext uri="{FF2B5EF4-FFF2-40B4-BE49-F238E27FC236}">
                <a16:creationId xmlns:a16="http://schemas.microsoft.com/office/drawing/2014/main" id="{E4E80321-8D0F-43A9-B5C5-50E4A18415DE}"/>
              </a:ext>
            </a:extLst>
          </p:cNvPr>
          <p:cNvGrpSpPr/>
          <p:nvPr/>
        </p:nvGrpSpPr>
        <p:grpSpPr>
          <a:xfrm>
            <a:off x="373947" y="31532"/>
            <a:ext cx="3523711" cy="840836"/>
            <a:chOff x="373947" y="31532"/>
            <a:chExt cx="3523711" cy="840836"/>
          </a:xfrm>
        </p:grpSpPr>
        <p:sp>
          <p:nvSpPr>
            <p:cNvPr id="24" name="矩形 23">
              <a:extLst>
                <a:ext uri="{FF2B5EF4-FFF2-40B4-BE49-F238E27FC236}">
                  <a16:creationId xmlns:a16="http://schemas.microsoft.com/office/drawing/2014/main" id="{DCBD5A8F-46A0-438A-9C28-ACEA175F9B40}"/>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模型设计</a:t>
              </a:r>
            </a:p>
          </p:txBody>
        </p:sp>
        <p:pic>
          <p:nvPicPr>
            <p:cNvPr id="25" name="图片 24">
              <a:extLst>
                <a:ext uri="{FF2B5EF4-FFF2-40B4-BE49-F238E27FC236}">
                  <a16:creationId xmlns:a16="http://schemas.microsoft.com/office/drawing/2014/main" id="{8CB33305-A946-4F6B-A902-D401675E3781}"/>
                </a:ext>
              </a:extLst>
            </p:cNvPr>
            <p:cNvPicPr>
              <a:picLocks noChangeAspect="1"/>
            </p:cNvPicPr>
            <p:nvPr/>
          </p:nvPicPr>
          <p:blipFill rotWithShape="1">
            <a:blip r:embed="rId3">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sp>
        <p:nvSpPr>
          <p:cNvPr id="26" name="矩形 25">
            <a:extLst>
              <a:ext uri="{FF2B5EF4-FFF2-40B4-BE49-F238E27FC236}">
                <a16:creationId xmlns:a16="http://schemas.microsoft.com/office/drawing/2014/main" id="{8A0F31F8-922B-40E7-9495-089CABAFD100}"/>
              </a:ext>
            </a:extLst>
          </p:cNvPr>
          <p:cNvSpPr/>
          <p:nvPr/>
        </p:nvSpPr>
        <p:spPr>
          <a:xfrm>
            <a:off x="546366" y="1220460"/>
            <a:ext cx="2820003" cy="523220"/>
          </a:xfrm>
          <a:prstGeom prst="rect">
            <a:avLst/>
          </a:prstGeom>
        </p:spPr>
        <p:txBody>
          <a:bodyPr wrap="none">
            <a:spAutoFit/>
          </a:bodyPr>
          <a:lstStyle/>
          <a:p>
            <a:r>
              <a:rPr lang="en-US" altLang="zh-CN" sz="2800" dirty="0">
                <a:latin typeface="方正粗黑宋简体" panose="02000000000000000000" pitchFamily="2" charset="-122"/>
                <a:ea typeface="方正粗黑宋简体" panose="02000000000000000000" pitchFamily="2" charset="-122"/>
                <a:cs typeface="+mn-ea"/>
                <a:sym typeface="+mn-lt"/>
              </a:rPr>
              <a:t>CNN-GRU</a:t>
            </a:r>
            <a:r>
              <a:rPr lang="zh-CN" altLang="en-US" sz="2800" dirty="0">
                <a:latin typeface="方正粗黑宋简体" panose="02000000000000000000" pitchFamily="2" charset="-122"/>
                <a:ea typeface="方正粗黑宋简体" panose="02000000000000000000" pitchFamily="2" charset="-122"/>
                <a:cs typeface="+mn-ea"/>
                <a:sym typeface="+mn-lt"/>
              </a:rPr>
              <a:t>模型</a:t>
            </a:r>
            <a:r>
              <a:rPr lang="en-US" altLang="zh-CN" sz="2800" dirty="0">
                <a:latin typeface="方正粗黑宋简体" panose="02000000000000000000" pitchFamily="2" charset="-122"/>
                <a:ea typeface="方正粗黑宋简体" panose="02000000000000000000" pitchFamily="2" charset="-122"/>
                <a:cs typeface="+mn-ea"/>
                <a:sym typeface="+mn-lt"/>
              </a:rPr>
              <a:t> </a:t>
            </a:r>
            <a:endParaRPr lang="zh-CN" altLang="en-US" sz="2800" dirty="0">
              <a:latin typeface="方正粗黑宋简体" panose="02000000000000000000" pitchFamily="2" charset="-122"/>
              <a:ea typeface="方正粗黑宋简体" panose="02000000000000000000" pitchFamily="2" charset="-122"/>
              <a:cs typeface="+mn-ea"/>
              <a:sym typeface="+mn-lt"/>
            </a:endParaRPr>
          </a:p>
        </p:txBody>
      </p:sp>
    </p:spTree>
    <p:extLst>
      <p:ext uri="{BB962C8B-B14F-4D97-AF65-F5344CB8AC3E}">
        <p14:creationId xmlns:p14="http://schemas.microsoft.com/office/powerpoint/2010/main" val="3477819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2"/>
          </p:nvPr>
        </p:nvSpPr>
        <p:spPr>
          <a:xfrm>
            <a:off x="489072" y="3861608"/>
            <a:ext cx="3266505" cy="707725"/>
          </a:xfrm>
        </p:spPr>
        <p:txBody>
          <a:bodyPr/>
          <a:lstStyle/>
          <a:p>
            <a:r>
              <a:rPr kumimoji="1" lang="en-US" altLang="zh-CN" sz="3200" dirty="0">
                <a:latin typeface="方正粗黑宋简体" panose="02000000000000000000" pitchFamily="2" charset="-122"/>
                <a:ea typeface="方正粗黑宋简体" panose="02000000000000000000" pitchFamily="2" charset="-122"/>
              </a:rPr>
              <a:t>PART</a:t>
            </a:r>
            <a:r>
              <a:rPr kumimoji="1" lang="zh-CN" altLang="en-US" sz="3200" dirty="0">
                <a:latin typeface="方正粗黑宋简体" panose="02000000000000000000" pitchFamily="2" charset="-122"/>
                <a:ea typeface="方正粗黑宋简体" panose="02000000000000000000" pitchFamily="2" charset="-122"/>
              </a:rPr>
              <a:t> </a:t>
            </a:r>
            <a:r>
              <a:rPr kumimoji="1" lang="en-US" altLang="zh-CN" sz="3200" dirty="0">
                <a:latin typeface="方正粗黑宋简体" panose="02000000000000000000" pitchFamily="2" charset="-122"/>
                <a:ea typeface="方正粗黑宋简体" panose="02000000000000000000" pitchFamily="2" charset="-122"/>
              </a:rPr>
              <a:t>THREE</a:t>
            </a:r>
            <a:endParaRPr kumimoji="1" lang="zh-CN" altLang="en-US" sz="3200" dirty="0">
              <a:latin typeface="方正粗黑宋简体" panose="02000000000000000000" pitchFamily="2" charset="-122"/>
              <a:ea typeface="方正粗黑宋简体" panose="02000000000000000000" pitchFamily="2" charset="-122"/>
            </a:endParaRPr>
          </a:p>
        </p:txBody>
      </p:sp>
      <p:sp>
        <p:nvSpPr>
          <p:cNvPr id="7" name="矩形 6"/>
          <p:cNvSpPr/>
          <p:nvPr/>
        </p:nvSpPr>
        <p:spPr>
          <a:xfrm>
            <a:off x="922752" y="4502499"/>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latin typeface="方正粗黑宋简体" panose="02000000000000000000" pitchFamily="2" charset="-122"/>
              <a:ea typeface="方正粗黑宋简体" panose="02000000000000000000" pitchFamily="2" charset="-122"/>
            </a:endParaRPr>
          </a:p>
        </p:txBody>
      </p:sp>
      <p:pic>
        <p:nvPicPr>
          <p:cNvPr id="41" name="Picture 2" descr="D:\Documents\Downloads\NJUST答辩模板\底边.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 y="1667"/>
            <a:ext cx="12180606" cy="243254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占位符 5">
            <a:extLst>
              <a:ext uri="{FF2B5EF4-FFF2-40B4-BE49-F238E27FC236}">
                <a16:creationId xmlns:a16="http://schemas.microsoft.com/office/drawing/2014/main" id="{D8352144-EA46-48CC-8D62-43E23A319E24}"/>
              </a:ext>
            </a:extLst>
          </p:cNvPr>
          <p:cNvSpPr txBox="1">
            <a:spLocks/>
          </p:cNvSpPr>
          <p:nvPr/>
        </p:nvSpPr>
        <p:spPr>
          <a:xfrm>
            <a:off x="-414323" y="2973524"/>
            <a:ext cx="5076604" cy="4554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6000" dirty="0">
                <a:solidFill>
                  <a:srgbClr val="000000"/>
                </a:solidFill>
                <a:latin typeface="方正粗黑宋简体" panose="02000000000000000000" pitchFamily="2" charset="-122"/>
                <a:ea typeface="方正粗黑宋简体" panose="02000000000000000000" pitchFamily="2" charset="-122"/>
              </a:rPr>
              <a:t>实验评估</a:t>
            </a:r>
          </a:p>
        </p:txBody>
      </p:sp>
      <p:grpSp>
        <p:nvGrpSpPr>
          <p:cNvPr id="11" name="组合 10">
            <a:extLst>
              <a:ext uri="{FF2B5EF4-FFF2-40B4-BE49-F238E27FC236}">
                <a16:creationId xmlns:a16="http://schemas.microsoft.com/office/drawing/2014/main" id="{B3C89ED6-D99A-4DCF-BD9C-747F6CC9CB35}"/>
              </a:ext>
            </a:extLst>
          </p:cNvPr>
          <p:cNvGrpSpPr/>
          <p:nvPr/>
        </p:nvGrpSpPr>
        <p:grpSpPr>
          <a:xfrm>
            <a:off x="4294468" y="4615840"/>
            <a:ext cx="6111611" cy="455476"/>
            <a:chOff x="4245028" y="4575147"/>
            <a:chExt cx="6111611" cy="455476"/>
          </a:xfrm>
        </p:grpSpPr>
        <p:grpSp>
          <p:nvGrpSpPr>
            <p:cNvPr id="6" name="组合 5">
              <a:extLst>
                <a:ext uri="{FF2B5EF4-FFF2-40B4-BE49-F238E27FC236}">
                  <a16:creationId xmlns:a16="http://schemas.microsoft.com/office/drawing/2014/main" id="{7209FD84-AE2F-4BCF-BBF8-D0406FED9E32}"/>
                </a:ext>
              </a:extLst>
            </p:cNvPr>
            <p:cNvGrpSpPr/>
            <p:nvPr/>
          </p:nvGrpSpPr>
          <p:grpSpPr>
            <a:xfrm>
              <a:off x="4245028" y="4575147"/>
              <a:ext cx="2845576" cy="455476"/>
              <a:chOff x="4399105" y="4575147"/>
              <a:chExt cx="2845576" cy="455476"/>
            </a:xfrm>
          </p:grpSpPr>
          <p:sp>
            <p:nvSpPr>
              <p:cNvPr id="18" name="文本占位符 8"/>
              <p:cNvSpPr txBox="1"/>
              <p:nvPr/>
            </p:nvSpPr>
            <p:spPr>
              <a:xfrm>
                <a:off x="4399105" y="4575147"/>
                <a:ext cx="2845576"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模型实验及参数设置</a:t>
                </a:r>
              </a:p>
            </p:txBody>
          </p:sp>
          <p:sp>
            <p:nvSpPr>
              <p:cNvPr id="28" name="矩形 27"/>
              <p:cNvSpPr/>
              <p:nvPr/>
            </p:nvSpPr>
            <p:spPr>
              <a:xfrm>
                <a:off x="4570288" y="4958190"/>
                <a:ext cx="2597944" cy="45719"/>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8" name="组合 7">
              <a:extLst>
                <a:ext uri="{FF2B5EF4-FFF2-40B4-BE49-F238E27FC236}">
                  <a16:creationId xmlns:a16="http://schemas.microsoft.com/office/drawing/2014/main" id="{AD4FEB14-A5C6-4E67-8853-12C115C85D29}"/>
                </a:ext>
              </a:extLst>
            </p:cNvPr>
            <p:cNvGrpSpPr/>
            <p:nvPr/>
          </p:nvGrpSpPr>
          <p:grpSpPr>
            <a:xfrm>
              <a:off x="7675394" y="4575147"/>
              <a:ext cx="2681245" cy="455476"/>
              <a:chOff x="7829477" y="4595015"/>
              <a:chExt cx="2681245" cy="455476"/>
            </a:xfrm>
          </p:grpSpPr>
          <p:sp>
            <p:nvSpPr>
              <p:cNvPr id="20" name="文本占位符 10"/>
              <p:cNvSpPr txBox="1"/>
              <p:nvPr/>
            </p:nvSpPr>
            <p:spPr>
              <a:xfrm>
                <a:off x="7829477" y="4595015"/>
                <a:ext cx="2681245"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实验结果及分析</a:t>
                </a:r>
              </a:p>
            </p:txBody>
          </p:sp>
          <p:sp>
            <p:nvSpPr>
              <p:cNvPr id="24" name="矩形 23">
                <a:extLst>
                  <a:ext uri="{FF2B5EF4-FFF2-40B4-BE49-F238E27FC236}">
                    <a16:creationId xmlns:a16="http://schemas.microsoft.com/office/drawing/2014/main" id="{7E98212E-A13E-406C-9124-6987C85B7820}"/>
                  </a:ext>
                </a:extLst>
              </p:cNvPr>
              <p:cNvSpPr/>
              <p:nvPr/>
            </p:nvSpPr>
            <p:spPr>
              <a:xfrm>
                <a:off x="8176186" y="4977136"/>
                <a:ext cx="1987826" cy="45719"/>
              </a:xfrm>
              <a:prstGeom prst="rect">
                <a:avLst/>
              </a:prstGeom>
              <a:solidFill>
                <a:schemeClr val="bg1">
                  <a:lumMod val="5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spTree>
    <p:extLst>
      <p:ext uri="{BB962C8B-B14F-4D97-AF65-F5344CB8AC3E}">
        <p14:creationId xmlns:p14="http://schemas.microsoft.com/office/powerpoint/2010/main" val="2458972154"/>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3416320"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模型实验及参数设置</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sp>
        <p:nvSpPr>
          <p:cNvPr id="5" name="文本框 4">
            <a:extLst>
              <a:ext uri="{FF2B5EF4-FFF2-40B4-BE49-F238E27FC236}">
                <a16:creationId xmlns:a16="http://schemas.microsoft.com/office/drawing/2014/main" id="{E901646E-051E-4ECE-AB89-12C8E6846D27}"/>
              </a:ext>
            </a:extLst>
          </p:cNvPr>
          <p:cNvSpPr txBox="1"/>
          <p:nvPr/>
        </p:nvSpPr>
        <p:spPr>
          <a:xfrm>
            <a:off x="559558" y="1933680"/>
            <a:ext cx="6420678" cy="3980257"/>
          </a:xfrm>
          <a:prstGeom prst="rect">
            <a:avLst/>
          </a:prstGeom>
          <a:noFill/>
        </p:spPr>
        <p:txBody>
          <a:bodyPr wrap="square" rtlCol="0">
            <a:spAutoFit/>
          </a:bodyPr>
          <a:lstStyle/>
          <a:p>
            <a:pPr>
              <a:lnSpc>
                <a:spcPct val="130000"/>
              </a:lnSpc>
              <a:spcBef>
                <a:spcPts val="600"/>
              </a:spcBef>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对于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网络模型，其序列划分方式以发布时间为参考，从时间的角度对整个序列进行了切分处理。因此，在对</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网络模型进行早期谣言检测实验时，将从时间角度来表达“早期”。本实验设置了</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6</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12</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24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48</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72</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96</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120(</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单位：小时</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)8</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个时间跨度作为微博的截止发布时间，利用时间跨度以内的数据来进行早期谣言检测实验，验证模型的早期谣言检测性能。</a:t>
            </a:r>
          </a:p>
          <a:p>
            <a:pPr>
              <a:lnSpc>
                <a:spcPct val="130000"/>
              </a:lnSpc>
              <a:spcBef>
                <a:spcPts val="600"/>
              </a:spcBef>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对于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模型，其序列划分方式是将顺序的序列每</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10</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个为一组进行划分，可视为从传播的角度对整个序列进行了切分处理。因此，对</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模型的早期谣言检测实验将从传播角度来表达“早期”。本实验设置了</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25%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35%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55%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65%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75%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85%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95%(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数据占比</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)10</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个数据的利用率，利用每个事件的部分数据来对谣言进行识别，完成模型的早期谣言检测实验。</a:t>
            </a:r>
          </a:p>
        </p:txBody>
      </p:sp>
      <p:sp>
        <p:nvSpPr>
          <p:cNvPr id="27" name="Oval 34">
            <a:extLst>
              <a:ext uri="{FF2B5EF4-FFF2-40B4-BE49-F238E27FC236}">
                <a16:creationId xmlns:a16="http://schemas.microsoft.com/office/drawing/2014/main" id="{3B66412E-C1FF-470B-BA93-47D84B0E067D}"/>
              </a:ext>
            </a:extLst>
          </p:cNvPr>
          <p:cNvSpPr/>
          <p:nvPr/>
        </p:nvSpPr>
        <p:spPr>
          <a:xfrm flipH="1">
            <a:off x="6980236" y="1820592"/>
            <a:ext cx="3415790" cy="3415776"/>
          </a:xfrm>
          <a:prstGeom prst="ellipse">
            <a:avLst/>
          </a:prstGeom>
          <a:blipFill dpi="0" rotWithShape="1">
            <a:blip r:embed="rId3"/>
            <a:srcRect/>
            <a:stretch>
              <a:fillRect l="-4169" r="-4586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GB" sz="1600" dirty="0">
              <a:cs typeface="+mn-ea"/>
              <a:sym typeface="+mn-lt"/>
            </a:endParaRPr>
          </a:p>
        </p:txBody>
      </p:sp>
    </p:spTree>
    <p:extLst>
      <p:ext uri="{BB962C8B-B14F-4D97-AF65-F5344CB8AC3E}">
        <p14:creationId xmlns:p14="http://schemas.microsoft.com/office/powerpoint/2010/main" val="2023967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339102"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谣言检测实验</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pic>
        <p:nvPicPr>
          <p:cNvPr id="2" name="图片 1">
            <a:extLst>
              <a:ext uri="{FF2B5EF4-FFF2-40B4-BE49-F238E27FC236}">
                <a16:creationId xmlns:a16="http://schemas.microsoft.com/office/drawing/2014/main" id="{4B020261-FFED-4249-BEA3-71769734C15C}"/>
              </a:ext>
            </a:extLst>
          </p:cNvPr>
          <p:cNvPicPr>
            <a:picLocks noChangeAspect="1"/>
          </p:cNvPicPr>
          <p:nvPr/>
        </p:nvPicPr>
        <p:blipFill>
          <a:blip r:embed="rId3"/>
          <a:stretch>
            <a:fillRect/>
          </a:stretch>
        </p:blipFill>
        <p:spPr>
          <a:xfrm>
            <a:off x="559558" y="3598793"/>
            <a:ext cx="7481634" cy="2553529"/>
          </a:xfrm>
          <a:prstGeom prst="rect">
            <a:avLst/>
          </a:prstGeom>
        </p:spPr>
      </p:pic>
      <p:sp>
        <p:nvSpPr>
          <p:cNvPr id="7" name="文本框 6">
            <a:extLst>
              <a:ext uri="{FF2B5EF4-FFF2-40B4-BE49-F238E27FC236}">
                <a16:creationId xmlns:a16="http://schemas.microsoft.com/office/drawing/2014/main" id="{A2620D7F-7214-490E-AA9A-C9A5E6AB1780}"/>
              </a:ext>
            </a:extLst>
          </p:cNvPr>
          <p:cNvSpPr txBox="1"/>
          <p:nvPr/>
        </p:nvSpPr>
        <p:spPr>
          <a:xfrm>
            <a:off x="559558" y="1740176"/>
            <a:ext cx="5811425" cy="1739643"/>
          </a:xfrm>
          <a:prstGeom prst="rect">
            <a:avLst/>
          </a:prstGeom>
          <a:noFill/>
        </p:spPr>
        <p:txBody>
          <a:bodyPr wrap="square" rtlCol="0">
            <a:spAutoFit/>
          </a:bodyPr>
          <a:lstStyle/>
          <a:p>
            <a:pPr>
              <a:lnSpc>
                <a:spcPct val="130000"/>
              </a:lnSpc>
              <a:spcBef>
                <a:spcPts val="600"/>
              </a:spcBef>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针对本文所构建的微博谣言检测模型，本文共设置了</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个实验以验证模型的效果。其中实验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和实验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2</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用来验证</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网络模型与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模型对谣言事件与非谣言事件的检测识别能力；实验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3</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和实验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分别用来验证两类模型的早期谣言检测能力。</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a:p>
            <a:pPr>
              <a:lnSpc>
                <a:spcPct val="130000"/>
              </a:lnSpc>
              <a:spcBef>
                <a:spcPts val="600"/>
              </a:spcBef>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各实验对应的参数设置如下表：</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Tree>
    <p:extLst>
      <p:ext uri="{BB962C8B-B14F-4D97-AF65-F5344CB8AC3E}">
        <p14:creationId xmlns:p14="http://schemas.microsoft.com/office/powerpoint/2010/main" val="1517333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sp>
        <p:nvSpPr>
          <p:cNvPr id="5" name="矩形 4">
            <a:extLst>
              <a:ext uri="{FF2B5EF4-FFF2-40B4-BE49-F238E27FC236}">
                <a16:creationId xmlns:a16="http://schemas.microsoft.com/office/drawing/2014/main" id="{F2FD9E96-B995-4FCF-BF45-D8B25388B9EE}"/>
              </a:ext>
            </a:extLst>
          </p:cNvPr>
          <p:cNvSpPr/>
          <p:nvPr/>
        </p:nvSpPr>
        <p:spPr>
          <a:xfrm>
            <a:off x="559558" y="1870929"/>
            <a:ext cx="6096000" cy="338554"/>
          </a:xfrm>
          <a:prstGeom prst="rect">
            <a:avLst/>
          </a:prstGeom>
        </p:spPr>
        <p:txBody>
          <a:bodyPr>
            <a:spAutoFit/>
          </a:bodyPr>
          <a:lstStyle/>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在谣言检测模型的识别率方面，实验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与实验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2</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的测试结果如下：</a:t>
            </a:r>
          </a:p>
        </p:txBody>
      </p:sp>
      <p:pic>
        <p:nvPicPr>
          <p:cNvPr id="6" name="图片 5">
            <a:extLst>
              <a:ext uri="{FF2B5EF4-FFF2-40B4-BE49-F238E27FC236}">
                <a16:creationId xmlns:a16="http://schemas.microsoft.com/office/drawing/2014/main" id="{69DFFD2A-B8C4-429D-8ADF-6E114D6B9946}"/>
              </a:ext>
            </a:extLst>
          </p:cNvPr>
          <p:cNvPicPr>
            <a:picLocks noChangeAspect="1"/>
          </p:cNvPicPr>
          <p:nvPr/>
        </p:nvPicPr>
        <p:blipFill>
          <a:blip r:embed="rId3"/>
          <a:stretch>
            <a:fillRect/>
          </a:stretch>
        </p:blipFill>
        <p:spPr>
          <a:xfrm>
            <a:off x="385485" y="2250785"/>
            <a:ext cx="6444148" cy="1380889"/>
          </a:xfrm>
          <a:prstGeom prst="rect">
            <a:avLst/>
          </a:prstGeom>
        </p:spPr>
      </p:pic>
      <p:pic>
        <p:nvPicPr>
          <p:cNvPr id="8" name="图片 7">
            <a:extLst>
              <a:ext uri="{FF2B5EF4-FFF2-40B4-BE49-F238E27FC236}">
                <a16:creationId xmlns:a16="http://schemas.microsoft.com/office/drawing/2014/main" id="{9E3C25AA-2142-41BA-8F1D-60876D572D44}"/>
              </a:ext>
            </a:extLst>
          </p:cNvPr>
          <p:cNvPicPr>
            <a:picLocks noChangeAspect="1"/>
          </p:cNvPicPr>
          <p:nvPr/>
        </p:nvPicPr>
        <p:blipFill>
          <a:blip r:embed="rId4"/>
          <a:stretch>
            <a:fillRect/>
          </a:stretch>
        </p:blipFill>
        <p:spPr>
          <a:xfrm>
            <a:off x="385483" y="3525440"/>
            <a:ext cx="6444147" cy="2951312"/>
          </a:xfrm>
          <a:prstGeom prst="rect">
            <a:avLst/>
          </a:prstGeom>
        </p:spPr>
      </p:pic>
    </p:spTree>
    <p:extLst>
      <p:ext uri="{BB962C8B-B14F-4D97-AF65-F5344CB8AC3E}">
        <p14:creationId xmlns:p14="http://schemas.microsoft.com/office/powerpoint/2010/main" val="2800090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sp>
        <p:nvSpPr>
          <p:cNvPr id="2" name="矩形 1">
            <a:extLst>
              <a:ext uri="{FF2B5EF4-FFF2-40B4-BE49-F238E27FC236}">
                <a16:creationId xmlns:a16="http://schemas.microsoft.com/office/drawing/2014/main" id="{8E5A21EF-985D-42F8-A47E-FEB0F621415E}"/>
              </a:ext>
            </a:extLst>
          </p:cNvPr>
          <p:cNvSpPr/>
          <p:nvPr/>
        </p:nvSpPr>
        <p:spPr>
          <a:xfrm>
            <a:off x="559558" y="2084764"/>
            <a:ext cx="6096000" cy="2062103"/>
          </a:xfrm>
          <a:prstGeom prst="rect">
            <a:avLst/>
          </a:prstGeom>
        </p:spPr>
        <p:txBody>
          <a:bodyPr>
            <a:spAutoFit/>
          </a:bodyPr>
          <a:lstStyle/>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根据实验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与实验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2</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的结果分析可知：</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模型都可以进行微博谣言的识别，两种模型都可以较少的迭代训练中收敛，达到较高的准确率；</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两种模型的区别在于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模型利用卷积神经网络来提取序列的深层特征，并且将源微博单独处理并运用到之后的输入数据中，因此在训练过程中</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模型收敛更快，准确率更高。</a:t>
            </a:r>
          </a:p>
        </p:txBody>
      </p:sp>
    </p:spTree>
    <p:extLst>
      <p:ext uri="{BB962C8B-B14F-4D97-AF65-F5344CB8AC3E}">
        <p14:creationId xmlns:p14="http://schemas.microsoft.com/office/powerpoint/2010/main" val="175188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sp>
        <p:nvSpPr>
          <p:cNvPr id="2" name="矩形 1">
            <a:extLst>
              <a:ext uri="{FF2B5EF4-FFF2-40B4-BE49-F238E27FC236}">
                <a16:creationId xmlns:a16="http://schemas.microsoft.com/office/drawing/2014/main" id="{8E5A21EF-985D-42F8-A47E-FEB0F621415E}"/>
              </a:ext>
            </a:extLst>
          </p:cNvPr>
          <p:cNvSpPr/>
          <p:nvPr/>
        </p:nvSpPr>
        <p:spPr>
          <a:xfrm>
            <a:off x="559558" y="2052493"/>
            <a:ext cx="6096000" cy="2800767"/>
          </a:xfrm>
          <a:prstGeom prst="rect">
            <a:avLst/>
          </a:prstGeom>
        </p:spPr>
        <p:txBody>
          <a:bodyPr>
            <a:spAutoFit/>
          </a:bodyPr>
          <a:lstStyle/>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在早期谣言检测实验中：</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3</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对</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网络模型设置了数据的时间截点，从微博事件产生与传播的时间角度来控制微博事件的早期数据量来进行早期谣言检测实验；</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对</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模型设置了模型输入数据占全部数据的比例，从微博事件的传播过程角度来进行早期谣言检测实验。</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根据实验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3</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与实验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的实验结果，分别整理得到以下数据表并绘制曲线</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a:t>
            </a:r>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p:txBody>
      </p:sp>
    </p:spTree>
    <p:extLst>
      <p:ext uri="{BB962C8B-B14F-4D97-AF65-F5344CB8AC3E}">
        <p14:creationId xmlns:p14="http://schemas.microsoft.com/office/powerpoint/2010/main" val="23585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 descr="D:\Documents\Downloads\NJUST答辩模板\底边.png">
            <a:extLst>
              <a:ext uri="{FF2B5EF4-FFF2-40B4-BE49-F238E27FC236}">
                <a16:creationId xmlns:a16="http://schemas.microsoft.com/office/drawing/2014/main" id="{17153513-C23F-47FF-AD21-941510AD23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4" y="-1420"/>
            <a:ext cx="12180606" cy="2432548"/>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组合 24">
            <a:extLst>
              <a:ext uri="{FF2B5EF4-FFF2-40B4-BE49-F238E27FC236}">
                <a16:creationId xmlns:a16="http://schemas.microsoft.com/office/drawing/2014/main" id="{49C51554-1F14-4723-A1F3-B9A75B7D8E0F}"/>
              </a:ext>
            </a:extLst>
          </p:cNvPr>
          <p:cNvGrpSpPr/>
          <p:nvPr/>
        </p:nvGrpSpPr>
        <p:grpSpPr>
          <a:xfrm>
            <a:off x="4887807" y="2236573"/>
            <a:ext cx="2398413" cy="1348990"/>
            <a:chOff x="5012049" y="2232959"/>
            <a:chExt cx="2398413" cy="1348990"/>
          </a:xfrm>
        </p:grpSpPr>
        <p:sp>
          <p:nvSpPr>
            <p:cNvPr id="2" name="矩形 1">
              <a:extLst>
                <a:ext uri="{FF2B5EF4-FFF2-40B4-BE49-F238E27FC236}">
                  <a16:creationId xmlns:a16="http://schemas.microsoft.com/office/drawing/2014/main" id="{E73FAFD8-FF5D-4454-B1D9-77B2C5B76A7C}"/>
                </a:ext>
              </a:extLst>
            </p:cNvPr>
            <p:cNvSpPr/>
            <p:nvPr/>
          </p:nvSpPr>
          <p:spPr>
            <a:xfrm>
              <a:off x="5012049" y="2232959"/>
              <a:ext cx="2398413" cy="1015663"/>
            </a:xfrm>
            <a:prstGeom prst="rect">
              <a:avLst/>
            </a:prstGeom>
          </p:spPr>
          <p:txBody>
            <a:bodyPr wrap="none">
              <a:spAutoFit/>
            </a:bodyPr>
            <a:lstStyle/>
            <a:p>
              <a:pPr algn="dist"/>
              <a:r>
                <a:rPr lang="zh-CN" altLang="en-US" sz="6000" dirty="0">
                  <a:latin typeface="方正粗黑宋简体" panose="02000000000000000000" pitchFamily="2" charset="-122"/>
                  <a:ea typeface="方正粗黑宋简体" panose="02000000000000000000" pitchFamily="2" charset="-122"/>
                  <a:cs typeface="+mn-ea"/>
                  <a:sym typeface="Calibri"/>
                </a:rPr>
                <a:t>目   录</a:t>
              </a:r>
            </a:p>
          </p:txBody>
        </p:sp>
        <p:sp>
          <p:nvSpPr>
            <p:cNvPr id="24" name="矩形 23">
              <a:extLst>
                <a:ext uri="{FF2B5EF4-FFF2-40B4-BE49-F238E27FC236}">
                  <a16:creationId xmlns:a16="http://schemas.microsoft.com/office/drawing/2014/main" id="{8FE42C9A-E63B-4671-ABB4-FE012FE342C2}"/>
                </a:ext>
              </a:extLst>
            </p:cNvPr>
            <p:cNvSpPr/>
            <p:nvPr/>
          </p:nvSpPr>
          <p:spPr>
            <a:xfrm>
              <a:off x="5439159" y="3181839"/>
              <a:ext cx="1667444" cy="400110"/>
            </a:xfrm>
            <a:prstGeom prst="rect">
              <a:avLst/>
            </a:prstGeom>
          </p:spPr>
          <p:txBody>
            <a:bodyPr wrap="none">
              <a:spAutoFit/>
            </a:bodyPr>
            <a:lstStyle/>
            <a:p>
              <a:r>
                <a:rPr kumimoji="1" lang="en-US" altLang="zh-CN" sz="2000" dirty="0">
                  <a:latin typeface="方正粗黑宋简体" panose="02000000000000000000" pitchFamily="2" charset="-122"/>
                  <a:ea typeface="方正粗黑宋简体" panose="02000000000000000000" pitchFamily="2" charset="-122"/>
                </a:rPr>
                <a:t>CONTENTS</a:t>
              </a:r>
              <a:endParaRPr kumimoji="1" lang="zh-CN" altLang="en-US" sz="2000" dirty="0">
                <a:latin typeface="方正粗黑宋简体" panose="02000000000000000000" pitchFamily="2" charset="-122"/>
                <a:ea typeface="方正粗黑宋简体" panose="02000000000000000000" pitchFamily="2" charset="-122"/>
              </a:endParaRPr>
            </a:p>
          </p:txBody>
        </p:sp>
      </p:grpSp>
      <p:sp>
        <p:nvSpPr>
          <p:cNvPr id="6" name="文本占位符 5"/>
          <p:cNvSpPr>
            <a:spLocks noGrp="1"/>
          </p:cNvSpPr>
          <p:nvPr>
            <p:ph type="body" sz="quarter" idx="14"/>
          </p:nvPr>
        </p:nvSpPr>
        <p:spPr>
          <a:xfrm>
            <a:off x="692419" y="4652505"/>
            <a:ext cx="1846774" cy="455476"/>
          </a:xfrm>
        </p:spPr>
        <p:txBody>
          <a:bodyPr/>
          <a:lstStyle/>
          <a:p>
            <a:r>
              <a:rPr lang="zh-CN" altLang="en-US" sz="2400" b="0" dirty="0">
                <a:solidFill>
                  <a:srgbClr val="000000"/>
                </a:solidFill>
                <a:latin typeface="方正粗黑宋简体" panose="02000000000000000000" pitchFamily="2" charset="-122"/>
                <a:ea typeface="方正粗黑宋简体" panose="02000000000000000000" pitchFamily="2" charset="-122"/>
              </a:rPr>
              <a:t>课题综述</a:t>
            </a:r>
          </a:p>
        </p:txBody>
      </p:sp>
      <p:sp>
        <p:nvSpPr>
          <p:cNvPr id="7" name="文本占位符 6"/>
          <p:cNvSpPr>
            <a:spLocks noGrp="1"/>
          </p:cNvSpPr>
          <p:nvPr>
            <p:ph type="body" sz="quarter" idx="15"/>
          </p:nvPr>
        </p:nvSpPr>
        <p:spPr>
          <a:xfrm>
            <a:off x="692418" y="5089009"/>
            <a:ext cx="1846774" cy="455476"/>
          </a:xfrm>
        </p:spPr>
        <p:txBody>
          <a:bodyPr/>
          <a:lstStyle/>
          <a:p>
            <a:r>
              <a:rPr lang="en-US" altLang="zh-CN" dirty="0">
                <a:solidFill>
                  <a:srgbClr val="000000"/>
                </a:solidFill>
                <a:latin typeface="方正粗黑宋简体" panose="02000000000000000000" pitchFamily="2" charset="-122"/>
                <a:ea typeface="方正粗黑宋简体" panose="02000000000000000000" pitchFamily="2" charset="-122"/>
              </a:rPr>
              <a:t>PART</a:t>
            </a:r>
            <a:r>
              <a:rPr lang="zh-CN" altLang="en-US" dirty="0">
                <a:solidFill>
                  <a:srgbClr val="000000"/>
                </a:solidFill>
                <a:latin typeface="方正粗黑宋简体" panose="02000000000000000000" pitchFamily="2" charset="-122"/>
                <a:ea typeface="方正粗黑宋简体" panose="02000000000000000000" pitchFamily="2" charset="-122"/>
              </a:rPr>
              <a:t> </a:t>
            </a:r>
            <a:r>
              <a:rPr lang="en-US" altLang="zh-CN" dirty="0">
                <a:solidFill>
                  <a:srgbClr val="000000"/>
                </a:solidFill>
                <a:latin typeface="方正粗黑宋简体" panose="02000000000000000000" pitchFamily="2" charset="-122"/>
                <a:ea typeface="方正粗黑宋简体" panose="02000000000000000000" pitchFamily="2" charset="-122"/>
              </a:rPr>
              <a:t>ONE</a:t>
            </a:r>
            <a:endParaRPr lang="zh-CN" altLang="en-US" dirty="0">
              <a:solidFill>
                <a:srgbClr val="000000"/>
              </a:solidFill>
              <a:latin typeface="方正粗黑宋简体" panose="02000000000000000000" pitchFamily="2" charset="-122"/>
              <a:ea typeface="方正粗黑宋简体" panose="02000000000000000000" pitchFamily="2" charset="-122"/>
            </a:endParaRPr>
          </a:p>
        </p:txBody>
      </p:sp>
      <p:sp>
        <p:nvSpPr>
          <p:cNvPr id="8" name="文本占位符 7"/>
          <p:cNvSpPr>
            <a:spLocks noGrp="1"/>
          </p:cNvSpPr>
          <p:nvPr>
            <p:ph type="body" sz="quarter" idx="16"/>
          </p:nvPr>
        </p:nvSpPr>
        <p:spPr>
          <a:xfrm>
            <a:off x="2738792" y="4642960"/>
            <a:ext cx="2197903" cy="470699"/>
          </a:xfrm>
        </p:spPr>
        <p:txBody>
          <a:bodyPr/>
          <a:lstStyle/>
          <a:p>
            <a:r>
              <a:rPr lang="zh-CN" altLang="en-US" sz="2400" b="0" dirty="0">
                <a:solidFill>
                  <a:srgbClr val="000000"/>
                </a:solidFill>
                <a:latin typeface="方正粗黑宋简体" panose="02000000000000000000" pitchFamily="2" charset="-122"/>
                <a:ea typeface="方正粗黑宋简体" panose="02000000000000000000" pitchFamily="2" charset="-122"/>
              </a:rPr>
              <a:t>模型设计</a:t>
            </a:r>
          </a:p>
        </p:txBody>
      </p:sp>
      <p:sp>
        <p:nvSpPr>
          <p:cNvPr id="9" name="文本占位符 8"/>
          <p:cNvSpPr>
            <a:spLocks noGrp="1"/>
          </p:cNvSpPr>
          <p:nvPr>
            <p:ph type="body" sz="quarter" idx="17"/>
          </p:nvPr>
        </p:nvSpPr>
        <p:spPr>
          <a:xfrm>
            <a:off x="2905018" y="5098437"/>
            <a:ext cx="1846774" cy="455476"/>
          </a:xfrm>
        </p:spPr>
        <p:txBody>
          <a:bodyPr/>
          <a:lstStyle/>
          <a:p>
            <a:r>
              <a:rPr lang="en-US" altLang="zh-CN" dirty="0">
                <a:solidFill>
                  <a:srgbClr val="000000"/>
                </a:solidFill>
                <a:latin typeface="方正粗黑宋简体" panose="02000000000000000000" pitchFamily="2" charset="-122"/>
                <a:ea typeface="方正粗黑宋简体" panose="02000000000000000000" pitchFamily="2" charset="-122"/>
              </a:rPr>
              <a:t>PART</a:t>
            </a:r>
            <a:r>
              <a:rPr lang="zh-CN" altLang="en-US" dirty="0">
                <a:solidFill>
                  <a:srgbClr val="000000"/>
                </a:solidFill>
                <a:latin typeface="方正粗黑宋简体" panose="02000000000000000000" pitchFamily="2" charset="-122"/>
                <a:ea typeface="方正粗黑宋简体" panose="02000000000000000000" pitchFamily="2" charset="-122"/>
              </a:rPr>
              <a:t> </a:t>
            </a:r>
            <a:r>
              <a:rPr lang="en-US" altLang="zh-CN" dirty="0">
                <a:solidFill>
                  <a:srgbClr val="000000"/>
                </a:solidFill>
                <a:latin typeface="方正粗黑宋简体" panose="02000000000000000000" pitchFamily="2" charset="-122"/>
                <a:ea typeface="方正粗黑宋简体" panose="02000000000000000000" pitchFamily="2" charset="-122"/>
              </a:rPr>
              <a:t>TWO</a:t>
            </a:r>
            <a:endParaRPr lang="zh-CN" altLang="en-US" dirty="0">
              <a:solidFill>
                <a:srgbClr val="000000"/>
              </a:solidFill>
              <a:latin typeface="方正粗黑宋简体" panose="02000000000000000000" pitchFamily="2" charset="-122"/>
              <a:ea typeface="方正粗黑宋简体" panose="02000000000000000000" pitchFamily="2" charset="-122"/>
            </a:endParaRPr>
          </a:p>
        </p:txBody>
      </p:sp>
      <p:sp>
        <p:nvSpPr>
          <p:cNvPr id="10" name="文本占位符 9"/>
          <p:cNvSpPr>
            <a:spLocks noGrp="1"/>
          </p:cNvSpPr>
          <p:nvPr>
            <p:ph type="body" sz="quarter" idx="18"/>
          </p:nvPr>
        </p:nvSpPr>
        <p:spPr>
          <a:xfrm>
            <a:off x="5151881" y="4640399"/>
            <a:ext cx="1846774" cy="455476"/>
          </a:xfrm>
        </p:spPr>
        <p:txBody>
          <a:bodyPr/>
          <a:lstStyle/>
          <a:p>
            <a:r>
              <a:rPr lang="zh-CN" altLang="en-US" sz="2400" b="0" dirty="0">
                <a:solidFill>
                  <a:srgbClr val="000000"/>
                </a:solidFill>
                <a:latin typeface="方正粗黑宋简体" panose="02000000000000000000" pitchFamily="2" charset="-122"/>
                <a:ea typeface="方正粗黑宋简体" panose="02000000000000000000" pitchFamily="2" charset="-122"/>
              </a:rPr>
              <a:t>实验评估</a:t>
            </a:r>
          </a:p>
        </p:txBody>
      </p:sp>
      <p:sp>
        <p:nvSpPr>
          <p:cNvPr id="11" name="文本占位符 10"/>
          <p:cNvSpPr>
            <a:spLocks noGrp="1"/>
          </p:cNvSpPr>
          <p:nvPr>
            <p:ph type="body" sz="quarter" idx="19"/>
          </p:nvPr>
        </p:nvSpPr>
        <p:spPr>
          <a:xfrm>
            <a:off x="5151881" y="5095875"/>
            <a:ext cx="1846774" cy="455476"/>
          </a:xfrm>
        </p:spPr>
        <p:txBody>
          <a:bodyPr/>
          <a:lstStyle/>
          <a:p>
            <a:r>
              <a:rPr lang="en-US" altLang="zh-CN" dirty="0">
                <a:solidFill>
                  <a:srgbClr val="000000"/>
                </a:solidFill>
                <a:latin typeface="方正粗黑宋简体" panose="02000000000000000000" pitchFamily="2" charset="-122"/>
                <a:ea typeface="方正粗黑宋简体" panose="02000000000000000000" pitchFamily="2" charset="-122"/>
              </a:rPr>
              <a:t>PART</a:t>
            </a:r>
            <a:r>
              <a:rPr lang="zh-CN" altLang="en-US" dirty="0">
                <a:solidFill>
                  <a:srgbClr val="000000"/>
                </a:solidFill>
                <a:latin typeface="方正粗黑宋简体" panose="02000000000000000000" pitchFamily="2" charset="-122"/>
                <a:ea typeface="方正粗黑宋简体" panose="02000000000000000000" pitchFamily="2" charset="-122"/>
              </a:rPr>
              <a:t> </a:t>
            </a:r>
            <a:r>
              <a:rPr lang="en-US" altLang="zh-CN" dirty="0">
                <a:solidFill>
                  <a:srgbClr val="000000"/>
                </a:solidFill>
                <a:latin typeface="方正粗黑宋简体" panose="02000000000000000000" pitchFamily="2" charset="-122"/>
                <a:ea typeface="方正粗黑宋简体" panose="02000000000000000000" pitchFamily="2" charset="-122"/>
              </a:rPr>
              <a:t>THREE</a:t>
            </a:r>
            <a:endParaRPr lang="zh-CN" altLang="en-US" dirty="0">
              <a:solidFill>
                <a:srgbClr val="000000"/>
              </a:solidFill>
              <a:latin typeface="方正粗黑宋简体" panose="02000000000000000000" pitchFamily="2" charset="-122"/>
              <a:ea typeface="方正粗黑宋简体" panose="02000000000000000000" pitchFamily="2" charset="-122"/>
            </a:endParaRPr>
          </a:p>
        </p:txBody>
      </p:sp>
      <p:sp>
        <p:nvSpPr>
          <p:cNvPr id="12" name="文本占位符 11"/>
          <p:cNvSpPr>
            <a:spLocks noGrp="1"/>
          </p:cNvSpPr>
          <p:nvPr>
            <p:ph type="body" sz="quarter" idx="20"/>
          </p:nvPr>
        </p:nvSpPr>
        <p:spPr>
          <a:xfrm>
            <a:off x="9468680" y="4641772"/>
            <a:ext cx="1846774" cy="455476"/>
          </a:xfrm>
        </p:spPr>
        <p:txBody>
          <a:bodyPr/>
          <a:lstStyle/>
          <a:p>
            <a:r>
              <a:rPr kumimoji="1" lang="zh-CN" altLang="en-US" sz="2400" b="0" dirty="0">
                <a:solidFill>
                  <a:srgbClr val="000000"/>
                </a:solidFill>
                <a:latin typeface="方正粗黑宋简体" panose="02000000000000000000" pitchFamily="2" charset="-122"/>
                <a:ea typeface="方正粗黑宋简体" panose="02000000000000000000" pitchFamily="2" charset="-122"/>
              </a:rPr>
              <a:t>致谢</a:t>
            </a:r>
          </a:p>
        </p:txBody>
      </p:sp>
      <p:sp>
        <p:nvSpPr>
          <p:cNvPr id="13" name="文本占位符 12"/>
          <p:cNvSpPr>
            <a:spLocks noGrp="1"/>
          </p:cNvSpPr>
          <p:nvPr>
            <p:ph type="body" sz="quarter" idx="21"/>
          </p:nvPr>
        </p:nvSpPr>
        <p:spPr>
          <a:xfrm>
            <a:off x="9464653" y="5097248"/>
            <a:ext cx="1846774" cy="455476"/>
          </a:xfrm>
        </p:spPr>
        <p:txBody>
          <a:bodyPr/>
          <a:lstStyle/>
          <a:p>
            <a:r>
              <a:rPr lang="en-US" altLang="zh-CN" dirty="0">
                <a:solidFill>
                  <a:srgbClr val="000000"/>
                </a:solidFill>
                <a:latin typeface="方正粗黑宋简体" panose="02000000000000000000" pitchFamily="2" charset="-122"/>
                <a:ea typeface="方正粗黑宋简体" panose="02000000000000000000" pitchFamily="2" charset="-122"/>
              </a:rPr>
              <a:t>PART</a:t>
            </a:r>
            <a:r>
              <a:rPr lang="zh-CN" altLang="en-US" dirty="0">
                <a:solidFill>
                  <a:srgbClr val="000000"/>
                </a:solidFill>
                <a:latin typeface="方正粗黑宋简体" panose="02000000000000000000" pitchFamily="2" charset="-122"/>
                <a:ea typeface="方正粗黑宋简体" panose="02000000000000000000" pitchFamily="2" charset="-122"/>
              </a:rPr>
              <a:t> </a:t>
            </a:r>
            <a:r>
              <a:rPr lang="en-US" altLang="zh-CN" dirty="0">
                <a:solidFill>
                  <a:srgbClr val="000000"/>
                </a:solidFill>
                <a:latin typeface="方正粗黑宋简体" panose="02000000000000000000" pitchFamily="2" charset="-122"/>
                <a:ea typeface="方正粗黑宋简体" panose="02000000000000000000" pitchFamily="2" charset="-122"/>
              </a:rPr>
              <a:t>FIVE</a:t>
            </a:r>
            <a:endParaRPr lang="zh-CN" altLang="en-US" dirty="0">
              <a:solidFill>
                <a:srgbClr val="000000"/>
              </a:solidFill>
              <a:latin typeface="方正粗黑宋简体" panose="02000000000000000000" pitchFamily="2" charset="-122"/>
              <a:ea typeface="方正粗黑宋简体" panose="02000000000000000000" pitchFamily="2" charset="-122"/>
            </a:endParaRPr>
          </a:p>
        </p:txBody>
      </p:sp>
      <p:sp>
        <p:nvSpPr>
          <p:cNvPr id="16" name="文本占位符 15"/>
          <p:cNvSpPr>
            <a:spLocks noGrp="1"/>
          </p:cNvSpPr>
          <p:nvPr>
            <p:ph type="body" sz="quarter" idx="24"/>
          </p:nvPr>
        </p:nvSpPr>
        <p:spPr>
          <a:xfrm>
            <a:off x="7449463" y="4636650"/>
            <a:ext cx="1846774" cy="455476"/>
          </a:xfrm>
        </p:spPr>
        <p:txBody>
          <a:bodyPr/>
          <a:lstStyle/>
          <a:p>
            <a:r>
              <a:rPr lang="zh-CN" altLang="en-US" sz="2400" b="0" dirty="0">
                <a:solidFill>
                  <a:srgbClr val="000000"/>
                </a:solidFill>
                <a:latin typeface="方正粗黑宋简体" panose="02000000000000000000" pitchFamily="2" charset="-122"/>
                <a:ea typeface="方正粗黑宋简体" panose="02000000000000000000" pitchFamily="2" charset="-122"/>
              </a:rPr>
              <a:t>总结与展望</a:t>
            </a:r>
          </a:p>
        </p:txBody>
      </p:sp>
      <p:sp>
        <p:nvSpPr>
          <p:cNvPr id="17" name="文本占位符 16"/>
          <p:cNvSpPr>
            <a:spLocks noGrp="1"/>
          </p:cNvSpPr>
          <p:nvPr>
            <p:ph type="body" sz="quarter" idx="25"/>
          </p:nvPr>
        </p:nvSpPr>
        <p:spPr>
          <a:xfrm>
            <a:off x="7449463" y="5092126"/>
            <a:ext cx="1846774" cy="455476"/>
          </a:xfrm>
        </p:spPr>
        <p:txBody>
          <a:bodyPr/>
          <a:lstStyle/>
          <a:p>
            <a:r>
              <a:rPr lang="en-US" altLang="zh-CN" dirty="0">
                <a:solidFill>
                  <a:srgbClr val="000000"/>
                </a:solidFill>
                <a:latin typeface="方正粗黑宋简体" panose="02000000000000000000" pitchFamily="2" charset="-122"/>
                <a:ea typeface="方正粗黑宋简体" panose="02000000000000000000" pitchFamily="2" charset="-122"/>
              </a:rPr>
              <a:t>PART</a:t>
            </a:r>
            <a:r>
              <a:rPr lang="zh-CN" altLang="en-US" dirty="0">
                <a:solidFill>
                  <a:srgbClr val="000000"/>
                </a:solidFill>
                <a:latin typeface="方正粗黑宋简体" panose="02000000000000000000" pitchFamily="2" charset="-122"/>
                <a:ea typeface="方正粗黑宋简体" panose="02000000000000000000" pitchFamily="2" charset="-122"/>
              </a:rPr>
              <a:t> </a:t>
            </a:r>
            <a:r>
              <a:rPr lang="en-US" altLang="zh-CN" dirty="0">
                <a:solidFill>
                  <a:srgbClr val="000000"/>
                </a:solidFill>
                <a:latin typeface="方正粗黑宋简体" panose="02000000000000000000" pitchFamily="2" charset="-122"/>
                <a:ea typeface="方正粗黑宋简体" panose="02000000000000000000" pitchFamily="2" charset="-122"/>
              </a:rPr>
              <a:t>FOUR</a:t>
            </a:r>
            <a:endParaRPr lang="zh-CN" altLang="en-US" dirty="0">
              <a:solidFill>
                <a:srgbClr val="000000"/>
              </a:solidFill>
              <a:latin typeface="方正粗黑宋简体" panose="02000000000000000000" pitchFamily="2" charset="-122"/>
              <a:ea typeface="方正粗黑宋简体" panose="02000000000000000000" pitchFamily="2" charset="-122"/>
            </a:endParaRPr>
          </a:p>
        </p:txBody>
      </p:sp>
      <p:sp>
        <p:nvSpPr>
          <p:cNvPr id="18" name="矩形 17"/>
          <p:cNvSpPr/>
          <p:nvPr/>
        </p:nvSpPr>
        <p:spPr>
          <a:xfrm>
            <a:off x="1072733" y="5480983"/>
            <a:ext cx="1083718" cy="60756"/>
          </a:xfrm>
          <a:prstGeom prst="rect">
            <a:avLst/>
          </a:prstGeom>
          <a:solidFill>
            <a:schemeClr val="accent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1400" kern="0">
              <a:solidFill>
                <a:prstClr val="white"/>
              </a:solidFill>
              <a:latin typeface="方正粗黑宋简体" panose="02000000000000000000" pitchFamily="2" charset="-122"/>
              <a:ea typeface="方正粗黑宋简体" panose="02000000000000000000" pitchFamily="2" charset="-122"/>
            </a:endParaRPr>
          </a:p>
        </p:txBody>
      </p:sp>
      <p:sp>
        <p:nvSpPr>
          <p:cNvPr id="19" name="矩形 18"/>
          <p:cNvSpPr/>
          <p:nvPr/>
        </p:nvSpPr>
        <p:spPr>
          <a:xfrm>
            <a:off x="3295885" y="5491784"/>
            <a:ext cx="1083718" cy="60756"/>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1400" kern="0">
              <a:solidFill>
                <a:prstClr val="white"/>
              </a:solidFill>
              <a:latin typeface="方正粗黑宋简体" panose="02000000000000000000" pitchFamily="2" charset="-122"/>
              <a:ea typeface="方正粗黑宋简体" panose="02000000000000000000" pitchFamily="2" charset="-122"/>
            </a:endParaRPr>
          </a:p>
        </p:txBody>
      </p:sp>
      <p:sp>
        <p:nvSpPr>
          <p:cNvPr id="20" name="矩形 19"/>
          <p:cNvSpPr/>
          <p:nvPr/>
        </p:nvSpPr>
        <p:spPr>
          <a:xfrm>
            <a:off x="5553301" y="5489222"/>
            <a:ext cx="1083718" cy="60756"/>
          </a:xfrm>
          <a:prstGeom prst="rect">
            <a:avLst/>
          </a:prstGeom>
          <a:solidFill>
            <a:schemeClr val="accent3"/>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1400" kern="0">
              <a:solidFill>
                <a:prstClr val="white"/>
              </a:solidFill>
              <a:latin typeface="方正粗黑宋简体" panose="02000000000000000000" pitchFamily="2" charset="-122"/>
              <a:ea typeface="方正粗黑宋简体" panose="02000000000000000000" pitchFamily="2" charset="-122"/>
            </a:endParaRPr>
          </a:p>
        </p:txBody>
      </p:sp>
      <p:sp>
        <p:nvSpPr>
          <p:cNvPr id="21" name="矩形 20"/>
          <p:cNvSpPr/>
          <p:nvPr/>
        </p:nvSpPr>
        <p:spPr>
          <a:xfrm>
            <a:off x="7827743" y="5485473"/>
            <a:ext cx="1083718" cy="60756"/>
          </a:xfrm>
          <a:prstGeom prst="rect">
            <a:avLst/>
          </a:prstGeom>
          <a:solidFill>
            <a:schemeClr val="accent4"/>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1400" kern="0">
              <a:solidFill>
                <a:prstClr val="white"/>
              </a:solidFill>
              <a:latin typeface="方正粗黑宋简体" panose="02000000000000000000" pitchFamily="2" charset="-122"/>
              <a:ea typeface="方正粗黑宋简体" panose="02000000000000000000" pitchFamily="2" charset="-122"/>
            </a:endParaRPr>
          </a:p>
        </p:txBody>
      </p:sp>
      <p:sp>
        <p:nvSpPr>
          <p:cNvPr id="22" name="矩形 21"/>
          <p:cNvSpPr/>
          <p:nvPr/>
        </p:nvSpPr>
        <p:spPr>
          <a:xfrm>
            <a:off x="9894854" y="5489222"/>
            <a:ext cx="1083718" cy="60756"/>
          </a:xfrm>
          <a:prstGeom prst="rect">
            <a:avLst/>
          </a:prstGeom>
          <a:solidFill>
            <a:schemeClr val="accent5"/>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1400" kern="0">
              <a:solidFill>
                <a:prstClr val="white"/>
              </a:solidFill>
              <a:latin typeface="方正粗黑宋简体" panose="02000000000000000000" pitchFamily="2" charset="-122"/>
              <a:ea typeface="方正粗黑宋简体" panose="02000000000000000000" pitchFamily="2" charset="-122"/>
            </a:endParaRPr>
          </a:p>
        </p:txBody>
      </p:sp>
      <p:pic>
        <p:nvPicPr>
          <p:cNvPr id="33" name="图片 32">
            <a:extLst>
              <a:ext uri="{FF2B5EF4-FFF2-40B4-BE49-F238E27FC236}">
                <a16:creationId xmlns:a16="http://schemas.microsoft.com/office/drawing/2014/main" id="{E1828031-B7C8-47BC-897D-218B78F4C89C}"/>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1378617" y="4051772"/>
            <a:ext cx="471950" cy="521498"/>
          </a:xfrm>
          <a:prstGeom prst="rect">
            <a:avLst/>
          </a:prstGeom>
        </p:spPr>
      </p:pic>
      <p:pic>
        <p:nvPicPr>
          <p:cNvPr id="39" name="图片 38">
            <a:extLst>
              <a:ext uri="{FF2B5EF4-FFF2-40B4-BE49-F238E27FC236}">
                <a16:creationId xmlns:a16="http://schemas.microsoft.com/office/drawing/2014/main" id="{A429F2D7-543B-48D4-822D-52AC512A4F6F}"/>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5859185" y="4027030"/>
            <a:ext cx="471950" cy="521498"/>
          </a:xfrm>
          <a:prstGeom prst="rect">
            <a:avLst/>
          </a:prstGeom>
        </p:spPr>
      </p:pic>
      <p:pic>
        <p:nvPicPr>
          <p:cNvPr id="40" name="图片 39">
            <a:extLst>
              <a:ext uri="{FF2B5EF4-FFF2-40B4-BE49-F238E27FC236}">
                <a16:creationId xmlns:a16="http://schemas.microsoft.com/office/drawing/2014/main" id="{79131234-F1B4-4B75-8FCF-AFFA3FCF1A89}"/>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10152065" y="4051772"/>
            <a:ext cx="471950" cy="521498"/>
          </a:xfrm>
          <a:prstGeom prst="rect">
            <a:avLst/>
          </a:prstGeom>
        </p:spPr>
      </p:pic>
      <p:pic>
        <p:nvPicPr>
          <p:cNvPr id="41" name="图片 40">
            <a:extLst>
              <a:ext uri="{FF2B5EF4-FFF2-40B4-BE49-F238E27FC236}">
                <a16:creationId xmlns:a16="http://schemas.microsoft.com/office/drawing/2014/main" id="{E9D44AF3-EAFD-474A-BD3B-530F4771897B}"/>
              </a:ext>
            </a:extLst>
          </p:cNvPr>
          <p:cNvPicPr>
            <a:picLocks noChangeAspect="1"/>
          </p:cNvPicPr>
          <p:nvPr/>
        </p:nvPicPr>
        <p:blipFill rotWithShape="1">
          <a:blip r:embed="rId4">
            <a:extLst>
              <a:ext uri="{28A0092B-C50C-407E-A947-70E740481C1C}">
                <a14:useLocalDpi xmlns:a14="http://schemas.microsoft.com/office/drawing/2010/main" val="0"/>
              </a:ext>
            </a:extLst>
          </a:blip>
          <a:srcRect l="44382" t="39443" r="44445" b="39443"/>
          <a:stretch/>
        </p:blipFill>
        <p:spPr>
          <a:xfrm>
            <a:off x="3592431" y="4061732"/>
            <a:ext cx="471948" cy="501578"/>
          </a:xfrm>
          <a:prstGeom prst="rect">
            <a:avLst/>
          </a:prstGeom>
        </p:spPr>
      </p:pic>
      <p:pic>
        <p:nvPicPr>
          <p:cNvPr id="42" name="图片 41">
            <a:extLst>
              <a:ext uri="{FF2B5EF4-FFF2-40B4-BE49-F238E27FC236}">
                <a16:creationId xmlns:a16="http://schemas.microsoft.com/office/drawing/2014/main" id="{45BD4C33-702E-48BA-BDD9-6E684F1F10DB}"/>
              </a:ext>
            </a:extLst>
          </p:cNvPr>
          <p:cNvPicPr>
            <a:picLocks noChangeAspect="1"/>
          </p:cNvPicPr>
          <p:nvPr/>
        </p:nvPicPr>
        <p:blipFill rotWithShape="1">
          <a:blip r:embed="rId4">
            <a:extLst>
              <a:ext uri="{28A0092B-C50C-407E-A947-70E740481C1C}">
                <a14:useLocalDpi xmlns:a14="http://schemas.microsoft.com/office/drawing/2010/main" val="0"/>
              </a:ext>
            </a:extLst>
          </a:blip>
          <a:srcRect l="44382" t="39443" r="44445" b="39443"/>
          <a:stretch/>
        </p:blipFill>
        <p:spPr>
          <a:xfrm>
            <a:off x="8136876" y="4046950"/>
            <a:ext cx="471948" cy="5015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par>
                                <p:cTn id="10" presetID="53" presetClass="entr" presetSubtype="16" fill="hold" nodeType="withEffect">
                                  <p:stCondLst>
                                    <p:cond delay="50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Effect transition="in" filter="fade">
                                      <p:cBhvr>
                                        <p:cTn id="14" dur="500"/>
                                        <p:tgtEl>
                                          <p:spTgt spid="39"/>
                                        </p:tgtEl>
                                      </p:cBhvr>
                                    </p:animEffect>
                                  </p:childTnLst>
                                </p:cTn>
                              </p:par>
                              <p:par>
                                <p:cTn id="15" presetID="53" presetClass="entr" presetSubtype="16" fill="hold" nodeType="withEffect">
                                  <p:stCondLst>
                                    <p:cond delay="500"/>
                                  </p:stCondLst>
                                  <p:childTnLst>
                                    <p:set>
                                      <p:cBhvr>
                                        <p:cTn id="16" dur="1" fill="hold">
                                          <p:stCondLst>
                                            <p:cond delay="0"/>
                                          </p:stCondLst>
                                        </p:cTn>
                                        <p:tgtEl>
                                          <p:spTgt spid="40"/>
                                        </p:tgtEl>
                                        <p:attrNameLst>
                                          <p:attrName>style.visibility</p:attrName>
                                        </p:attrNameLst>
                                      </p:cBhvr>
                                      <p:to>
                                        <p:strVal val="visible"/>
                                      </p:to>
                                    </p:set>
                                    <p:anim calcmode="lin" valueType="num">
                                      <p:cBhvr>
                                        <p:cTn id="17" dur="500" fill="hold"/>
                                        <p:tgtEl>
                                          <p:spTgt spid="40"/>
                                        </p:tgtEl>
                                        <p:attrNameLst>
                                          <p:attrName>ppt_w</p:attrName>
                                        </p:attrNameLst>
                                      </p:cBhvr>
                                      <p:tavLst>
                                        <p:tav tm="0">
                                          <p:val>
                                            <p:fltVal val="0"/>
                                          </p:val>
                                        </p:tav>
                                        <p:tav tm="100000">
                                          <p:val>
                                            <p:strVal val="#ppt_w"/>
                                          </p:val>
                                        </p:tav>
                                      </p:tavLst>
                                    </p:anim>
                                    <p:anim calcmode="lin" valueType="num">
                                      <p:cBhvr>
                                        <p:cTn id="18" dur="500" fill="hold"/>
                                        <p:tgtEl>
                                          <p:spTgt spid="40"/>
                                        </p:tgtEl>
                                        <p:attrNameLst>
                                          <p:attrName>ppt_h</p:attrName>
                                        </p:attrNameLst>
                                      </p:cBhvr>
                                      <p:tavLst>
                                        <p:tav tm="0">
                                          <p:val>
                                            <p:fltVal val="0"/>
                                          </p:val>
                                        </p:tav>
                                        <p:tav tm="100000">
                                          <p:val>
                                            <p:strVal val="#ppt_h"/>
                                          </p:val>
                                        </p:tav>
                                      </p:tavLst>
                                    </p:anim>
                                    <p:animEffect transition="in" filter="fade">
                                      <p:cBhvr>
                                        <p:cTn id="19" dur="500"/>
                                        <p:tgtEl>
                                          <p:spTgt spid="40"/>
                                        </p:tgtEl>
                                      </p:cBhvr>
                                    </p:animEffect>
                                  </p:childTnLst>
                                </p:cTn>
                              </p:par>
                              <p:par>
                                <p:cTn id="20" presetID="53" presetClass="entr" presetSubtype="16" fill="hold" nodeType="withEffect">
                                  <p:stCondLst>
                                    <p:cond delay="1000"/>
                                  </p:stCondLst>
                                  <p:childTnLst>
                                    <p:set>
                                      <p:cBhvr>
                                        <p:cTn id="21" dur="1" fill="hold">
                                          <p:stCondLst>
                                            <p:cond delay="0"/>
                                          </p:stCondLst>
                                        </p:cTn>
                                        <p:tgtEl>
                                          <p:spTgt spid="41"/>
                                        </p:tgtEl>
                                        <p:attrNameLst>
                                          <p:attrName>style.visibility</p:attrName>
                                        </p:attrNameLst>
                                      </p:cBhvr>
                                      <p:to>
                                        <p:strVal val="visible"/>
                                      </p:to>
                                    </p:set>
                                    <p:anim calcmode="lin" valueType="num">
                                      <p:cBhvr>
                                        <p:cTn id="22" dur="500" fill="hold"/>
                                        <p:tgtEl>
                                          <p:spTgt spid="41"/>
                                        </p:tgtEl>
                                        <p:attrNameLst>
                                          <p:attrName>ppt_w</p:attrName>
                                        </p:attrNameLst>
                                      </p:cBhvr>
                                      <p:tavLst>
                                        <p:tav tm="0">
                                          <p:val>
                                            <p:fltVal val="0"/>
                                          </p:val>
                                        </p:tav>
                                        <p:tav tm="100000">
                                          <p:val>
                                            <p:strVal val="#ppt_w"/>
                                          </p:val>
                                        </p:tav>
                                      </p:tavLst>
                                    </p:anim>
                                    <p:anim calcmode="lin" valueType="num">
                                      <p:cBhvr>
                                        <p:cTn id="23" dur="500" fill="hold"/>
                                        <p:tgtEl>
                                          <p:spTgt spid="41"/>
                                        </p:tgtEl>
                                        <p:attrNameLst>
                                          <p:attrName>ppt_h</p:attrName>
                                        </p:attrNameLst>
                                      </p:cBhvr>
                                      <p:tavLst>
                                        <p:tav tm="0">
                                          <p:val>
                                            <p:fltVal val="0"/>
                                          </p:val>
                                        </p:tav>
                                        <p:tav tm="100000">
                                          <p:val>
                                            <p:strVal val="#ppt_h"/>
                                          </p:val>
                                        </p:tav>
                                      </p:tavLst>
                                    </p:anim>
                                    <p:animEffect transition="in" filter="fade">
                                      <p:cBhvr>
                                        <p:cTn id="24" dur="500"/>
                                        <p:tgtEl>
                                          <p:spTgt spid="41"/>
                                        </p:tgtEl>
                                      </p:cBhvr>
                                    </p:animEffect>
                                  </p:childTnLst>
                                </p:cTn>
                              </p:par>
                              <p:par>
                                <p:cTn id="25" presetID="53" presetClass="entr" presetSubtype="16" fill="hold" nodeType="withEffect">
                                  <p:stCondLst>
                                    <p:cond delay="10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500" fill="hold"/>
                                        <p:tgtEl>
                                          <p:spTgt spid="42"/>
                                        </p:tgtEl>
                                        <p:attrNameLst>
                                          <p:attrName>ppt_w</p:attrName>
                                        </p:attrNameLst>
                                      </p:cBhvr>
                                      <p:tavLst>
                                        <p:tav tm="0">
                                          <p:val>
                                            <p:fltVal val="0"/>
                                          </p:val>
                                        </p:tav>
                                        <p:tav tm="100000">
                                          <p:val>
                                            <p:strVal val="#ppt_w"/>
                                          </p:val>
                                        </p:tav>
                                      </p:tavLst>
                                    </p:anim>
                                    <p:anim calcmode="lin" valueType="num">
                                      <p:cBhvr>
                                        <p:cTn id="28" dur="500" fill="hold"/>
                                        <p:tgtEl>
                                          <p:spTgt spid="42"/>
                                        </p:tgtEl>
                                        <p:attrNameLst>
                                          <p:attrName>ppt_h</p:attrName>
                                        </p:attrNameLst>
                                      </p:cBhvr>
                                      <p:tavLst>
                                        <p:tav tm="0">
                                          <p:val>
                                            <p:fltVal val="0"/>
                                          </p:val>
                                        </p:tav>
                                        <p:tav tm="100000">
                                          <p:val>
                                            <p:strVal val="#ppt_h"/>
                                          </p:val>
                                        </p:tav>
                                      </p:tavLst>
                                    </p:anim>
                                    <p:animEffect transition="in" filter="fade">
                                      <p:cBhvr>
                                        <p:cTn id="2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pic>
        <p:nvPicPr>
          <p:cNvPr id="6" name="图片 5">
            <a:extLst>
              <a:ext uri="{FF2B5EF4-FFF2-40B4-BE49-F238E27FC236}">
                <a16:creationId xmlns:a16="http://schemas.microsoft.com/office/drawing/2014/main" id="{B1D40D0B-F2BE-4204-BBC7-3E89AAC6C377}"/>
              </a:ext>
            </a:extLst>
          </p:cNvPr>
          <p:cNvPicPr>
            <a:picLocks noChangeAspect="1"/>
          </p:cNvPicPr>
          <p:nvPr/>
        </p:nvPicPr>
        <p:blipFill>
          <a:blip r:embed="rId4"/>
          <a:stretch>
            <a:fillRect/>
          </a:stretch>
        </p:blipFill>
        <p:spPr>
          <a:xfrm>
            <a:off x="629132" y="2022304"/>
            <a:ext cx="7743728" cy="3785981"/>
          </a:xfrm>
          <a:prstGeom prst="rect">
            <a:avLst/>
          </a:prstGeom>
        </p:spPr>
      </p:pic>
    </p:spTree>
    <p:extLst>
      <p:ext uri="{BB962C8B-B14F-4D97-AF65-F5344CB8AC3E}">
        <p14:creationId xmlns:p14="http://schemas.microsoft.com/office/powerpoint/2010/main" val="2686382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pic>
        <p:nvPicPr>
          <p:cNvPr id="5" name="图片 4">
            <a:extLst>
              <a:ext uri="{FF2B5EF4-FFF2-40B4-BE49-F238E27FC236}">
                <a16:creationId xmlns:a16="http://schemas.microsoft.com/office/drawing/2014/main" id="{77A3B6BB-21A3-4BEC-A045-A9D24B5203B0}"/>
              </a:ext>
            </a:extLst>
          </p:cNvPr>
          <p:cNvPicPr>
            <a:picLocks noChangeAspect="1"/>
          </p:cNvPicPr>
          <p:nvPr/>
        </p:nvPicPr>
        <p:blipFill>
          <a:blip r:embed="rId4"/>
          <a:stretch>
            <a:fillRect/>
          </a:stretch>
        </p:blipFill>
        <p:spPr>
          <a:xfrm>
            <a:off x="559558" y="1883665"/>
            <a:ext cx="6204732" cy="4293699"/>
          </a:xfrm>
          <a:prstGeom prst="rect">
            <a:avLst/>
          </a:prstGeom>
        </p:spPr>
      </p:pic>
    </p:spTree>
    <p:extLst>
      <p:ext uri="{BB962C8B-B14F-4D97-AF65-F5344CB8AC3E}">
        <p14:creationId xmlns:p14="http://schemas.microsoft.com/office/powerpoint/2010/main" val="2320965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pic>
        <p:nvPicPr>
          <p:cNvPr id="2" name="图片 1">
            <a:extLst>
              <a:ext uri="{FF2B5EF4-FFF2-40B4-BE49-F238E27FC236}">
                <a16:creationId xmlns:a16="http://schemas.microsoft.com/office/drawing/2014/main" id="{BD518327-D051-4A7C-BCCE-52F449ADD38A}"/>
              </a:ext>
            </a:extLst>
          </p:cNvPr>
          <p:cNvPicPr>
            <a:picLocks noChangeAspect="1"/>
          </p:cNvPicPr>
          <p:nvPr/>
        </p:nvPicPr>
        <p:blipFill>
          <a:blip r:embed="rId4"/>
          <a:stretch>
            <a:fillRect/>
          </a:stretch>
        </p:blipFill>
        <p:spPr>
          <a:xfrm>
            <a:off x="668890" y="1740176"/>
            <a:ext cx="6874912" cy="4061863"/>
          </a:xfrm>
          <a:prstGeom prst="rect">
            <a:avLst/>
          </a:prstGeom>
        </p:spPr>
      </p:pic>
    </p:spTree>
    <p:extLst>
      <p:ext uri="{BB962C8B-B14F-4D97-AF65-F5344CB8AC3E}">
        <p14:creationId xmlns:p14="http://schemas.microsoft.com/office/powerpoint/2010/main" val="2174100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pic>
        <p:nvPicPr>
          <p:cNvPr id="2" name="图片 1">
            <a:extLst>
              <a:ext uri="{FF2B5EF4-FFF2-40B4-BE49-F238E27FC236}">
                <a16:creationId xmlns:a16="http://schemas.microsoft.com/office/drawing/2014/main" id="{8F4DE33A-4D70-42B8-B6E9-AD0583917E46}"/>
              </a:ext>
            </a:extLst>
          </p:cNvPr>
          <p:cNvPicPr>
            <a:picLocks noChangeAspect="1"/>
          </p:cNvPicPr>
          <p:nvPr/>
        </p:nvPicPr>
        <p:blipFill>
          <a:blip r:embed="rId4"/>
          <a:stretch>
            <a:fillRect/>
          </a:stretch>
        </p:blipFill>
        <p:spPr>
          <a:xfrm>
            <a:off x="559558" y="1873216"/>
            <a:ext cx="6171681" cy="4446357"/>
          </a:xfrm>
          <a:prstGeom prst="rect">
            <a:avLst/>
          </a:prstGeom>
        </p:spPr>
      </p:pic>
    </p:spTree>
    <p:extLst>
      <p:ext uri="{BB962C8B-B14F-4D97-AF65-F5344CB8AC3E}">
        <p14:creationId xmlns:p14="http://schemas.microsoft.com/office/powerpoint/2010/main" val="2851138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4EDE85EC-819F-4B91-B04A-95BDC63AF278}"/>
              </a:ext>
            </a:extLst>
          </p:cNvPr>
          <p:cNvSpPr/>
          <p:nvPr/>
        </p:nvSpPr>
        <p:spPr>
          <a:xfrm>
            <a:off x="559558" y="1216956"/>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Calibri"/>
              </a:rPr>
              <a:t>实验结果及分析</a:t>
            </a: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3">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实验评估</a:t>
              </a:r>
            </a:p>
          </p:txBody>
        </p:sp>
      </p:grpSp>
      <p:sp>
        <p:nvSpPr>
          <p:cNvPr id="2" name="矩形 1">
            <a:extLst>
              <a:ext uri="{FF2B5EF4-FFF2-40B4-BE49-F238E27FC236}">
                <a16:creationId xmlns:a16="http://schemas.microsoft.com/office/drawing/2014/main" id="{8E5A21EF-985D-42F8-A47E-FEB0F621415E}"/>
              </a:ext>
            </a:extLst>
          </p:cNvPr>
          <p:cNvSpPr/>
          <p:nvPr/>
        </p:nvSpPr>
        <p:spPr>
          <a:xfrm>
            <a:off x="559558" y="2084764"/>
            <a:ext cx="6096000" cy="2800767"/>
          </a:xfrm>
          <a:prstGeom prst="rect">
            <a:avLst/>
          </a:prstGeom>
        </p:spPr>
        <p:txBody>
          <a:bodyPr>
            <a:spAutoFit/>
          </a:bodyPr>
          <a:lstStyle/>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根据实验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3</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与实验</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的结果分析可知：</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模型分别从传播时间和传播过程两个角度进行了实验验证，在利用有限的输入数据时仍可以提取深层特征信息进行识别，识别的准确率随着输入数据的增多而迅速提高，具有不错的早期检测性能：</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网络模型能够在微博事件发生后的</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小时内识别谣言的准确率达到</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80%</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以上；</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模型可以只利用微博整个事件传播数据的</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15%</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而达到</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84%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的识别准确率，表明了本文构建的两种模型能够在事件突发后对相关微博谣言快速检测与识别。。</a:t>
            </a:r>
          </a:p>
        </p:txBody>
      </p:sp>
    </p:spTree>
    <p:extLst>
      <p:ext uri="{BB962C8B-B14F-4D97-AF65-F5344CB8AC3E}">
        <p14:creationId xmlns:p14="http://schemas.microsoft.com/office/powerpoint/2010/main" val="2816139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2"/>
          </p:nvPr>
        </p:nvSpPr>
        <p:spPr>
          <a:xfrm>
            <a:off x="892042" y="3861608"/>
            <a:ext cx="3266505" cy="707725"/>
          </a:xfrm>
        </p:spPr>
        <p:txBody>
          <a:bodyPr/>
          <a:lstStyle/>
          <a:p>
            <a:r>
              <a:rPr kumimoji="1" lang="en-US" altLang="zh-CN" sz="3200" dirty="0">
                <a:latin typeface="方正粗黑宋简体" panose="02000000000000000000" pitchFamily="2" charset="-122"/>
                <a:ea typeface="方正粗黑宋简体" panose="02000000000000000000" pitchFamily="2" charset="-122"/>
              </a:rPr>
              <a:t>PART</a:t>
            </a:r>
            <a:r>
              <a:rPr kumimoji="1" lang="zh-CN" altLang="en-US" sz="3200" dirty="0">
                <a:latin typeface="方正粗黑宋简体" panose="02000000000000000000" pitchFamily="2" charset="-122"/>
                <a:ea typeface="方正粗黑宋简体" panose="02000000000000000000" pitchFamily="2" charset="-122"/>
              </a:rPr>
              <a:t> </a:t>
            </a:r>
            <a:r>
              <a:rPr kumimoji="1" lang="en-US" altLang="zh-CN" sz="3200" dirty="0">
                <a:latin typeface="方正粗黑宋简体" panose="02000000000000000000" pitchFamily="2" charset="-122"/>
                <a:ea typeface="方正粗黑宋简体" panose="02000000000000000000" pitchFamily="2" charset="-122"/>
              </a:rPr>
              <a:t>FOUR</a:t>
            </a:r>
            <a:endParaRPr kumimoji="1" lang="zh-CN" altLang="en-US" sz="3200" dirty="0">
              <a:latin typeface="方正粗黑宋简体" panose="02000000000000000000" pitchFamily="2" charset="-122"/>
              <a:ea typeface="方正粗黑宋简体" panose="02000000000000000000" pitchFamily="2" charset="-122"/>
            </a:endParaRPr>
          </a:p>
        </p:txBody>
      </p:sp>
      <p:sp>
        <p:nvSpPr>
          <p:cNvPr id="7" name="矩形 6"/>
          <p:cNvSpPr/>
          <p:nvPr/>
        </p:nvSpPr>
        <p:spPr>
          <a:xfrm>
            <a:off x="1325722" y="4502499"/>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latin typeface="方正粗黑宋简体" panose="02000000000000000000" pitchFamily="2" charset="-122"/>
              <a:ea typeface="方正粗黑宋简体" panose="02000000000000000000" pitchFamily="2" charset="-122"/>
            </a:endParaRPr>
          </a:p>
        </p:txBody>
      </p:sp>
      <p:pic>
        <p:nvPicPr>
          <p:cNvPr id="41" name="Picture 2" descr="D:\Documents\Downloads\NJUST答辩模板\底边.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 y="1667"/>
            <a:ext cx="12180606" cy="243254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占位符 5">
            <a:extLst>
              <a:ext uri="{FF2B5EF4-FFF2-40B4-BE49-F238E27FC236}">
                <a16:creationId xmlns:a16="http://schemas.microsoft.com/office/drawing/2014/main" id="{D8352144-EA46-48CC-8D62-43E23A319E24}"/>
              </a:ext>
            </a:extLst>
          </p:cNvPr>
          <p:cNvSpPr txBox="1">
            <a:spLocks/>
          </p:cNvSpPr>
          <p:nvPr/>
        </p:nvSpPr>
        <p:spPr>
          <a:xfrm>
            <a:off x="-11353" y="2973524"/>
            <a:ext cx="5076604" cy="4554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6000" dirty="0">
                <a:solidFill>
                  <a:srgbClr val="000000"/>
                </a:solidFill>
                <a:latin typeface="方正粗黑宋简体" panose="02000000000000000000" pitchFamily="2" charset="-122"/>
                <a:ea typeface="方正粗黑宋简体" panose="02000000000000000000" pitchFamily="2" charset="-122"/>
              </a:rPr>
              <a:t>总结与展望</a:t>
            </a:r>
          </a:p>
        </p:txBody>
      </p:sp>
      <p:grpSp>
        <p:nvGrpSpPr>
          <p:cNvPr id="16" name="组合 15">
            <a:extLst>
              <a:ext uri="{FF2B5EF4-FFF2-40B4-BE49-F238E27FC236}">
                <a16:creationId xmlns:a16="http://schemas.microsoft.com/office/drawing/2014/main" id="{B827641F-04A0-4D72-81D6-3103BC47CBDC}"/>
              </a:ext>
            </a:extLst>
          </p:cNvPr>
          <p:cNvGrpSpPr/>
          <p:nvPr/>
        </p:nvGrpSpPr>
        <p:grpSpPr>
          <a:xfrm>
            <a:off x="4754667" y="4615840"/>
            <a:ext cx="6111611" cy="455476"/>
            <a:chOff x="4245028" y="4575147"/>
            <a:chExt cx="6111611" cy="455476"/>
          </a:xfrm>
        </p:grpSpPr>
        <p:grpSp>
          <p:nvGrpSpPr>
            <p:cNvPr id="17" name="组合 16">
              <a:extLst>
                <a:ext uri="{FF2B5EF4-FFF2-40B4-BE49-F238E27FC236}">
                  <a16:creationId xmlns:a16="http://schemas.microsoft.com/office/drawing/2014/main" id="{5E77E440-2C82-4405-9DF6-779538F6CADA}"/>
                </a:ext>
              </a:extLst>
            </p:cNvPr>
            <p:cNvGrpSpPr/>
            <p:nvPr/>
          </p:nvGrpSpPr>
          <p:grpSpPr>
            <a:xfrm>
              <a:off x="4245028" y="4575147"/>
              <a:ext cx="2845576" cy="455476"/>
              <a:chOff x="4399105" y="4575147"/>
              <a:chExt cx="2845576" cy="455476"/>
            </a:xfrm>
          </p:grpSpPr>
          <p:sp>
            <p:nvSpPr>
              <p:cNvPr id="25" name="文本占位符 8">
                <a:extLst>
                  <a:ext uri="{FF2B5EF4-FFF2-40B4-BE49-F238E27FC236}">
                    <a16:creationId xmlns:a16="http://schemas.microsoft.com/office/drawing/2014/main" id="{66638C98-D065-436C-B83E-13F00500C0DF}"/>
                  </a:ext>
                </a:extLst>
              </p:cNvPr>
              <p:cNvSpPr txBox="1"/>
              <p:nvPr/>
            </p:nvSpPr>
            <p:spPr>
              <a:xfrm>
                <a:off x="4399105" y="4575147"/>
                <a:ext cx="2845576"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现有工作的总结</a:t>
                </a:r>
              </a:p>
            </p:txBody>
          </p:sp>
          <p:sp>
            <p:nvSpPr>
              <p:cNvPr id="29" name="矩形 28">
                <a:extLst>
                  <a:ext uri="{FF2B5EF4-FFF2-40B4-BE49-F238E27FC236}">
                    <a16:creationId xmlns:a16="http://schemas.microsoft.com/office/drawing/2014/main" id="{96470CE8-2434-4194-B80A-760CC1F7DB9D}"/>
                  </a:ext>
                </a:extLst>
              </p:cNvPr>
              <p:cNvSpPr/>
              <p:nvPr/>
            </p:nvSpPr>
            <p:spPr>
              <a:xfrm>
                <a:off x="4570288" y="4958190"/>
                <a:ext cx="2597944" cy="45719"/>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19" name="组合 18">
              <a:extLst>
                <a:ext uri="{FF2B5EF4-FFF2-40B4-BE49-F238E27FC236}">
                  <a16:creationId xmlns:a16="http://schemas.microsoft.com/office/drawing/2014/main" id="{4AC05533-0441-4E12-9077-93700F736B3F}"/>
                </a:ext>
              </a:extLst>
            </p:cNvPr>
            <p:cNvGrpSpPr/>
            <p:nvPr/>
          </p:nvGrpSpPr>
          <p:grpSpPr>
            <a:xfrm>
              <a:off x="7675394" y="4575147"/>
              <a:ext cx="2681245" cy="455476"/>
              <a:chOff x="7829477" y="4595015"/>
              <a:chExt cx="2681245" cy="455476"/>
            </a:xfrm>
          </p:grpSpPr>
          <p:sp>
            <p:nvSpPr>
              <p:cNvPr id="21" name="文本占位符 10">
                <a:extLst>
                  <a:ext uri="{FF2B5EF4-FFF2-40B4-BE49-F238E27FC236}">
                    <a16:creationId xmlns:a16="http://schemas.microsoft.com/office/drawing/2014/main" id="{367881D5-0161-4E02-A467-B70D8F6F28CD}"/>
                  </a:ext>
                </a:extLst>
              </p:cNvPr>
              <p:cNvSpPr txBox="1"/>
              <p:nvPr/>
            </p:nvSpPr>
            <p:spPr>
              <a:xfrm>
                <a:off x="7829477" y="4595015"/>
                <a:ext cx="2681245"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未来工作的改进</a:t>
                </a:r>
              </a:p>
            </p:txBody>
          </p:sp>
          <p:sp>
            <p:nvSpPr>
              <p:cNvPr id="22" name="矩形 21">
                <a:extLst>
                  <a:ext uri="{FF2B5EF4-FFF2-40B4-BE49-F238E27FC236}">
                    <a16:creationId xmlns:a16="http://schemas.microsoft.com/office/drawing/2014/main" id="{A1978671-CBCB-4EC6-8F0A-FC376C8F70AC}"/>
                  </a:ext>
                </a:extLst>
              </p:cNvPr>
              <p:cNvSpPr/>
              <p:nvPr/>
            </p:nvSpPr>
            <p:spPr>
              <a:xfrm>
                <a:off x="8016191" y="4977136"/>
                <a:ext cx="2355573" cy="45719"/>
              </a:xfrm>
              <a:prstGeom prst="rect">
                <a:avLst/>
              </a:prstGeom>
              <a:solidFill>
                <a:schemeClr val="bg1">
                  <a:lumMod val="5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spTree>
    <p:extLst>
      <p:ext uri="{BB962C8B-B14F-4D97-AF65-F5344CB8AC3E}">
        <p14:creationId xmlns:p14="http://schemas.microsoft.com/office/powerpoint/2010/main" val="2092066723"/>
      </p:ext>
    </p:extLst>
  </p:cSld>
  <p:clrMapOvr>
    <a:masterClrMapping/>
  </p:clrMapOvr>
  <p:transition spd="med">
    <p:pull/>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E6404040-19F2-4166-96FD-A80E6C5CB8EB}"/>
              </a:ext>
            </a:extLst>
          </p:cNvPr>
          <p:cNvGrpSpPr/>
          <p:nvPr/>
        </p:nvGrpSpPr>
        <p:grpSpPr>
          <a:xfrm>
            <a:off x="373947" y="31532"/>
            <a:ext cx="3523711" cy="840836"/>
            <a:chOff x="373947" y="31532"/>
            <a:chExt cx="3523711" cy="840836"/>
          </a:xfrm>
        </p:grpSpPr>
        <p:sp>
          <p:nvSpPr>
            <p:cNvPr id="23" name="矩形 22">
              <a:extLst>
                <a:ext uri="{FF2B5EF4-FFF2-40B4-BE49-F238E27FC236}">
                  <a16:creationId xmlns:a16="http://schemas.microsoft.com/office/drawing/2014/main" id="{498A4750-0DEF-49D0-A3E5-9D9067C9EA81}"/>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总结与展望</a:t>
              </a:r>
            </a:p>
          </p:txBody>
        </p:sp>
        <p:pic>
          <p:nvPicPr>
            <p:cNvPr id="24" name="图片 23">
              <a:extLst>
                <a:ext uri="{FF2B5EF4-FFF2-40B4-BE49-F238E27FC236}">
                  <a16:creationId xmlns:a16="http://schemas.microsoft.com/office/drawing/2014/main" id="{DE0DD918-7E1F-4C37-9B08-F02F873B85BF}"/>
                </a:ext>
              </a:extLst>
            </p:cNvPr>
            <p:cNvPicPr>
              <a:picLocks noChangeAspect="1"/>
            </p:cNvPicPr>
            <p:nvPr/>
          </p:nvPicPr>
          <p:blipFill rotWithShape="1">
            <a:blip r:embed="rId2">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sp>
        <p:nvSpPr>
          <p:cNvPr id="25" name="矩形 24">
            <a:extLst>
              <a:ext uri="{FF2B5EF4-FFF2-40B4-BE49-F238E27FC236}">
                <a16:creationId xmlns:a16="http://schemas.microsoft.com/office/drawing/2014/main" id="{C8C2A8ED-7B18-4B3E-ADE3-E1C23523EB87}"/>
              </a:ext>
            </a:extLst>
          </p:cNvPr>
          <p:cNvSpPr/>
          <p:nvPr/>
        </p:nvSpPr>
        <p:spPr>
          <a:xfrm>
            <a:off x="546366" y="1220460"/>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现有工作的总结</a:t>
            </a:r>
          </a:p>
        </p:txBody>
      </p:sp>
      <p:sp>
        <p:nvSpPr>
          <p:cNvPr id="3" name="矩形 2">
            <a:extLst>
              <a:ext uri="{FF2B5EF4-FFF2-40B4-BE49-F238E27FC236}">
                <a16:creationId xmlns:a16="http://schemas.microsoft.com/office/drawing/2014/main" id="{B60F5D65-1545-4517-A3F4-72D501867956}"/>
              </a:ext>
            </a:extLst>
          </p:cNvPr>
          <p:cNvSpPr/>
          <p:nvPr/>
        </p:nvSpPr>
        <p:spPr>
          <a:xfrm>
            <a:off x="546366" y="1882828"/>
            <a:ext cx="6096000" cy="4031873"/>
          </a:xfrm>
          <a:prstGeom prst="rect">
            <a:avLst/>
          </a:prstGeom>
        </p:spPr>
        <p:txBody>
          <a:bodyPr>
            <a:spAutoFit/>
          </a:bodyPr>
          <a:lstStyle/>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通过以上</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个实验，分别对本文构建的谣言识别与早期检测性能进行了测试，从模型设计上，</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模型以</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网络模型为基础进行了改进，实验结果也表明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模型在谣言识别准确率及早期检测性能上都要优于</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网络模型</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a:t>
            </a: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但是两种模型在输入数据处理、序列划分方式以及</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网络层的参数设计上有一定的差异，此外早期检测实验中两种模型采用了不同角度来模拟谣言传播的“早期”，因此将两种模型直接对比分析并不合理</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a:t>
            </a: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因此需要未来对实验进行改进，控制两种模型</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网络层变量，统一序列划分方式，并在两种早期检测角度对两种模型进行测试，并将结果进行对比分析。</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此外，对于性能更优的</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模型，需要设计相关实验以对其模型的影响参数进行分析验证。</a:t>
            </a:r>
          </a:p>
        </p:txBody>
      </p:sp>
    </p:spTree>
    <p:extLst>
      <p:ext uri="{BB962C8B-B14F-4D97-AF65-F5344CB8AC3E}">
        <p14:creationId xmlns:p14="http://schemas.microsoft.com/office/powerpoint/2010/main" val="1732263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E6404040-19F2-4166-96FD-A80E6C5CB8EB}"/>
              </a:ext>
            </a:extLst>
          </p:cNvPr>
          <p:cNvGrpSpPr/>
          <p:nvPr/>
        </p:nvGrpSpPr>
        <p:grpSpPr>
          <a:xfrm>
            <a:off x="373947" y="31532"/>
            <a:ext cx="3523711" cy="840836"/>
            <a:chOff x="373947" y="31532"/>
            <a:chExt cx="3523711" cy="840836"/>
          </a:xfrm>
        </p:grpSpPr>
        <p:sp>
          <p:nvSpPr>
            <p:cNvPr id="23" name="矩形 22">
              <a:extLst>
                <a:ext uri="{FF2B5EF4-FFF2-40B4-BE49-F238E27FC236}">
                  <a16:creationId xmlns:a16="http://schemas.microsoft.com/office/drawing/2014/main" id="{498A4750-0DEF-49D0-A3E5-9D9067C9EA81}"/>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总结与展望</a:t>
              </a:r>
            </a:p>
          </p:txBody>
        </p:sp>
        <p:pic>
          <p:nvPicPr>
            <p:cNvPr id="24" name="图片 23">
              <a:extLst>
                <a:ext uri="{FF2B5EF4-FFF2-40B4-BE49-F238E27FC236}">
                  <a16:creationId xmlns:a16="http://schemas.microsoft.com/office/drawing/2014/main" id="{DE0DD918-7E1F-4C37-9B08-F02F873B85BF}"/>
                </a:ext>
              </a:extLst>
            </p:cNvPr>
            <p:cNvPicPr>
              <a:picLocks noChangeAspect="1"/>
            </p:cNvPicPr>
            <p:nvPr/>
          </p:nvPicPr>
          <p:blipFill rotWithShape="1">
            <a:blip r:embed="rId2">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sp>
        <p:nvSpPr>
          <p:cNvPr id="25" name="矩形 24">
            <a:extLst>
              <a:ext uri="{FF2B5EF4-FFF2-40B4-BE49-F238E27FC236}">
                <a16:creationId xmlns:a16="http://schemas.microsoft.com/office/drawing/2014/main" id="{C8C2A8ED-7B18-4B3E-ADE3-E1C23523EB87}"/>
              </a:ext>
            </a:extLst>
          </p:cNvPr>
          <p:cNvSpPr/>
          <p:nvPr/>
        </p:nvSpPr>
        <p:spPr>
          <a:xfrm>
            <a:off x="546366" y="1220460"/>
            <a:ext cx="2698175"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未来工作的改进</a:t>
            </a:r>
          </a:p>
        </p:txBody>
      </p:sp>
      <p:sp>
        <p:nvSpPr>
          <p:cNvPr id="3" name="矩形 2">
            <a:extLst>
              <a:ext uri="{FF2B5EF4-FFF2-40B4-BE49-F238E27FC236}">
                <a16:creationId xmlns:a16="http://schemas.microsoft.com/office/drawing/2014/main" id="{B60F5D65-1545-4517-A3F4-72D501867956}"/>
              </a:ext>
            </a:extLst>
          </p:cNvPr>
          <p:cNvSpPr/>
          <p:nvPr/>
        </p:nvSpPr>
        <p:spPr>
          <a:xfrm>
            <a:off x="546366" y="1882828"/>
            <a:ext cx="6699260" cy="3539430"/>
          </a:xfrm>
          <a:prstGeom prst="rect">
            <a:avLst/>
          </a:prstGeom>
        </p:spPr>
        <p:txBody>
          <a:bodyPr wrap="square">
            <a:spAutoFit/>
          </a:bodyPr>
          <a:lstStyle/>
          <a:p>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基于本文所进行的研究，对于未来工作可进行的改进，总结如下：</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在模型设计上，本文所提出的两种模型采用的神经网络结构较为简单，未来可以此为基础设计更加复杂的、能够提取更高层次的特征的模型结构来改进性能；</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在序列划分、输入数据处理方式上本文只是进行简单的时间划分或区间划分，可从此方面入手，尝试设计更加科学合理的序列划分算法；</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在优化目标上，本文采用经典的分类任务的交叉熵作为损失函数来进行优化，下一步可结合模型结构设计更加合理、多层次的优化目标；</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marL="342900" indent="-342900">
              <a:buAutoNum type="arabicParenBoth"/>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在早期谣言检测方面，寻找更严谨、更合理的评估标准来评估模型的早期谣言检测性能。</a:t>
            </a:r>
          </a:p>
        </p:txBody>
      </p:sp>
    </p:spTree>
    <p:extLst>
      <p:ext uri="{BB962C8B-B14F-4D97-AF65-F5344CB8AC3E}">
        <p14:creationId xmlns:p14="http://schemas.microsoft.com/office/powerpoint/2010/main" val="143228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2"/>
          </p:nvPr>
        </p:nvSpPr>
        <p:spPr>
          <a:xfrm>
            <a:off x="4461093" y="3903089"/>
            <a:ext cx="3266505" cy="707725"/>
          </a:xfrm>
        </p:spPr>
        <p:txBody>
          <a:bodyPr/>
          <a:lstStyle/>
          <a:p>
            <a:r>
              <a:rPr kumimoji="1" lang="en-US" altLang="zh-CN" sz="3200" dirty="0">
                <a:latin typeface="方正粗黑宋简体" panose="02000000000000000000" pitchFamily="2" charset="-122"/>
                <a:ea typeface="方正粗黑宋简体" panose="02000000000000000000" pitchFamily="2" charset="-122"/>
              </a:rPr>
              <a:t>PART</a:t>
            </a:r>
            <a:r>
              <a:rPr kumimoji="1" lang="zh-CN" altLang="en-US" sz="3200" dirty="0">
                <a:latin typeface="方正粗黑宋简体" panose="02000000000000000000" pitchFamily="2" charset="-122"/>
                <a:ea typeface="方正粗黑宋简体" panose="02000000000000000000" pitchFamily="2" charset="-122"/>
              </a:rPr>
              <a:t> </a:t>
            </a:r>
            <a:r>
              <a:rPr kumimoji="1" lang="en-US" altLang="zh-CN" sz="3200" dirty="0">
                <a:latin typeface="方正粗黑宋简体" panose="02000000000000000000" pitchFamily="2" charset="-122"/>
                <a:ea typeface="方正粗黑宋简体" panose="02000000000000000000" pitchFamily="2" charset="-122"/>
              </a:rPr>
              <a:t>FIVE</a:t>
            </a:r>
            <a:endParaRPr kumimoji="1" lang="zh-CN" altLang="en-US" sz="3200" dirty="0">
              <a:latin typeface="方正粗黑宋简体" panose="02000000000000000000" pitchFamily="2" charset="-122"/>
              <a:ea typeface="方正粗黑宋简体" panose="02000000000000000000" pitchFamily="2" charset="-122"/>
            </a:endParaRPr>
          </a:p>
        </p:txBody>
      </p:sp>
      <p:sp>
        <p:nvSpPr>
          <p:cNvPr id="7" name="矩形 6"/>
          <p:cNvSpPr/>
          <p:nvPr/>
        </p:nvSpPr>
        <p:spPr>
          <a:xfrm>
            <a:off x="4894773" y="4543980"/>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latin typeface="方正粗黑宋简体" panose="02000000000000000000" pitchFamily="2" charset="-122"/>
              <a:ea typeface="方正粗黑宋简体" panose="02000000000000000000" pitchFamily="2" charset="-122"/>
            </a:endParaRPr>
          </a:p>
        </p:txBody>
      </p:sp>
      <p:pic>
        <p:nvPicPr>
          <p:cNvPr id="41" name="Picture 2" descr="D:\Documents\Downloads\NJUST答辩模板\底边.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 y="1667"/>
            <a:ext cx="12180606" cy="243254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占位符 5">
            <a:extLst>
              <a:ext uri="{FF2B5EF4-FFF2-40B4-BE49-F238E27FC236}">
                <a16:creationId xmlns:a16="http://schemas.microsoft.com/office/drawing/2014/main" id="{D8352144-EA46-48CC-8D62-43E23A319E24}"/>
              </a:ext>
            </a:extLst>
          </p:cNvPr>
          <p:cNvSpPr txBox="1">
            <a:spLocks/>
          </p:cNvSpPr>
          <p:nvPr/>
        </p:nvSpPr>
        <p:spPr>
          <a:xfrm>
            <a:off x="3557698" y="3015005"/>
            <a:ext cx="5076604" cy="4554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6000" dirty="0">
                <a:solidFill>
                  <a:srgbClr val="000000"/>
                </a:solidFill>
                <a:latin typeface="方正粗黑宋简体" panose="02000000000000000000" pitchFamily="2" charset="-122"/>
                <a:ea typeface="方正粗黑宋简体" panose="02000000000000000000" pitchFamily="2" charset="-122"/>
              </a:rPr>
              <a:t>致谢</a:t>
            </a:r>
          </a:p>
        </p:txBody>
      </p:sp>
    </p:spTree>
    <p:extLst>
      <p:ext uri="{BB962C8B-B14F-4D97-AF65-F5344CB8AC3E}">
        <p14:creationId xmlns:p14="http://schemas.microsoft.com/office/powerpoint/2010/main" val="2052035306"/>
      </p:ext>
    </p:extLst>
  </p:cSld>
  <p:clrMapOvr>
    <a:masterClrMapping/>
  </p:clrMapOvr>
  <p:transition spd="med">
    <p:pull/>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461">
            <a:extLst>
              <a:ext uri="{FF2B5EF4-FFF2-40B4-BE49-F238E27FC236}">
                <a16:creationId xmlns:a16="http://schemas.microsoft.com/office/drawing/2014/main" id="{509E6F8E-8695-4294-9A42-4CE2D2ABA403}"/>
              </a:ext>
            </a:extLst>
          </p:cNvPr>
          <p:cNvSpPr>
            <a:spLocks noEditPoints="1" noChangeArrowheads="1"/>
          </p:cNvSpPr>
          <p:nvPr/>
        </p:nvSpPr>
        <p:spPr bwMode="auto">
          <a:xfrm rot="2258341">
            <a:off x="337490" y="21645"/>
            <a:ext cx="764248" cy="819422"/>
          </a:xfrm>
          <a:custGeom>
            <a:avLst/>
            <a:gdLst>
              <a:gd name="T0" fmla="*/ 1119 w 1607"/>
              <a:gd name="T1" fmla="*/ 1722 h 1722"/>
              <a:gd name="T2" fmla="*/ 1117 w 1607"/>
              <a:gd name="T3" fmla="*/ 1721 h 1722"/>
              <a:gd name="T4" fmla="*/ 1192 w 1607"/>
              <a:gd name="T5" fmla="*/ 1394 h 1722"/>
              <a:gd name="T6" fmla="*/ 1003 w 1607"/>
              <a:gd name="T7" fmla="*/ 1158 h 1722"/>
              <a:gd name="T8" fmla="*/ 808 w 1607"/>
              <a:gd name="T9" fmla="*/ 1147 h 1722"/>
              <a:gd name="T10" fmla="*/ 351 w 1607"/>
              <a:gd name="T11" fmla="*/ 1224 h 1722"/>
              <a:gd name="T12" fmla="*/ 342 w 1607"/>
              <a:gd name="T13" fmla="*/ 1215 h 1722"/>
              <a:gd name="T14" fmla="*/ 225 w 1607"/>
              <a:gd name="T15" fmla="*/ 1067 h 1722"/>
              <a:gd name="T16" fmla="*/ 233 w 1607"/>
              <a:gd name="T17" fmla="*/ 994 h 1722"/>
              <a:gd name="T18" fmla="*/ 411 w 1607"/>
              <a:gd name="T19" fmla="*/ 852 h 1722"/>
              <a:gd name="T20" fmla="*/ 347 w 1607"/>
              <a:gd name="T21" fmla="*/ 776 h 1722"/>
              <a:gd name="T22" fmla="*/ 343 w 1607"/>
              <a:gd name="T23" fmla="*/ 772 h 1722"/>
              <a:gd name="T24" fmla="*/ 853 w 1607"/>
              <a:gd name="T25" fmla="*/ 366 h 1722"/>
              <a:gd name="T26" fmla="*/ 856 w 1607"/>
              <a:gd name="T27" fmla="*/ 370 h 1722"/>
              <a:gd name="T28" fmla="*/ 915 w 1607"/>
              <a:gd name="T29" fmla="*/ 449 h 1722"/>
              <a:gd name="T30" fmla="*/ 1094 w 1607"/>
              <a:gd name="T31" fmla="*/ 307 h 1722"/>
              <a:gd name="T32" fmla="*/ 1167 w 1607"/>
              <a:gd name="T33" fmla="*/ 315 h 1722"/>
              <a:gd name="T34" fmla="*/ 1285 w 1607"/>
              <a:gd name="T35" fmla="*/ 463 h 1722"/>
              <a:gd name="T36" fmla="*/ 1291 w 1607"/>
              <a:gd name="T37" fmla="*/ 473 h 1722"/>
              <a:gd name="T38" fmla="*/ 1116 w 1607"/>
              <a:gd name="T39" fmla="*/ 901 h 1722"/>
              <a:gd name="T40" fmla="*/ 1079 w 1607"/>
              <a:gd name="T41" fmla="*/ 1097 h 1722"/>
              <a:gd name="T42" fmla="*/ 1271 w 1607"/>
              <a:gd name="T43" fmla="*/ 1334 h 1722"/>
              <a:gd name="T44" fmla="*/ 1606 w 1607"/>
              <a:gd name="T45" fmla="*/ 1331 h 1722"/>
              <a:gd name="T46" fmla="*/ 1607 w 1607"/>
              <a:gd name="T47" fmla="*/ 1332 h 1722"/>
              <a:gd name="T48" fmla="*/ 1119 w 1607"/>
              <a:gd name="T49" fmla="*/ 1722 h 1722"/>
              <a:gd name="T50" fmla="*/ 484 w 1607"/>
              <a:gd name="T51" fmla="*/ 927 h 1722"/>
              <a:gd name="T52" fmla="*/ 339 w 1607"/>
              <a:gd name="T53" fmla="*/ 1043 h 1722"/>
              <a:gd name="T54" fmla="*/ 418 w 1607"/>
              <a:gd name="T55" fmla="*/ 1143 h 1722"/>
              <a:gd name="T56" fmla="*/ 698 w 1607"/>
              <a:gd name="T57" fmla="*/ 1093 h 1722"/>
              <a:gd name="T58" fmla="*/ 484 w 1607"/>
              <a:gd name="T59" fmla="*/ 927 h 1722"/>
              <a:gd name="T60" fmla="*/ 1087 w 1607"/>
              <a:gd name="T61" fmla="*/ 782 h 1722"/>
              <a:gd name="T62" fmla="*/ 1198 w 1607"/>
              <a:gd name="T63" fmla="*/ 521 h 1722"/>
              <a:gd name="T64" fmla="*/ 1118 w 1607"/>
              <a:gd name="T65" fmla="*/ 421 h 1722"/>
              <a:gd name="T66" fmla="*/ 973 w 1607"/>
              <a:gd name="T67" fmla="*/ 537 h 1722"/>
              <a:gd name="T68" fmla="*/ 1087 w 1607"/>
              <a:gd name="T69" fmla="*/ 782 h 1722"/>
              <a:gd name="T70" fmla="*/ 460 w 1607"/>
              <a:gd name="T71" fmla="*/ 438 h 1722"/>
              <a:gd name="T72" fmla="*/ 334 w 1607"/>
              <a:gd name="T73" fmla="*/ 279 h 1722"/>
              <a:gd name="T74" fmla="*/ 378 w 1607"/>
              <a:gd name="T75" fmla="*/ 244 h 1722"/>
              <a:gd name="T76" fmla="*/ 504 w 1607"/>
              <a:gd name="T77" fmla="*/ 402 h 1722"/>
              <a:gd name="T78" fmla="*/ 460 w 1607"/>
              <a:gd name="T79" fmla="*/ 438 h 1722"/>
              <a:gd name="T80" fmla="*/ 201 w 1607"/>
              <a:gd name="T81" fmla="*/ 834 h 1722"/>
              <a:gd name="T82" fmla="*/ 0 w 1607"/>
              <a:gd name="T83" fmla="*/ 811 h 1722"/>
              <a:gd name="T84" fmla="*/ 6 w 1607"/>
              <a:gd name="T85" fmla="*/ 755 h 1722"/>
              <a:gd name="T86" fmla="*/ 208 w 1607"/>
              <a:gd name="T87" fmla="*/ 778 h 1722"/>
              <a:gd name="T88" fmla="*/ 201 w 1607"/>
              <a:gd name="T89" fmla="*/ 834 h 1722"/>
              <a:gd name="T90" fmla="*/ 967 w 1607"/>
              <a:gd name="T91" fmla="*/ 208 h 1722"/>
              <a:gd name="T92" fmla="*/ 911 w 1607"/>
              <a:gd name="T93" fmla="*/ 201 h 1722"/>
              <a:gd name="T94" fmla="*/ 934 w 1607"/>
              <a:gd name="T95" fmla="*/ 0 h 1722"/>
              <a:gd name="T96" fmla="*/ 990 w 1607"/>
              <a:gd name="T97" fmla="*/ 6 h 1722"/>
              <a:gd name="T98" fmla="*/ 967 w 1607"/>
              <a:gd name="T99" fmla="*/ 208 h 1722"/>
              <a:gd name="T100" fmla="*/ 289 w 1607"/>
              <a:gd name="T101" fmla="*/ 607 h 1722"/>
              <a:gd name="T102" fmla="*/ 172 w 1607"/>
              <a:gd name="T103" fmla="*/ 544 h 1722"/>
              <a:gd name="T104" fmla="*/ 199 w 1607"/>
              <a:gd name="T105" fmla="*/ 495 h 1722"/>
              <a:gd name="T106" fmla="*/ 316 w 1607"/>
              <a:gd name="T107" fmla="*/ 557 h 1722"/>
              <a:gd name="T108" fmla="*/ 289 w 1607"/>
              <a:gd name="T109" fmla="*/ 607 h 1722"/>
              <a:gd name="T110" fmla="*/ 666 w 1607"/>
              <a:gd name="T111" fmla="*/ 277 h 1722"/>
              <a:gd name="T112" fmla="*/ 631 w 1607"/>
              <a:gd name="T113" fmla="*/ 150 h 1722"/>
              <a:gd name="T114" fmla="*/ 685 w 1607"/>
              <a:gd name="T115" fmla="*/ 135 h 1722"/>
              <a:gd name="T116" fmla="*/ 720 w 1607"/>
              <a:gd name="T117" fmla="*/ 263 h 1722"/>
              <a:gd name="T118" fmla="*/ 666 w 1607"/>
              <a:gd name="T119" fmla="*/ 277 h 172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607"/>
              <a:gd name="T181" fmla="*/ 0 h 1722"/>
              <a:gd name="T182" fmla="*/ 1607 w 1607"/>
              <a:gd name="T183" fmla="*/ 1722 h 172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607" h="1722">
                <a:moveTo>
                  <a:pt x="1119" y="1722"/>
                </a:moveTo>
                <a:cubicBezTo>
                  <a:pt x="1118" y="1722"/>
                  <a:pt x="1118" y="1721"/>
                  <a:pt x="1117" y="1721"/>
                </a:cubicBezTo>
                <a:cubicBezTo>
                  <a:pt x="1056" y="1643"/>
                  <a:pt x="1102" y="1497"/>
                  <a:pt x="1192" y="1394"/>
                </a:cubicBezTo>
                <a:cubicBezTo>
                  <a:pt x="1187" y="1390"/>
                  <a:pt x="1003" y="1158"/>
                  <a:pt x="1003" y="1158"/>
                </a:cubicBezTo>
                <a:cubicBezTo>
                  <a:pt x="954" y="1165"/>
                  <a:pt x="870" y="1171"/>
                  <a:pt x="808" y="1147"/>
                </a:cubicBezTo>
                <a:cubicBezTo>
                  <a:pt x="514" y="1344"/>
                  <a:pt x="358" y="1229"/>
                  <a:pt x="351" y="1224"/>
                </a:cubicBezTo>
                <a:cubicBezTo>
                  <a:pt x="348" y="1221"/>
                  <a:pt x="345" y="1218"/>
                  <a:pt x="342" y="1215"/>
                </a:cubicBezTo>
                <a:cubicBezTo>
                  <a:pt x="225" y="1067"/>
                  <a:pt x="225" y="1067"/>
                  <a:pt x="225" y="1067"/>
                </a:cubicBezTo>
                <a:cubicBezTo>
                  <a:pt x="207" y="1045"/>
                  <a:pt x="210" y="1012"/>
                  <a:pt x="233" y="994"/>
                </a:cubicBezTo>
                <a:cubicBezTo>
                  <a:pt x="411" y="852"/>
                  <a:pt x="411" y="852"/>
                  <a:pt x="411" y="852"/>
                </a:cubicBezTo>
                <a:cubicBezTo>
                  <a:pt x="389" y="828"/>
                  <a:pt x="368" y="802"/>
                  <a:pt x="347" y="776"/>
                </a:cubicBezTo>
                <a:cubicBezTo>
                  <a:pt x="346" y="775"/>
                  <a:pt x="344" y="773"/>
                  <a:pt x="343" y="772"/>
                </a:cubicBezTo>
                <a:cubicBezTo>
                  <a:pt x="853" y="366"/>
                  <a:pt x="853" y="366"/>
                  <a:pt x="853" y="366"/>
                </a:cubicBezTo>
                <a:cubicBezTo>
                  <a:pt x="854" y="367"/>
                  <a:pt x="855" y="368"/>
                  <a:pt x="856" y="370"/>
                </a:cubicBezTo>
                <a:cubicBezTo>
                  <a:pt x="877" y="396"/>
                  <a:pt x="897" y="422"/>
                  <a:pt x="915" y="449"/>
                </a:cubicBezTo>
                <a:cubicBezTo>
                  <a:pt x="1094" y="307"/>
                  <a:pt x="1094" y="307"/>
                  <a:pt x="1094" y="307"/>
                </a:cubicBezTo>
                <a:cubicBezTo>
                  <a:pt x="1116" y="289"/>
                  <a:pt x="1149" y="292"/>
                  <a:pt x="1167" y="315"/>
                </a:cubicBezTo>
                <a:cubicBezTo>
                  <a:pt x="1285" y="463"/>
                  <a:pt x="1285" y="463"/>
                  <a:pt x="1285" y="463"/>
                </a:cubicBezTo>
                <a:cubicBezTo>
                  <a:pt x="1287" y="466"/>
                  <a:pt x="1290" y="470"/>
                  <a:pt x="1291" y="473"/>
                </a:cubicBezTo>
                <a:cubicBezTo>
                  <a:pt x="1295" y="481"/>
                  <a:pt x="1373" y="659"/>
                  <a:pt x="1116" y="901"/>
                </a:cubicBezTo>
                <a:cubicBezTo>
                  <a:pt x="1125" y="967"/>
                  <a:pt x="1097" y="1052"/>
                  <a:pt x="1079" y="1097"/>
                </a:cubicBezTo>
                <a:cubicBezTo>
                  <a:pt x="1079" y="1097"/>
                  <a:pt x="1268" y="1328"/>
                  <a:pt x="1271" y="1334"/>
                </a:cubicBezTo>
                <a:cubicBezTo>
                  <a:pt x="1391" y="1269"/>
                  <a:pt x="1544" y="1253"/>
                  <a:pt x="1606" y="1331"/>
                </a:cubicBezTo>
                <a:cubicBezTo>
                  <a:pt x="1607" y="1331"/>
                  <a:pt x="1607" y="1331"/>
                  <a:pt x="1607" y="1332"/>
                </a:cubicBezTo>
                <a:cubicBezTo>
                  <a:pt x="1119" y="1722"/>
                  <a:pt x="1119" y="1722"/>
                  <a:pt x="1119" y="1722"/>
                </a:cubicBezTo>
                <a:close/>
                <a:moveTo>
                  <a:pt x="484" y="927"/>
                </a:moveTo>
                <a:cubicBezTo>
                  <a:pt x="339" y="1043"/>
                  <a:pt x="339" y="1043"/>
                  <a:pt x="339" y="1043"/>
                </a:cubicBezTo>
                <a:cubicBezTo>
                  <a:pt x="418" y="1143"/>
                  <a:pt x="418" y="1143"/>
                  <a:pt x="418" y="1143"/>
                </a:cubicBezTo>
                <a:cubicBezTo>
                  <a:pt x="438" y="1153"/>
                  <a:pt x="530" y="1189"/>
                  <a:pt x="698" y="1093"/>
                </a:cubicBezTo>
                <a:cubicBezTo>
                  <a:pt x="628" y="1052"/>
                  <a:pt x="555" y="995"/>
                  <a:pt x="484" y="927"/>
                </a:cubicBezTo>
                <a:close/>
                <a:moveTo>
                  <a:pt x="1087" y="782"/>
                </a:moveTo>
                <a:cubicBezTo>
                  <a:pt x="1218" y="639"/>
                  <a:pt x="1203" y="543"/>
                  <a:pt x="1198" y="521"/>
                </a:cubicBezTo>
                <a:cubicBezTo>
                  <a:pt x="1118" y="421"/>
                  <a:pt x="1118" y="421"/>
                  <a:pt x="1118" y="421"/>
                </a:cubicBezTo>
                <a:cubicBezTo>
                  <a:pt x="973" y="537"/>
                  <a:pt x="973" y="537"/>
                  <a:pt x="973" y="537"/>
                </a:cubicBezTo>
                <a:cubicBezTo>
                  <a:pt x="1024" y="621"/>
                  <a:pt x="1062" y="705"/>
                  <a:pt x="1087" y="782"/>
                </a:cubicBezTo>
                <a:close/>
                <a:moveTo>
                  <a:pt x="460" y="438"/>
                </a:moveTo>
                <a:cubicBezTo>
                  <a:pt x="334" y="279"/>
                  <a:pt x="334" y="279"/>
                  <a:pt x="334" y="279"/>
                </a:cubicBezTo>
                <a:cubicBezTo>
                  <a:pt x="378" y="244"/>
                  <a:pt x="378" y="244"/>
                  <a:pt x="378" y="244"/>
                </a:cubicBezTo>
                <a:cubicBezTo>
                  <a:pt x="504" y="402"/>
                  <a:pt x="504" y="402"/>
                  <a:pt x="504" y="402"/>
                </a:cubicBezTo>
                <a:cubicBezTo>
                  <a:pt x="460" y="438"/>
                  <a:pt x="460" y="438"/>
                  <a:pt x="460" y="438"/>
                </a:cubicBezTo>
                <a:close/>
                <a:moveTo>
                  <a:pt x="201" y="834"/>
                </a:moveTo>
                <a:cubicBezTo>
                  <a:pt x="0" y="811"/>
                  <a:pt x="0" y="811"/>
                  <a:pt x="0" y="811"/>
                </a:cubicBezTo>
                <a:cubicBezTo>
                  <a:pt x="6" y="755"/>
                  <a:pt x="6" y="755"/>
                  <a:pt x="6" y="755"/>
                </a:cubicBezTo>
                <a:cubicBezTo>
                  <a:pt x="208" y="778"/>
                  <a:pt x="208" y="778"/>
                  <a:pt x="208" y="778"/>
                </a:cubicBezTo>
                <a:cubicBezTo>
                  <a:pt x="201" y="834"/>
                  <a:pt x="201" y="834"/>
                  <a:pt x="201" y="834"/>
                </a:cubicBezTo>
                <a:close/>
                <a:moveTo>
                  <a:pt x="967" y="208"/>
                </a:moveTo>
                <a:cubicBezTo>
                  <a:pt x="911" y="201"/>
                  <a:pt x="911" y="201"/>
                  <a:pt x="911" y="201"/>
                </a:cubicBezTo>
                <a:cubicBezTo>
                  <a:pt x="934" y="0"/>
                  <a:pt x="934" y="0"/>
                  <a:pt x="934" y="0"/>
                </a:cubicBezTo>
                <a:cubicBezTo>
                  <a:pt x="990" y="6"/>
                  <a:pt x="990" y="6"/>
                  <a:pt x="990" y="6"/>
                </a:cubicBezTo>
                <a:cubicBezTo>
                  <a:pt x="967" y="208"/>
                  <a:pt x="967" y="208"/>
                  <a:pt x="967" y="208"/>
                </a:cubicBezTo>
                <a:close/>
                <a:moveTo>
                  <a:pt x="289" y="607"/>
                </a:moveTo>
                <a:cubicBezTo>
                  <a:pt x="172" y="544"/>
                  <a:pt x="172" y="544"/>
                  <a:pt x="172" y="544"/>
                </a:cubicBezTo>
                <a:cubicBezTo>
                  <a:pt x="199" y="495"/>
                  <a:pt x="199" y="495"/>
                  <a:pt x="199" y="495"/>
                </a:cubicBezTo>
                <a:cubicBezTo>
                  <a:pt x="316" y="557"/>
                  <a:pt x="316" y="557"/>
                  <a:pt x="316" y="557"/>
                </a:cubicBezTo>
                <a:cubicBezTo>
                  <a:pt x="289" y="607"/>
                  <a:pt x="289" y="607"/>
                  <a:pt x="289" y="607"/>
                </a:cubicBezTo>
                <a:close/>
                <a:moveTo>
                  <a:pt x="666" y="277"/>
                </a:moveTo>
                <a:cubicBezTo>
                  <a:pt x="631" y="150"/>
                  <a:pt x="631" y="150"/>
                  <a:pt x="631" y="150"/>
                </a:cubicBezTo>
                <a:cubicBezTo>
                  <a:pt x="685" y="135"/>
                  <a:pt x="685" y="135"/>
                  <a:pt x="685" y="135"/>
                </a:cubicBezTo>
                <a:cubicBezTo>
                  <a:pt x="720" y="263"/>
                  <a:pt x="720" y="263"/>
                  <a:pt x="720" y="263"/>
                </a:cubicBezTo>
                <a:cubicBezTo>
                  <a:pt x="666" y="277"/>
                  <a:pt x="666" y="277"/>
                  <a:pt x="666" y="277"/>
                </a:cubicBezTo>
                <a:close/>
              </a:path>
            </a:pathLst>
          </a:custGeom>
          <a:solidFill>
            <a:srgbClr val="1F3762"/>
          </a:solidFill>
          <a:ln>
            <a:noFill/>
          </a:ln>
          <a:extLst/>
        </p:spPr>
        <p:txBody>
          <a:bodyPr lIns="109702" tIns="54850" rIns="109702" bIns="54850"/>
          <a:lstStyle/>
          <a:p>
            <a:endParaRPr lang="zh-CN" altLang="zh-CN" sz="2160">
              <a:solidFill>
                <a:srgbClr val="000000"/>
              </a:solidFill>
              <a:cs typeface="+mn-ea"/>
              <a:sym typeface="+mn-lt"/>
            </a:endParaRPr>
          </a:p>
        </p:txBody>
      </p:sp>
      <p:sp>
        <p:nvSpPr>
          <p:cNvPr id="18" name="矩形 17">
            <a:extLst>
              <a:ext uri="{FF2B5EF4-FFF2-40B4-BE49-F238E27FC236}">
                <a16:creationId xmlns:a16="http://schemas.microsoft.com/office/drawing/2014/main" id="{B7AD1101-F77D-4BC0-B151-6263AC9F297D}"/>
              </a:ext>
            </a:extLst>
          </p:cNvPr>
          <p:cNvSpPr/>
          <p:nvPr/>
        </p:nvSpPr>
        <p:spPr>
          <a:xfrm>
            <a:off x="570232"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致谢</a:t>
            </a:r>
          </a:p>
        </p:txBody>
      </p:sp>
      <p:sp>
        <p:nvSpPr>
          <p:cNvPr id="19" name="矩形 18">
            <a:extLst>
              <a:ext uri="{FF2B5EF4-FFF2-40B4-BE49-F238E27FC236}">
                <a16:creationId xmlns:a16="http://schemas.microsoft.com/office/drawing/2014/main" id="{5E56DE88-B0C4-41B1-9144-9966DEF868EB}"/>
              </a:ext>
            </a:extLst>
          </p:cNvPr>
          <p:cNvSpPr/>
          <p:nvPr/>
        </p:nvSpPr>
        <p:spPr>
          <a:xfrm>
            <a:off x="261282" y="1105938"/>
            <a:ext cx="7715480" cy="5755422"/>
          </a:xfrm>
          <a:prstGeom prst="rect">
            <a:avLst/>
          </a:prstGeom>
        </p:spPr>
        <p:txBody>
          <a:bodyPr wrap="square">
            <a:spAutoFit/>
          </a:bodyPr>
          <a:lstStyle/>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大学四年的学习生活随着这最后一门课程</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毕业设计的完结而告一段落，回首在南京理工大学度过的这四年时光，丰富而充实，短暂而令人难忘。一路走来，我遇到了许许多多的良师益友，是他们的一路相伴，使我的大学生活如此多彩。</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首先，要感谢我的指导老师夏睿教授。在毕业设计初期，夏睿老师便对我研究工作的开展提出了明确的要求与悉心的指导；安排我参加每周的组会与记录工作周记使我养成了良好的研究习惯。是夏睿老师的高要求与严格，使我几个月来完全没有松懈，不断去学习去探索，从而能够快速进入研究主题，更好的开展实验。这对我来说是一个很好地开始，不仅在知识储备上，更在心理上做好准备以面对即将到来的研究生生活。在此，对夏睿老师的关怀与指导再次表示由衷的感谢！</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其次，感谢对我提供帮助的学长学姐们，特别是负责指导我开展课题研究的宣凯洲学长。从开始时的一无所知到慢慢地打好基础，再到后来的开展实验，宣凯洲学长对我提供了莫大的帮助，总是能够耐心地解答我的各种问题，悉心地指导我进行研究。</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同时，感谢大学四年来为我授业解惑的所有老师，感谢四年来为我提供帮助的同学与朋友；感谢在一起努力的校大学生科协的伙伴们</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rPr>
              <a:t>……</a:t>
            </a:r>
          </a:p>
          <a:p>
            <a:pPr indent="457200"/>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最后，要特别感谢我的父母、我的家人，感谢他们教会我善良与勇敢，感谢他们教会我做人、做事、做学问，感谢他们一直以来对我的支持与鼓励！</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endParaRPr lang="zh-CN" altLang="en-US" sz="1600" dirty="0">
              <a:solidFill>
                <a:srgbClr val="1F3762"/>
              </a:solidFill>
              <a:latin typeface="字体视界-NWE粗楷体" panose="02000500000000000000" pitchFamily="2" charset="-122"/>
              <a:ea typeface="字体视界-NWE粗楷体" panose="02000500000000000000" pitchFamily="2" charset="-122"/>
              <a:cs typeface="+mn-ea"/>
            </a:endParaRPr>
          </a:p>
          <a:p>
            <a:pPr indent="457200"/>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rPr>
              <a:t>感谢！</a:t>
            </a:r>
          </a:p>
        </p:txBody>
      </p:sp>
    </p:spTree>
    <p:extLst>
      <p:ext uri="{BB962C8B-B14F-4D97-AF65-F5344CB8AC3E}">
        <p14:creationId xmlns:p14="http://schemas.microsoft.com/office/powerpoint/2010/main" val="2595010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文本占位符 3"/>
          <p:cNvSpPr>
            <a:spLocks noGrp="1"/>
          </p:cNvSpPr>
          <p:nvPr>
            <p:ph type="body" sz="quarter" idx="12"/>
          </p:nvPr>
        </p:nvSpPr>
        <p:spPr>
          <a:xfrm>
            <a:off x="489072" y="3861608"/>
            <a:ext cx="3266505" cy="707725"/>
          </a:xfrm>
        </p:spPr>
        <p:txBody>
          <a:bodyPr/>
          <a:lstStyle/>
          <a:p>
            <a:r>
              <a:rPr kumimoji="1" lang="en-US" altLang="zh-CN" sz="3200" dirty="0">
                <a:latin typeface="方正粗黑宋简体" panose="02000000000000000000" pitchFamily="2" charset="-122"/>
                <a:ea typeface="方正粗黑宋简体" panose="02000000000000000000" pitchFamily="2" charset="-122"/>
              </a:rPr>
              <a:t>PART</a:t>
            </a:r>
            <a:r>
              <a:rPr kumimoji="1" lang="zh-CN" altLang="en-US" sz="3200" dirty="0">
                <a:latin typeface="方正粗黑宋简体" panose="02000000000000000000" pitchFamily="2" charset="-122"/>
                <a:ea typeface="方正粗黑宋简体" panose="02000000000000000000" pitchFamily="2" charset="-122"/>
              </a:rPr>
              <a:t> </a:t>
            </a:r>
            <a:r>
              <a:rPr kumimoji="1" lang="en-US" altLang="zh-CN" sz="3200" dirty="0">
                <a:latin typeface="方正粗黑宋简体" panose="02000000000000000000" pitchFamily="2" charset="-122"/>
                <a:ea typeface="方正粗黑宋简体" panose="02000000000000000000" pitchFamily="2" charset="-122"/>
              </a:rPr>
              <a:t>ONE</a:t>
            </a:r>
            <a:endParaRPr kumimoji="1" lang="zh-CN" altLang="en-US" sz="3200" dirty="0">
              <a:latin typeface="方正粗黑宋简体" panose="02000000000000000000" pitchFamily="2" charset="-122"/>
              <a:ea typeface="方正粗黑宋简体" panose="02000000000000000000" pitchFamily="2" charset="-122"/>
            </a:endParaRPr>
          </a:p>
        </p:txBody>
      </p:sp>
      <p:sp>
        <p:nvSpPr>
          <p:cNvPr id="7" name="矩形 6"/>
          <p:cNvSpPr/>
          <p:nvPr/>
        </p:nvSpPr>
        <p:spPr>
          <a:xfrm>
            <a:off x="922752" y="4502499"/>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latin typeface="方正粗黑宋简体" panose="02000000000000000000" pitchFamily="2" charset="-122"/>
              <a:ea typeface="方正粗黑宋简体" panose="02000000000000000000" pitchFamily="2" charset="-122"/>
            </a:endParaRPr>
          </a:p>
        </p:txBody>
      </p:sp>
      <p:pic>
        <p:nvPicPr>
          <p:cNvPr id="41" name="Picture 2" descr="D:\Documents\Downloads\NJUST答辩模板\底边.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4" y="1667"/>
            <a:ext cx="12180606" cy="243254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占位符 5">
            <a:extLst>
              <a:ext uri="{FF2B5EF4-FFF2-40B4-BE49-F238E27FC236}">
                <a16:creationId xmlns:a16="http://schemas.microsoft.com/office/drawing/2014/main" id="{D8352144-EA46-48CC-8D62-43E23A319E24}"/>
              </a:ext>
            </a:extLst>
          </p:cNvPr>
          <p:cNvSpPr txBox="1">
            <a:spLocks/>
          </p:cNvSpPr>
          <p:nvPr/>
        </p:nvSpPr>
        <p:spPr>
          <a:xfrm>
            <a:off x="-414323" y="2973524"/>
            <a:ext cx="5076604" cy="4554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6000" dirty="0">
                <a:solidFill>
                  <a:srgbClr val="000000"/>
                </a:solidFill>
                <a:latin typeface="方正粗黑宋简体" panose="02000000000000000000" pitchFamily="2" charset="-122"/>
                <a:ea typeface="方正粗黑宋简体" panose="02000000000000000000" pitchFamily="2" charset="-122"/>
              </a:rPr>
              <a:t>课题综述</a:t>
            </a:r>
          </a:p>
        </p:txBody>
      </p:sp>
      <p:grpSp>
        <p:nvGrpSpPr>
          <p:cNvPr id="11" name="组合 10">
            <a:extLst>
              <a:ext uri="{FF2B5EF4-FFF2-40B4-BE49-F238E27FC236}">
                <a16:creationId xmlns:a16="http://schemas.microsoft.com/office/drawing/2014/main" id="{B3C89ED6-D99A-4DCF-BD9C-747F6CC9CB35}"/>
              </a:ext>
            </a:extLst>
          </p:cNvPr>
          <p:cNvGrpSpPr/>
          <p:nvPr/>
        </p:nvGrpSpPr>
        <p:grpSpPr>
          <a:xfrm>
            <a:off x="3843459" y="4559169"/>
            <a:ext cx="7770282" cy="465640"/>
            <a:chOff x="4168579" y="4564983"/>
            <a:chExt cx="7770282" cy="465640"/>
          </a:xfrm>
        </p:grpSpPr>
        <p:grpSp>
          <p:nvGrpSpPr>
            <p:cNvPr id="6" name="组合 5">
              <a:extLst>
                <a:ext uri="{FF2B5EF4-FFF2-40B4-BE49-F238E27FC236}">
                  <a16:creationId xmlns:a16="http://schemas.microsoft.com/office/drawing/2014/main" id="{7209FD84-AE2F-4BCF-BBF8-D0406FED9E32}"/>
                </a:ext>
              </a:extLst>
            </p:cNvPr>
            <p:cNvGrpSpPr/>
            <p:nvPr/>
          </p:nvGrpSpPr>
          <p:grpSpPr>
            <a:xfrm>
              <a:off x="4168579" y="4575147"/>
              <a:ext cx="1846774" cy="455476"/>
              <a:chOff x="4322656" y="4575147"/>
              <a:chExt cx="1846774" cy="455476"/>
            </a:xfrm>
          </p:grpSpPr>
          <p:sp>
            <p:nvSpPr>
              <p:cNvPr id="18" name="文本占位符 8"/>
              <p:cNvSpPr txBox="1"/>
              <p:nvPr/>
            </p:nvSpPr>
            <p:spPr>
              <a:xfrm>
                <a:off x="4322656" y="4575147"/>
                <a:ext cx="1846774"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选题背景</a:t>
                </a:r>
              </a:p>
            </p:txBody>
          </p:sp>
          <p:sp>
            <p:nvSpPr>
              <p:cNvPr id="28" name="矩形 27"/>
              <p:cNvSpPr/>
              <p:nvPr/>
            </p:nvSpPr>
            <p:spPr>
              <a:xfrm>
                <a:off x="4570288" y="4958190"/>
                <a:ext cx="1455907" cy="45719"/>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8" name="组合 7">
              <a:extLst>
                <a:ext uri="{FF2B5EF4-FFF2-40B4-BE49-F238E27FC236}">
                  <a16:creationId xmlns:a16="http://schemas.microsoft.com/office/drawing/2014/main" id="{AD4FEB14-A5C6-4E67-8853-12C115C85D29}"/>
                </a:ext>
              </a:extLst>
            </p:cNvPr>
            <p:cNvGrpSpPr/>
            <p:nvPr/>
          </p:nvGrpSpPr>
          <p:grpSpPr>
            <a:xfrm>
              <a:off x="6103235" y="4575147"/>
              <a:ext cx="1846774" cy="455476"/>
              <a:chOff x="6257318" y="4595015"/>
              <a:chExt cx="1846774" cy="455476"/>
            </a:xfrm>
          </p:grpSpPr>
          <p:sp>
            <p:nvSpPr>
              <p:cNvPr id="20" name="文本占位符 10"/>
              <p:cNvSpPr txBox="1"/>
              <p:nvPr/>
            </p:nvSpPr>
            <p:spPr>
              <a:xfrm>
                <a:off x="6257318" y="4595015"/>
                <a:ext cx="1846774"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研究意义</a:t>
                </a:r>
              </a:p>
            </p:txBody>
          </p:sp>
          <p:sp>
            <p:nvSpPr>
              <p:cNvPr id="24" name="矩形 23">
                <a:extLst>
                  <a:ext uri="{FF2B5EF4-FFF2-40B4-BE49-F238E27FC236}">
                    <a16:creationId xmlns:a16="http://schemas.microsoft.com/office/drawing/2014/main" id="{7E98212E-A13E-406C-9124-6987C85B7820}"/>
                  </a:ext>
                </a:extLst>
              </p:cNvPr>
              <p:cNvSpPr/>
              <p:nvPr/>
            </p:nvSpPr>
            <p:spPr>
              <a:xfrm>
                <a:off x="6523299" y="4977136"/>
                <a:ext cx="1455907" cy="45719"/>
              </a:xfrm>
              <a:prstGeom prst="rect">
                <a:avLst/>
              </a:prstGeom>
              <a:solidFill>
                <a:schemeClr val="bg1">
                  <a:lumMod val="5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9" name="组合 8">
              <a:extLst>
                <a:ext uri="{FF2B5EF4-FFF2-40B4-BE49-F238E27FC236}">
                  <a16:creationId xmlns:a16="http://schemas.microsoft.com/office/drawing/2014/main" id="{F6BFB6FD-0A80-4788-B7A7-719E7D762AFF}"/>
                </a:ext>
              </a:extLst>
            </p:cNvPr>
            <p:cNvGrpSpPr/>
            <p:nvPr/>
          </p:nvGrpSpPr>
          <p:grpSpPr>
            <a:xfrm>
              <a:off x="8091104" y="4575147"/>
              <a:ext cx="1846774" cy="455476"/>
              <a:chOff x="8023150" y="4612641"/>
              <a:chExt cx="1846774" cy="455476"/>
            </a:xfrm>
          </p:grpSpPr>
          <p:sp>
            <p:nvSpPr>
              <p:cNvPr id="26" name="文本占位符 16"/>
              <p:cNvSpPr txBox="1"/>
              <p:nvPr/>
            </p:nvSpPr>
            <p:spPr>
              <a:xfrm>
                <a:off x="8023150" y="4612641"/>
                <a:ext cx="1846774"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相关工作</a:t>
                </a:r>
              </a:p>
            </p:txBody>
          </p:sp>
          <p:sp>
            <p:nvSpPr>
              <p:cNvPr id="27" name="矩形 26">
                <a:extLst>
                  <a:ext uri="{FF2B5EF4-FFF2-40B4-BE49-F238E27FC236}">
                    <a16:creationId xmlns:a16="http://schemas.microsoft.com/office/drawing/2014/main" id="{B5CD275D-38FE-4C3D-BED4-C35DF736017F}"/>
                  </a:ext>
                </a:extLst>
              </p:cNvPr>
              <p:cNvSpPr/>
              <p:nvPr/>
            </p:nvSpPr>
            <p:spPr>
              <a:xfrm>
                <a:off x="8285103" y="4998938"/>
                <a:ext cx="1455907" cy="45719"/>
              </a:xfrm>
              <a:prstGeom prst="rect">
                <a:avLst/>
              </a:prstGeom>
              <a:solidFill>
                <a:srgbClr val="FFC00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10" name="组合 9">
              <a:extLst>
                <a:ext uri="{FF2B5EF4-FFF2-40B4-BE49-F238E27FC236}">
                  <a16:creationId xmlns:a16="http://schemas.microsoft.com/office/drawing/2014/main" id="{B47C4CE5-6378-46EA-9458-B8B640C427C4}"/>
                </a:ext>
              </a:extLst>
            </p:cNvPr>
            <p:cNvGrpSpPr/>
            <p:nvPr/>
          </p:nvGrpSpPr>
          <p:grpSpPr>
            <a:xfrm>
              <a:off x="9937878" y="4564983"/>
              <a:ext cx="2000983" cy="455476"/>
              <a:chOff x="9865896" y="4615773"/>
              <a:chExt cx="2000983" cy="455476"/>
            </a:xfrm>
          </p:grpSpPr>
          <p:sp>
            <p:nvSpPr>
              <p:cNvPr id="22" name="文本占位符 12"/>
              <p:cNvSpPr txBox="1"/>
              <p:nvPr/>
            </p:nvSpPr>
            <p:spPr>
              <a:xfrm>
                <a:off x="9865896" y="4615773"/>
                <a:ext cx="2000983"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本文解决方案</a:t>
                </a:r>
              </a:p>
            </p:txBody>
          </p:sp>
          <p:sp>
            <p:nvSpPr>
              <p:cNvPr id="32" name="矩形 31">
                <a:extLst>
                  <a:ext uri="{FF2B5EF4-FFF2-40B4-BE49-F238E27FC236}">
                    <a16:creationId xmlns:a16="http://schemas.microsoft.com/office/drawing/2014/main" id="{BC70B408-BC6A-4277-9F9C-240BC856660A}"/>
                  </a:ext>
                </a:extLst>
              </p:cNvPr>
              <p:cNvSpPr/>
              <p:nvPr/>
            </p:nvSpPr>
            <p:spPr>
              <a:xfrm>
                <a:off x="10268944" y="4998937"/>
                <a:ext cx="1455907" cy="45719"/>
              </a:xfrm>
              <a:prstGeom prst="rect">
                <a:avLst/>
              </a:prstGeom>
              <a:solidFill>
                <a:srgbClr val="0070C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spTree>
  </p:cSld>
  <p:clrMapOvr>
    <a:overrideClrMapping bg1="lt1" tx1="dk1" bg2="lt2" tx2="dk2" accent1="accent1" accent2="accent2" accent3="accent3" accent4="accent4" accent5="accent5" accent6="accent6" hlink="hlink" folHlink="folHlink"/>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20C8CCCC-2CA8-4969-81B6-11A187EABCAD}"/>
              </a:ext>
            </a:extLst>
          </p:cNvPr>
          <p:cNvGrpSpPr/>
          <p:nvPr/>
        </p:nvGrpSpPr>
        <p:grpSpPr>
          <a:xfrm>
            <a:off x="281016" y="644502"/>
            <a:ext cx="11812372" cy="905437"/>
            <a:chOff x="281016" y="608642"/>
            <a:chExt cx="11812372" cy="905437"/>
          </a:xfrm>
        </p:grpSpPr>
        <p:pic>
          <p:nvPicPr>
            <p:cNvPr id="1026" name="Picture 2" descr="D:\Documents\Downloads\NJUST答辩模板\校徽.png"/>
            <p:cNvPicPr>
              <a:picLocks noChangeAspect="1" noChangeArrowheads="1"/>
            </p:cNvPicPr>
            <p:nvPr/>
          </p:nvPicPr>
          <p:blipFill rotWithShape="1">
            <a:blip r:embed="rId2">
              <a:extLst>
                <a:ext uri="{28A0092B-C50C-407E-A947-70E740481C1C}">
                  <a14:useLocalDpi xmlns:a14="http://schemas.microsoft.com/office/drawing/2010/main" val="0"/>
                </a:ext>
              </a:extLst>
            </a:blip>
            <a:srcRect l="13203" t="22376" r="13843" b="38058"/>
            <a:stretch/>
          </p:blipFill>
          <p:spPr bwMode="auto">
            <a:xfrm>
              <a:off x="281016" y="608642"/>
              <a:ext cx="2976282" cy="905437"/>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D:\Documents\Downloads\NJUST答辩模板\院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3156" y="608642"/>
              <a:ext cx="3700232" cy="88193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7" name="组合 36">
            <a:extLst>
              <a:ext uri="{FF2B5EF4-FFF2-40B4-BE49-F238E27FC236}">
                <a16:creationId xmlns:a16="http://schemas.microsoft.com/office/drawing/2014/main" id="{F66B39C5-CD21-4F3C-8D69-F44A72413B9B}"/>
              </a:ext>
            </a:extLst>
          </p:cNvPr>
          <p:cNvGrpSpPr/>
          <p:nvPr/>
        </p:nvGrpSpPr>
        <p:grpSpPr>
          <a:xfrm>
            <a:off x="695912" y="2440644"/>
            <a:ext cx="10790605" cy="1856351"/>
            <a:chOff x="802295" y="2124487"/>
            <a:chExt cx="10790605" cy="1856351"/>
          </a:xfrm>
        </p:grpSpPr>
        <p:sp>
          <p:nvSpPr>
            <p:cNvPr id="38" name="文本框 37">
              <a:extLst>
                <a:ext uri="{FF2B5EF4-FFF2-40B4-BE49-F238E27FC236}">
                  <a16:creationId xmlns:a16="http://schemas.microsoft.com/office/drawing/2014/main" id="{8DA702B8-ED3A-46BA-8E00-E0EA0D998152}"/>
                </a:ext>
              </a:extLst>
            </p:cNvPr>
            <p:cNvSpPr txBox="1"/>
            <p:nvPr/>
          </p:nvSpPr>
          <p:spPr>
            <a:xfrm>
              <a:off x="3568698" y="3334507"/>
              <a:ext cx="5257801" cy="646331"/>
            </a:xfrm>
            <a:prstGeom prst="rect">
              <a:avLst/>
            </a:prstGeom>
            <a:noFill/>
          </p:spPr>
          <p:txBody>
            <a:bodyPr wrap="square" rtlCol="0">
              <a:spAutoFit/>
            </a:bodyPr>
            <a:lstStyle/>
            <a:p>
              <a:pPr algn="dist"/>
              <a:r>
                <a:rPr lang="en-US" altLang="zh-CN" sz="3600" dirty="0">
                  <a:latin typeface="方正粗黑宋简体" panose="02000000000000000000" pitchFamily="2" charset="-122"/>
                  <a:ea typeface="方正粗黑宋简体" panose="02000000000000000000" pitchFamily="2" charset="-122"/>
                </a:rPr>
                <a:t>THANKS!</a:t>
              </a:r>
              <a:endParaRPr lang="zh-CN" altLang="en-US" sz="3600" dirty="0">
                <a:latin typeface="方正粗黑宋简体" panose="02000000000000000000" pitchFamily="2" charset="-122"/>
                <a:ea typeface="方正粗黑宋简体" panose="02000000000000000000" pitchFamily="2" charset="-122"/>
              </a:endParaRPr>
            </a:p>
          </p:txBody>
        </p:sp>
        <p:sp>
          <p:nvSpPr>
            <p:cNvPr id="39" name="文本框 38">
              <a:extLst>
                <a:ext uri="{FF2B5EF4-FFF2-40B4-BE49-F238E27FC236}">
                  <a16:creationId xmlns:a16="http://schemas.microsoft.com/office/drawing/2014/main" id="{80DB6703-0C28-4E18-BEF2-7E353B11D6A3}"/>
                </a:ext>
              </a:extLst>
            </p:cNvPr>
            <p:cNvSpPr txBox="1"/>
            <p:nvPr/>
          </p:nvSpPr>
          <p:spPr>
            <a:xfrm>
              <a:off x="802295" y="2124487"/>
              <a:ext cx="10790605" cy="830997"/>
            </a:xfrm>
            <a:prstGeom prst="rect">
              <a:avLst/>
            </a:prstGeom>
            <a:noFill/>
          </p:spPr>
          <p:txBody>
            <a:bodyPr wrap="square" rtlCol="0">
              <a:spAutoFit/>
            </a:bodyPr>
            <a:lstStyle/>
            <a:p>
              <a:pPr algn="ctr"/>
              <a:r>
                <a:rPr lang="zh-CN" altLang="en-US" sz="4800" dirty="0">
                  <a:latin typeface="方正粗黑宋简体" panose="02000000000000000000" pitchFamily="2" charset="-122"/>
                  <a:ea typeface="方正粗黑宋简体" panose="02000000000000000000" pitchFamily="2" charset="-122"/>
                </a:rPr>
                <a:t>答辩完毕，感谢各位老师的指导！</a:t>
              </a:r>
            </a:p>
          </p:txBody>
        </p:sp>
      </p:grpSp>
      <p:grpSp>
        <p:nvGrpSpPr>
          <p:cNvPr id="2" name="组合 1">
            <a:extLst>
              <a:ext uri="{FF2B5EF4-FFF2-40B4-BE49-F238E27FC236}">
                <a16:creationId xmlns:a16="http://schemas.microsoft.com/office/drawing/2014/main" id="{9F671A10-ACA9-4DA3-8591-99A75D220A04}"/>
              </a:ext>
            </a:extLst>
          </p:cNvPr>
          <p:cNvGrpSpPr/>
          <p:nvPr/>
        </p:nvGrpSpPr>
        <p:grpSpPr>
          <a:xfrm>
            <a:off x="3261297" y="5085154"/>
            <a:ext cx="5971692" cy="538811"/>
            <a:chOff x="3496402" y="5085154"/>
            <a:chExt cx="5971692" cy="538811"/>
          </a:xfrm>
        </p:grpSpPr>
        <p:grpSp>
          <p:nvGrpSpPr>
            <p:cNvPr id="54" name="组合 53">
              <a:extLst>
                <a:ext uri="{FF2B5EF4-FFF2-40B4-BE49-F238E27FC236}">
                  <a16:creationId xmlns:a16="http://schemas.microsoft.com/office/drawing/2014/main" id="{68975B08-0ADE-4D5B-82C4-C1F8263204FC}"/>
                </a:ext>
              </a:extLst>
            </p:cNvPr>
            <p:cNvGrpSpPr/>
            <p:nvPr/>
          </p:nvGrpSpPr>
          <p:grpSpPr>
            <a:xfrm>
              <a:off x="3910328" y="5100745"/>
              <a:ext cx="5557766" cy="523220"/>
              <a:chOff x="3880556" y="5254250"/>
              <a:chExt cx="5077212" cy="523220"/>
            </a:xfrm>
          </p:grpSpPr>
          <p:sp>
            <p:nvSpPr>
              <p:cNvPr id="40" name="文本框 39">
                <a:extLst>
                  <a:ext uri="{FF2B5EF4-FFF2-40B4-BE49-F238E27FC236}">
                    <a16:creationId xmlns:a16="http://schemas.microsoft.com/office/drawing/2014/main" id="{DC0DF3F2-CB7C-4B61-A358-D4B32705A2DC}"/>
                  </a:ext>
                </a:extLst>
              </p:cNvPr>
              <p:cNvSpPr txBox="1"/>
              <p:nvPr/>
            </p:nvSpPr>
            <p:spPr>
              <a:xfrm>
                <a:off x="3880556" y="5254250"/>
                <a:ext cx="2134762" cy="523220"/>
              </a:xfrm>
              <a:prstGeom prst="rect">
                <a:avLst/>
              </a:prstGeom>
              <a:noFill/>
            </p:spPr>
            <p:txBody>
              <a:bodyPr wrap="square" rtlCol="0">
                <a:spAutoFit/>
              </a:bodyPr>
              <a:lstStyle/>
              <a:p>
                <a:r>
                  <a:rPr lang="zh-CN" altLang="en-US" sz="1400" dirty="0">
                    <a:solidFill>
                      <a:srgbClr val="1F3762"/>
                    </a:solidFill>
                    <a:latin typeface="方正粗黑宋简体" panose="02000000000000000000" pitchFamily="2" charset="-122"/>
                    <a:ea typeface="方正粗黑宋简体" panose="02000000000000000000" pitchFamily="2" charset="-122"/>
                  </a:rPr>
                  <a:t>答辩人：李庆贺</a:t>
                </a:r>
                <a:endParaRPr lang="en-US" altLang="zh-CN" sz="1400" dirty="0">
                  <a:solidFill>
                    <a:srgbClr val="1F3762"/>
                  </a:solidFill>
                  <a:latin typeface="方正粗黑宋简体" panose="02000000000000000000" pitchFamily="2" charset="-122"/>
                  <a:ea typeface="方正粗黑宋简体" panose="02000000000000000000" pitchFamily="2" charset="-122"/>
                </a:endParaRPr>
              </a:p>
              <a:p>
                <a:r>
                  <a:rPr lang="zh-CN" altLang="en-US" sz="1400" dirty="0">
                    <a:solidFill>
                      <a:srgbClr val="1F3762"/>
                    </a:solidFill>
                    <a:latin typeface="方正粗黑宋简体" panose="02000000000000000000" pitchFamily="2" charset="-122"/>
                    <a:ea typeface="方正粗黑宋简体" panose="02000000000000000000" pitchFamily="2" charset="-122"/>
                  </a:rPr>
                  <a:t>学    号：</a:t>
                </a:r>
                <a:r>
                  <a:rPr lang="en-US" altLang="zh-CN" sz="1400" dirty="0">
                    <a:solidFill>
                      <a:srgbClr val="1F3762"/>
                    </a:solidFill>
                    <a:latin typeface="方正粗黑宋简体" panose="02000000000000000000" pitchFamily="2" charset="-122"/>
                    <a:ea typeface="方正粗黑宋简体" panose="02000000000000000000" pitchFamily="2" charset="-122"/>
                  </a:rPr>
                  <a:t>915106840425</a:t>
                </a:r>
                <a:endParaRPr lang="zh-CN" altLang="en-US" sz="1400" dirty="0">
                  <a:solidFill>
                    <a:srgbClr val="1F3762"/>
                  </a:solidFill>
                  <a:latin typeface="方正粗黑宋简体" panose="02000000000000000000" pitchFamily="2" charset="-122"/>
                  <a:ea typeface="方正粗黑宋简体" panose="02000000000000000000" pitchFamily="2" charset="-122"/>
                </a:endParaRPr>
              </a:p>
            </p:txBody>
          </p:sp>
          <p:sp>
            <p:nvSpPr>
              <p:cNvPr id="41" name="文本框 40">
                <a:extLst>
                  <a:ext uri="{FF2B5EF4-FFF2-40B4-BE49-F238E27FC236}">
                    <a16:creationId xmlns:a16="http://schemas.microsoft.com/office/drawing/2014/main" id="{C13D07CA-1E8D-427C-A1CC-E0A53AE117C5}"/>
                  </a:ext>
                </a:extLst>
              </p:cNvPr>
              <p:cNvSpPr txBox="1"/>
              <p:nvPr/>
            </p:nvSpPr>
            <p:spPr>
              <a:xfrm>
                <a:off x="6753745" y="5370795"/>
                <a:ext cx="2204023" cy="307777"/>
              </a:xfrm>
              <a:prstGeom prst="rect">
                <a:avLst/>
              </a:prstGeom>
              <a:noFill/>
            </p:spPr>
            <p:txBody>
              <a:bodyPr wrap="square" rtlCol="0">
                <a:spAutoFit/>
              </a:bodyPr>
              <a:lstStyle/>
              <a:p>
                <a:r>
                  <a:rPr lang="zh-CN" altLang="en-US" sz="1400" dirty="0">
                    <a:solidFill>
                      <a:srgbClr val="1F3762"/>
                    </a:solidFill>
                    <a:latin typeface="方正粗黑宋简体" panose="02000000000000000000" pitchFamily="2" charset="-122"/>
                    <a:ea typeface="方正粗黑宋简体" panose="02000000000000000000" pitchFamily="2" charset="-122"/>
                  </a:rPr>
                  <a:t>导师：夏睿（教授）</a:t>
                </a:r>
              </a:p>
            </p:txBody>
          </p:sp>
        </p:grpSp>
        <p:pic>
          <p:nvPicPr>
            <p:cNvPr id="13" name="图片 12">
              <a:extLst>
                <a:ext uri="{FF2B5EF4-FFF2-40B4-BE49-F238E27FC236}">
                  <a16:creationId xmlns:a16="http://schemas.microsoft.com/office/drawing/2014/main" id="{2973EAC2-9083-4DC6-B5BF-024E484F7340}"/>
                </a:ext>
              </a:extLst>
            </p:cNvPr>
            <p:cNvPicPr>
              <a:picLocks noChangeAspect="1"/>
            </p:cNvPicPr>
            <p:nvPr/>
          </p:nvPicPr>
          <p:blipFill rotWithShape="1">
            <a:blip r:embed="rId4">
              <a:extLst>
                <a:ext uri="{28A0092B-C50C-407E-A947-70E740481C1C}">
                  <a14:useLocalDpi xmlns:a14="http://schemas.microsoft.com/office/drawing/2010/main" val="0"/>
                </a:ext>
              </a:extLst>
            </a:blip>
            <a:srcRect l="56500" t="39024" r="32326" b="39024"/>
            <a:stretch/>
          </p:blipFill>
          <p:spPr>
            <a:xfrm>
              <a:off x="3496402" y="5100745"/>
              <a:ext cx="413925" cy="457382"/>
            </a:xfrm>
            <a:prstGeom prst="rect">
              <a:avLst/>
            </a:prstGeom>
          </p:spPr>
        </p:pic>
        <p:pic>
          <p:nvPicPr>
            <p:cNvPr id="14" name="图片 13">
              <a:extLst>
                <a:ext uri="{FF2B5EF4-FFF2-40B4-BE49-F238E27FC236}">
                  <a16:creationId xmlns:a16="http://schemas.microsoft.com/office/drawing/2014/main" id="{EA9D8F30-EE83-4212-B09A-D3DBA80F42B5}"/>
                </a:ext>
              </a:extLst>
            </p:cNvPr>
            <p:cNvPicPr>
              <a:picLocks noChangeAspect="1"/>
            </p:cNvPicPr>
            <p:nvPr/>
          </p:nvPicPr>
          <p:blipFill rotWithShape="1">
            <a:blip r:embed="rId5">
              <a:extLst>
                <a:ext uri="{28A0092B-C50C-407E-A947-70E740481C1C}">
                  <a14:useLocalDpi xmlns:a14="http://schemas.microsoft.com/office/drawing/2010/main" val="0"/>
                </a:ext>
              </a:extLst>
            </a:blip>
            <a:srcRect l="44382" t="39443" r="44445" b="39443"/>
            <a:stretch/>
          </p:blipFill>
          <p:spPr>
            <a:xfrm>
              <a:off x="6647972" y="5085154"/>
              <a:ext cx="413925" cy="439913"/>
            </a:xfrm>
            <a:prstGeom prst="rect">
              <a:avLst/>
            </a:prstGeom>
          </p:spPr>
        </p:pic>
      </p:grpSp>
    </p:spTree>
    <p:extLst>
      <p:ext uri="{BB962C8B-B14F-4D97-AF65-F5344CB8AC3E}">
        <p14:creationId xmlns:p14="http://schemas.microsoft.com/office/powerpoint/2010/main" val="265115979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532081C9-90ED-4714-AD96-31C819C6112C}"/>
              </a:ext>
            </a:extLst>
          </p:cNvPr>
          <p:cNvGrpSpPr/>
          <p:nvPr/>
        </p:nvGrpSpPr>
        <p:grpSpPr>
          <a:xfrm>
            <a:off x="548726" y="1216957"/>
            <a:ext cx="8855677" cy="1783350"/>
            <a:chOff x="2954339" y="1279908"/>
            <a:chExt cx="7162269" cy="1678772"/>
          </a:xfrm>
        </p:grpSpPr>
        <p:sp>
          <p:nvSpPr>
            <p:cNvPr id="14" name="矩形 13">
              <a:extLst>
                <a:ext uri="{FF2B5EF4-FFF2-40B4-BE49-F238E27FC236}">
                  <a16:creationId xmlns:a16="http://schemas.microsoft.com/office/drawing/2014/main" id="{42B830E7-C6EC-4017-B485-485CF175769D}"/>
                </a:ext>
              </a:extLst>
            </p:cNvPr>
            <p:cNvSpPr>
              <a:spLocks noChangeArrowheads="1"/>
            </p:cNvSpPr>
            <p:nvPr/>
          </p:nvSpPr>
          <p:spPr bwMode="auto">
            <a:xfrm>
              <a:off x="2954339" y="1694800"/>
              <a:ext cx="7162269" cy="1263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457200">
                <a:lnSpc>
                  <a:spcPct val="13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互联网的发展与微博等社交平台的兴起使得信息传播更加迅速和便捷，人们越来越多地习惯于在社交平台上获取信息、发表观点。然而在微博平台上，一个事件的发生常常伴随着谣言的产生，使得人们无法分辨信息的正确性。而微博谣言借助微博平台的便捷性进行广泛传播，对网络舆论、社会秩序甚至国家稳定造成有害的影响。</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
          <p:nvSpPr>
            <p:cNvPr id="15" name="矩形 14">
              <a:extLst>
                <a:ext uri="{FF2B5EF4-FFF2-40B4-BE49-F238E27FC236}">
                  <a16:creationId xmlns:a16="http://schemas.microsoft.com/office/drawing/2014/main" id="{4EDE85EC-819F-4B91-B04A-95BDC63AF278}"/>
                </a:ext>
              </a:extLst>
            </p:cNvPr>
            <p:cNvSpPr/>
            <p:nvPr/>
          </p:nvSpPr>
          <p:spPr>
            <a:xfrm>
              <a:off x="2963100" y="1279908"/>
              <a:ext cx="1316179" cy="492538"/>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选题背景</a:t>
              </a:r>
            </a:p>
          </p:txBody>
        </p:sp>
      </p:grpSp>
      <p:sp>
        <p:nvSpPr>
          <p:cNvPr id="16" name="流程图: 联系 4">
            <a:extLst>
              <a:ext uri="{FF2B5EF4-FFF2-40B4-BE49-F238E27FC236}">
                <a16:creationId xmlns:a16="http://schemas.microsoft.com/office/drawing/2014/main" id="{71290BB1-1836-469E-B638-E9B905E70CA8}"/>
              </a:ext>
            </a:extLst>
          </p:cNvPr>
          <p:cNvSpPr/>
          <p:nvPr/>
        </p:nvSpPr>
        <p:spPr>
          <a:xfrm>
            <a:off x="3885288" y="3152862"/>
            <a:ext cx="2200276" cy="2200276"/>
          </a:xfrm>
          <a:custGeom>
            <a:avLst/>
            <a:gdLst/>
            <a:ahLst/>
            <a:cxnLst/>
            <a:rect l="l" t="t" r="r" b="b"/>
            <a:pathLst>
              <a:path w="2200276" h="2200276">
                <a:moveTo>
                  <a:pt x="1625952" y="1812044"/>
                </a:moveTo>
                <a:cubicBezTo>
                  <a:pt x="1570809" y="1817796"/>
                  <a:pt x="1523039" y="1843173"/>
                  <a:pt x="1498165" y="1879885"/>
                </a:cubicBezTo>
                <a:cubicBezTo>
                  <a:pt x="1399521" y="1808308"/>
                  <a:pt x="1235141" y="1826926"/>
                  <a:pt x="1170219" y="1917038"/>
                </a:cubicBezTo>
                <a:cubicBezTo>
                  <a:pt x="1063853" y="1871174"/>
                  <a:pt x="928460" y="1886056"/>
                  <a:pt x="844951" y="1952826"/>
                </a:cubicBezTo>
                <a:cubicBezTo>
                  <a:pt x="831501" y="1963584"/>
                  <a:pt x="819885" y="1975324"/>
                  <a:pt x="811310" y="1988530"/>
                </a:cubicBezTo>
                <a:cubicBezTo>
                  <a:pt x="901504" y="2017918"/>
                  <a:pt x="997800" y="2033589"/>
                  <a:pt x="1097756" y="2033589"/>
                </a:cubicBezTo>
                <a:cubicBezTo>
                  <a:pt x="1324177" y="2033589"/>
                  <a:pt x="1531817" y="1953179"/>
                  <a:pt x="1690941" y="1816048"/>
                </a:cubicBezTo>
                <a:cubicBezTo>
                  <a:pt x="1670265" y="1810701"/>
                  <a:pt x="1648114" y="1809730"/>
                  <a:pt x="1625952" y="1812044"/>
                </a:cubicBezTo>
                <a:close/>
                <a:moveTo>
                  <a:pt x="1406602" y="215178"/>
                </a:moveTo>
                <a:cubicBezTo>
                  <a:pt x="1396825" y="247293"/>
                  <a:pt x="1391179" y="282015"/>
                  <a:pt x="1388459" y="318250"/>
                </a:cubicBezTo>
                <a:cubicBezTo>
                  <a:pt x="1381390" y="412610"/>
                  <a:pt x="1395086" y="505650"/>
                  <a:pt x="1427566" y="581969"/>
                </a:cubicBezTo>
                <a:cubicBezTo>
                  <a:pt x="1450737" y="574645"/>
                  <a:pt x="1477093" y="580224"/>
                  <a:pt x="1496311" y="598974"/>
                </a:cubicBezTo>
                <a:cubicBezTo>
                  <a:pt x="1505005" y="581721"/>
                  <a:pt x="1521701" y="569796"/>
                  <a:pt x="1540975" y="567093"/>
                </a:cubicBezTo>
                <a:cubicBezTo>
                  <a:pt x="1562187" y="564114"/>
                  <a:pt x="1583373" y="572715"/>
                  <a:pt x="1596366" y="589593"/>
                </a:cubicBezTo>
                <a:cubicBezTo>
                  <a:pt x="1615110" y="567754"/>
                  <a:pt x="1646116" y="560583"/>
                  <a:pt x="1672727" y="571926"/>
                </a:cubicBezTo>
                <a:cubicBezTo>
                  <a:pt x="1693003" y="580567"/>
                  <a:pt x="1707543" y="598658"/>
                  <a:pt x="1711449" y="620122"/>
                </a:cubicBezTo>
                <a:cubicBezTo>
                  <a:pt x="1734886" y="626455"/>
                  <a:pt x="1753549" y="644013"/>
                  <a:pt x="1761144" y="666898"/>
                </a:cubicBezTo>
                <a:cubicBezTo>
                  <a:pt x="1766665" y="683509"/>
                  <a:pt x="1765878" y="701550"/>
                  <a:pt x="1758920" y="717619"/>
                </a:cubicBezTo>
                <a:cubicBezTo>
                  <a:pt x="1776023" y="739655"/>
                  <a:pt x="1782004" y="768221"/>
                  <a:pt x="1775169" y="795170"/>
                </a:cubicBezTo>
                <a:cubicBezTo>
                  <a:pt x="1766081" y="830996"/>
                  <a:pt x="1735998" y="857827"/>
                  <a:pt x="1699052" y="863055"/>
                </a:cubicBezTo>
                <a:cubicBezTo>
                  <a:pt x="1698876" y="885416"/>
                  <a:pt x="1688934" y="906624"/>
                  <a:pt x="1671804" y="921223"/>
                </a:cubicBezTo>
                <a:cubicBezTo>
                  <a:pt x="1645777" y="943407"/>
                  <a:pt x="1608180" y="946258"/>
                  <a:pt x="1579033" y="928266"/>
                </a:cubicBezTo>
                <a:cubicBezTo>
                  <a:pt x="1569606" y="959170"/>
                  <a:pt x="1544365" y="982795"/>
                  <a:pt x="1512736" y="990321"/>
                </a:cubicBezTo>
                <a:cubicBezTo>
                  <a:pt x="1488798" y="996016"/>
                  <a:pt x="1464189" y="991820"/>
                  <a:pt x="1444519" y="978843"/>
                </a:cubicBezTo>
                <a:cubicBezTo>
                  <a:pt x="1442089" y="1021314"/>
                  <a:pt x="1445317" y="1064372"/>
                  <a:pt x="1452968" y="1106409"/>
                </a:cubicBezTo>
                <a:cubicBezTo>
                  <a:pt x="1487392" y="1295769"/>
                  <a:pt x="1602235" y="1417618"/>
                  <a:pt x="1724542" y="1394613"/>
                </a:cubicBezTo>
                <a:cubicBezTo>
                  <a:pt x="1759883" y="1493955"/>
                  <a:pt x="1807641" y="1574509"/>
                  <a:pt x="1864433" y="1632299"/>
                </a:cubicBezTo>
                <a:cubicBezTo>
                  <a:pt x="1971441" y="1481355"/>
                  <a:pt x="2033590" y="1296813"/>
                  <a:pt x="2033590" y="1097755"/>
                </a:cubicBezTo>
                <a:cubicBezTo>
                  <a:pt x="2033590" y="689257"/>
                  <a:pt x="1771859" y="341890"/>
                  <a:pt x="1406602" y="215178"/>
                </a:cubicBezTo>
                <a:close/>
                <a:moveTo>
                  <a:pt x="886694" y="186709"/>
                </a:moveTo>
                <a:cubicBezTo>
                  <a:pt x="565053" y="260034"/>
                  <a:pt x="306945" y="499794"/>
                  <a:pt x="207238" y="810607"/>
                </a:cubicBezTo>
                <a:cubicBezTo>
                  <a:pt x="229228" y="815882"/>
                  <a:pt x="249363" y="843979"/>
                  <a:pt x="263068" y="888217"/>
                </a:cubicBezTo>
                <a:cubicBezTo>
                  <a:pt x="289639" y="811284"/>
                  <a:pt x="333590" y="786022"/>
                  <a:pt x="371312" y="825983"/>
                </a:cubicBezTo>
                <a:cubicBezTo>
                  <a:pt x="400056" y="856422"/>
                  <a:pt x="420667" y="920151"/>
                  <a:pt x="426204" y="995764"/>
                </a:cubicBezTo>
                <a:cubicBezTo>
                  <a:pt x="459427" y="1018073"/>
                  <a:pt x="485883" y="1079926"/>
                  <a:pt x="496649" y="1160542"/>
                </a:cubicBezTo>
                <a:cubicBezTo>
                  <a:pt x="504445" y="1218835"/>
                  <a:pt x="503368" y="1282127"/>
                  <a:pt x="493557" y="1338559"/>
                </a:cubicBezTo>
                <a:lnTo>
                  <a:pt x="506840" y="1383182"/>
                </a:lnTo>
                <a:cubicBezTo>
                  <a:pt x="544889" y="1485750"/>
                  <a:pt x="589723" y="1545827"/>
                  <a:pt x="612871" y="1525284"/>
                </a:cubicBezTo>
                <a:cubicBezTo>
                  <a:pt x="696561" y="1710964"/>
                  <a:pt x="776541" y="1757781"/>
                  <a:pt x="790182" y="1629108"/>
                </a:cubicBezTo>
                <a:cubicBezTo>
                  <a:pt x="845388" y="1744422"/>
                  <a:pt x="898657" y="1791680"/>
                  <a:pt x="923681" y="1747568"/>
                </a:cubicBezTo>
                <a:cubicBezTo>
                  <a:pt x="944916" y="1710130"/>
                  <a:pt x="942229" y="1612797"/>
                  <a:pt x="916620" y="1491901"/>
                </a:cubicBezTo>
                <a:cubicBezTo>
                  <a:pt x="963966" y="1552845"/>
                  <a:pt x="996000" y="1531683"/>
                  <a:pt x="995655" y="1439649"/>
                </a:cubicBezTo>
                <a:cubicBezTo>
                  <a:pt x="995483" y="1393318"/>
                  <a:pt x="987062" y="1333326"/>
                  <a:pt x="970314" y="1269740"/>
                </a:cubicBezTo>
                <a:cubicBezTo>
                  <a:pt x="964240" y="1265375"/>
                  <a:pt x="959224" y="1259743"/>
                  <a:pt x="954901" y="1253475"/>
                </a:cubicBezTo>
                <a:cubicBezTo>
                  <a:pt x="902323" y="1284127"/>
                  <a:pt x="834034" y="1266898"/>
                  <a:pt x="803520" y="1215271"/>
                </a:cubicBezTo>
                <a:cubicBezTo>
                  <a:pt x="773544" y="1218665"/>
                  <a:pt x="745397" y="1200691"/>
                  <a:pt x="736961" y="1172758"/>
                </a:cubicBezTo>
                <a:cubicBezTo>
                  <a:pt x="730849" y="1152548"/>
                  <a:pt x="736252" y="1130737"/>
                  <a:pt x="751183" y="1115371"/>
                </a:cubicBezTo>
                <a:cubicBezTo>
                  <a:pt x="729998" y="1103318"/>
                  <a:pt x="718201" y="1080188"/>
                  <a:pt x="721150" y="1056494"/>
                </a:cubicBezTo>
                <a:cubicBezTo>
                  <a:pt x="724610" y="1028752"/>
                  <a:pt x="747383" y="1007022"/>
                  <a:pt x="775997" y="1004163"/>
                </a:cubicBezTo>
                <a:cubicBezTo>
                  <a:pt x="776167" y="1003699"/>
                  <a:pt x="776352" y="1003246"/>
                  <a:pt x="776522" y="1002783"/>
                </a:cubicBezTo>
                <a:cubicBezTo>
                  <a:pt x="772679" y="975464"/>
                  <a:pt x="781641" y="947914"/>
                  <a:pt x="800953" y="927634"/>
                </a:cubicBezTo>
                <a:cubicBezTo>
                  <a:pt x="831468" y="895602"/>
                  <a:pt x="880940" y="888463"/>
                  <a:pt x="919807" y="910465"/>
                </a:cubicBezTo>
                <a:lnTo>
                  <a:pt x="940344" y="888029"/>
                </a:lnTo>
                <a:cubicBezTo>
                  <a:pt x="918530" y="796116"/>
                  <a:pt x="885631" y="705636"/>
                  <a:pt x="850360" y="636341"/>
                </a:cubicBezTo>
                <a:cubicBezTo>
                  <a:pt x="838971" y="572921"/>
                  <a:pt x="819604" y="503629"/>
                  <a:pt x="795924" y="441533"/>
                </a:cubicBezTo>
                <a:cubicBezTo>
                  <a:pt x="791889" y="430949"/>
                  <a:pt x="787787" y="420724"/>
                  <a:pt x="783089" y="411128"/>
                </a:cubicBezTo>
                <a:cubicBezTo>
                  <a:pt x="794022" y="369269"/>
                  <a:pt x="809565" y="330264"/>
                  <a:pt x="826632" y="293459"/>
                </a:cubicBezTo>
                <a:cubicBezTo>
                  <a:pt x="844924" y="254030"/>
                  <a:pt x="864500" y="218063"/>
                  <a:pt x="886694" y="186709"/>
                </a:cubicBezTo>
                <a:close/>
                <a:moveTo>
                  <a:pt x="1100138" y="0"/>
                </a:moveTo>
                <a:cubicBezTo>
                  <a:pt x="1707727" y="0"/>
                  <a:pt x="2200276" y="492549"/>
                  <a:pt x="2200276" y="1100138"/>
                </a:cubicBezTo>
                <a:cubicBezTo>
                  <a:pt x="2200276" y="1707727"/>
                  <a:pt x="1707727" y="2200276"/>
                  <a:pt x="1100138" y="2200276"/>
                </a:cubicBezTo>
                <a:cubicBezTo>
                  <a:pt x="492549" y="2200276"/>
                  <a:pt x="0" y="1707727"/>
                  <a:pt x="0" y="1100138"/>
                </a:cubicBezTo>
                <a:cubicBezTo>
                  <a:pt x="0" y="492549"/>
                  <a:pt x="492549" y="0"/>
                  <a:pt x="1100138"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lIns="91418" tIns="45708" rIns="91418" bIns="45708" rtlCol="0" anchor="ctr"/>
          <a:lstStyle/>
          <a:p>
            <a:pPr algn="ctr"/>
            <a:endParaRPr lang="zh-CN" altLang="en-US">
              <a:solidFill>
                <a:srgbClr val="1F3762"/>
              </a:solidFill>
              <a:latin typeface="方正粗黑宋简体" panose="02000000000000000000" pitchFamily="2" charset="-122"/>
              <a:ea typeface="方正粗黑宋简体" panose="02000000000000000000" pitchFamily="2" charset="-122"/>
              <a:cs typeface="+mn-ea"/>
              <a:sym typeface="+mn-lt"/>
            </a:endParaRPr>
          </a:p>
        </p:txBody>
      </p:sp>
      <p:sp>
        <p:nvSpPr>
          <p:cNvPr id="17" name="TextBox 21">
            <a:extLst>
              <a:ext uri="{FF2B5EF4-FFF2-40B4-BE49-F238E27FC236}">
                <a16:creationId xmlns:a16="http://schemas.microsoft.com/office/drawing/2014/main" id="{D452F6D9-581C-4A83-83B6-DEA905CBDD8D}"/>
              </a:ext>
            </a:extLst>
          </p:cNvPr>
          <p:cNvSpPr txBox="1"/>
          <p:nvPr/>
        </p:nvSpPr>
        <p:spPr>
          <a:xfrm>
            <a:off x="405439" y="3726310"/>
            <a:ext cx="3357748" cy="2586710"/>
          </a:xfrm>
          <a:prstGeom prst="rect">
            <a:avLst/>
          </a:prstGeom>
          <a:noFill/>
        </p:spPr>
        <p:txBody>
          <a:bodyPr wrap="square" lIns="91418" tIns="45708" rIns="91418" bIns="45708" rtlCol="0">
            <a:spAutoFit/>
          </a:bodyPr>
          <a:lstStyle/>
          <a:p>
            <a:pPr>
              <a:lnSpc>
                <a:spcPct val="130000"/>
              </a:lnSpc>
            </a:pP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        据中国互联网络信息中心</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(CNNIC)</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最新发布的第</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43</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次</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中国互联网络发展状况统计报告</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，截止</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2018</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12</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月，我国互联网用户规模为</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8.29</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亿，全年新增互联网用户</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5653</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万，互联网普及率达</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59.6%</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；其中移动互联网用户规模为</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8.17</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亿，全年新增</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6433</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亿；移动互联网用户比例由</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2017</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年底的</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97.5%</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提升至</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2018</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年底的</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98.6%</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a:t>
            </a:r>
            <a:endPar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nvGrpSpPr>
          <p:cNvPr id="18" name="组合 17">
            <a:extLst>
              <a:ext uri="{FF2B5EF4-FFF2-40B4-BE49-F238E27FC236}">
                <a16:creationId xmlns:a16="http://schemas.microsoft.com/office/drawing/2014/main" id="{FCC11DF0-8258-4BC0-B053-5A09AD90CDCA}"/>
              </a:ext>
            </a:extLst>
          </p:cNvPr>
          <p:cNvGrpSpPr/>
          <p:nvPr/>
        </p:nvGrpSpPr>
        <p:grpSpPr>
          <a:xfrm>
            <a:off x="331860" y="3265759"/>
            <a:ext cx="3837669" cy="461665"/>
            <a:chOff x="899592" y="1751458"/>
            <a:chExt cx="2880320" cy="346498"/>
          </a:xfrm>
        </p:grpSpPr>
        <p:sp>
          <p:nvSpPr>
            <p:cNvPr id="19" name="TextBox 23">
              <a:extLst>
                <a:ext uri="{FF2B5EF4-FFF2-40B4-BE49-F238E27FC236}">
                  <a16:creationId xmlns:a16="http://schemas.microsoft.com/office/drawing/2014/main" id="{BEAE2ED8-DFC8-4073-920B-E888F4298117}"/>
                </a:ext>
              </a:extLst>
            </p:cNvPr>
            <p:cNvSpPr txBox="1"/>
            <p:nvPr/>
          </p:nvSpPr>
          <p:spPr>
            <a:xfrm>
              <a:off x="954815" y="1751458"/>
              <a:ext cx="2448272" cy="346498"/>
            </a:xfrm>
            <a:prstGeom prst="rect">
              <a:avLst/>
            </a:prstGeom>
            <a:noFill/>
          </p:spPr>
          <p:txBody>
            <a:bodyPr wrap="square" rtlCol="0">
              <a:spAutoFit/>
            </a:bodyPr>
            <a:lstStyle/>
            <a:p>
              <a:r>
                <a:rPr lang="zh-CN" altLang="en-US" sz="2400" dirty="0">
                  <a:latin typeface="方正粗黑宋简体" panose="02000000000000000000" pitchFamily="2" charset="-122"/>
                  <a:ea typeface="方正粗黑宋简体" panose="02000000000000000000" pitchFamily="2" charset="-122"/>
                  <a:cs typeface="+mn-ea"/>
                  <a:sym typeface="+mn-lt"/>
                </a:rPr>
                <a:t>互联网发展迅猛</a:t>
              </a:r>
            </a:p>
          </p:txBody>
        </p:sp>
        <p:cxnSp>
          <p:nvCxnSpPr>
            <p:cNvPr id="20" name="直接连接符 19">
              <a:extLst>
                <a:ext uri="{FF2B5EF4-FFF2-40B4-BE49-F238E27FC236}">
                  <a16:creationId xmlns:a16="http://schemas.microsoft.com/office/drawing/2014/main" id="{FAFFF5AD-2C19-4E4E-961F-597427A9DCDE}"/>
                </a:ext>
              </a:extLst>
            </p:cNvPr>
            <p:cNvCxnSpPr/>
            <p:nvPr/>
          </p:nvCxnSpPr>
          <p:spPr>
            <a:xfrm>
              <a:off x="899592" y="2086620"/>
              <a:ext cx="2880320" cy="0"/>
            </a:xfrm>
            <a:prstGeom prst="line">
              <a:avLst/>
            </a:prstGeom>
            <a:ln w="19050">
              <a:solidFill>
                <a:srgbClr val="1F376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21" name="组合 20">
            <a:extLst>
              <a:ext uri="{FF2B5EF4-FFF2-40B4-BE49-F238E27FC236}">
                <a16:creationId xmlns:a16="http://schemas.microsoft.com/office/drawing/2014/main" id="{4B2E5A4C-4560-496E-B074-3157237EFE19}"/>
              </a:ext>
            </a:extLst>
          </p:cNvPr>
          <p:cNvGrpSpPr/>
          <p:nvPr/>
        </p:nvGrpSpPr>
        <p:grpSpPr>
          <a:xfrm>
            <a:off x="5795650" y="3265759"/>
            <a:ext cx="4047052" cy="461665"/>
            <a:chOff x="5364088" y="1751461"/>
            <a:chExt cx="3037517" cy="346503"/>
          </a:xfrm>
        </p:grpSpPr>
        <p:cxnSp>
          <p:nvCxnSpPr>
            <p:cNvPr id="22" name="直接连接符 21">
              <a:extLst>
                <a:ext uri="{FF2B5EF4-FFF2-40B4-BE49-F238E27FC236}">
                  <a16:creationId xmlns:a16="http://schemas.microsoft.com/office/drawing/2014/main" id="{4D8CA183-78DF-4BAA-B682-70BADC00C07F}"/>
                </a:ext>
              </a:extLst>
            </p:cNvPr>
            <p:cNvCxnSpPr/>
            <p:nvPr/>
          </p:nvCxnSpPr>
          <p:spPr>
            <a:xfrm>
              <a:off x="5364088" y="2086620"/>
              <a:ext cx="2880320" cy="0"/>
            </a:xfrm>
            <a:prstGeom prst="line">
              <a:avLst/>
            </a:prstGeom>
            <a:ln w="19050">
              <a:solidFill>
                <a:srgbClr val="1F376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3" name="TextBox 27">
              <a:extLst>
                <a:ext uri="{FF2B5EF4-FFF2-40B4-BE49-F238E27FC236}">
                  <a16:creationId xmlns:a16="http://schemas.microsoft.com/office/drawing/2014/main" id="{352296CB-201F-456A-B041-17D22437CDB9}"/>
                </a:ext>
              </a:extLst>
            </p:cNvPr>
            <p:cNvSpPr txBox="1"/>
            <p:nvPr/>
          </p:nvSpPr>
          <p:spPr>
            <a:xfrm>
              <a:off x="6241365" y="1751461"/>
              <a:ext cx="2160240" cy="346503"/>
            </a:xfrm>
            <a:prstGeom prst="rect">
              <a:avLst/>
            </a:prstGeom>
            <a:noFill/>
          </p:spPr>
          <p:txBody>
            <a:bodyPr wrap="square" rtlCol="0">
              <a:spAutoFit/>
            </a:bodyPr>
            <a:lstStyle/>
            <a:p>
              <a:r>
                <a:rPr lang="zh-CN" altLang="en-US" sz="2400" dirty="0">
                  <a:latin typeface="方正粗黑宋简体" panose="02000000000000000000" pitchFamily="2" charset="-122"/>
                  <a:ea typeface="方正粗黑宋简体" panose="02000000000000000000" pitchFamily="2" charset="-122"/>
                  <a:cs typeface="+mn-ea"/>
                  <a:sym typeface="+mn-lt"/>
                </a:rPr>
                <a:t>社交媒体平台流行</a:t>
              </a:r>
            </a:p>
          </p:txBody>
        </p:sp>
      </p:grpSp>
      <p:sp>
        <p:nvSpPr>
          <p:cNvPr id="24" name="TextBox 28">
            <a:extLst>
              <a:ext uri="{FF2B5EF4-FFF2-40B4-BE49-F238E27FC236}">
                <a16:creationId xmlns:a16="http://schemas.microsoft.com/office/drawing/2014/main" id="{6316C177-F847-47F5-B23A-D4AA1333EB30}"/>
              </a:ext>
            </a:extLst>
          </p:cNvPr>
          <p:cNvSpPr txBox="1"/>
          <p:nvPr/>
        </p:nvSpPr>
        <p:spPr>
          <a:xfrm>
            <a:off x="6295006" y="3729812"/>
            <a:ext cx="3262019" cy="2026556"/>
          </a:xfrm>
          <a:prstGeom prst="rect">
            <a:avLst/>
          </a:prstGeom>
          <a:noFill/>
        </p:spPr>
        <p:txBody>
          <a:bodyPr wrap="square" lIns="91418" tIns="45708" rIns="91418" bIns="45708" rtlCol="0">
            <a:spAutoFit/>
          </a:bodyPr>
          <a:lstStyle/>
          <a:p>
            <a:pPr>
              <a:lnSpc>
                <a:spcPct val="130000"/>
              </a:lnSpc>
            </a:pPr>
            <a:r>
              <a:rPr lang="zh-CN" altLang="en-US" sz="1400" dirty="0">
                <a:solidFill>
                  <a:srgbClr val="1F3762"/>
                </a:solidFill>
                <a:latin typeface="方正粗黑宋简体" panose="02000000000000000000" pitchFamily="2" charset="-122"/>
                <a:ea typeface="方正粗黑宋简体" panose="02000000000000000000" pitchFamily="2" charset="-122"/>
                <a:cs typeface="+mn-ea"/>
                <a:sym typeface="+mn-lt"/>
              </a:rPr>
              <a:t>        </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据新浪微博官方发布的</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《2018</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年度辟谣数据报告</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2018</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年，微博站方共有效处理不实信息</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7.48</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万条，辟除新增谣言</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352</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例，标记不实信息</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1811</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条，全年单条不实信息从举报到处理平均用时</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16.97</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小时，每条谣言澄清用时较</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2017</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年减少近</a:t>
            </a:r>
            <a:r>
              <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rPr>
              <a:t>1</a:t>
            </a:r>
            <a:r>
              <a:rPr lang="zh-CN" altLang="en-US" sz="1400" dirty="0">
                <a:solidFill>
                  <a:srgbClr val="1F3762"/>
                </a:solidFill>
                <a:latin typeface="字体视界-NWE粗楷体" panose="02000500000000000000" pitchFamily="2" charset="-122"/>
                <a:ea typeface="字体视界-NWE粗楷体" panose="02000500000000000000" pitchFamily="2" charset="-122"/>
                <a:cs typeface="+mn-ea"/>
                <a:sym typeface="+mn-lt"/>
              </a:rPr>
              <a:t>个小时</a:t>
            </a:r>
            <a:endParaRPr lang="en-US" altLang="zh-CN" sz="14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nvGrpSpPr>
          <p:cNvPr id="4" name="组合 3">
            <a:extLst>
              <a:ext uri="{FF2B5EF4-FFF2-40B4-BE49-F238E27FC236}">
                <a16:creationId xmlns:a16="http://schemas.microsoft.com/office/drawing/2014/main" id="{D998894D-1FAB-4D80-8602-67FAC72C7BF7}"/>
              </a:ext>
            </a:extLst>
          </p:cNvPr>
          <p:cNvGrpSpPr/>
          <p:nvPr/>
        </p:nvGrpSpPr>
        <p:grpSpPr>
          <a:xfrm>
            <a:off x="385484" y="106674"/>
            <a:ext cx="3512174" cy="828154"/>
            <a:chOff x="251012" y="106674"/>
            <a:chExt cx="3512174" cy="828154"/>
          </a:xfrm>
        </p:grpSpPr>
        <p:pic>
          <p:nvPicPr>
            <p:cNvPr id="12" name="图片 11">
              <a:extLst>
                <a:ext uri="{FF2B5EF4-FFF2-40B4-BE49-F238E27FC236}">
                  <a16:creationId xmlns:a16="http://schemas.microsoft.com/office/drawing/2014/main" id="{56A9FB0B-B812-4965-AD20-CF04F3AF6AC8}"/>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3" name="矩形 2">
              <a:extLst>
                <a:ext uri="{FF2B5EF4-FFF2-40B4-BE49-F238E27FC236}">
                  <a16:creationId xmlns:a16="http://schemas.microsoft.com/office/drawing/2014/main" id="{4C9E3822-098C-4407-8DAF-20DD202AAB1D}"/>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课题综述</a:t>
              </a:r>
            </a:p>
          </p:txBody>
        </p:sp>
      </p:grpSp>
    </p:spTree>
    <p:extLst>
      <p:ext uri="{BB962C8B-B14F-4D97-AF65-F5344CB8AC3E}">
        <p14:creationId xmlns:p14="http://schemas.microsoft.com/office/powerpoint/2010/main" val="374329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right)">
                                      <p:cBhvr>
                                        <p:cTn id="16" dur="500"/>
                                        <p:tgtEl>
                                          <p:spTgt spid="18"/>
                                        </p:tgtEl>
                                      </p:cBhvr>
                                    </p:animEffect>
                                  </p:childTnLst>
                                </p:cTn>
                              </p:par>
                            </p:childTnLst>
                          </p:cTn>
                        </p:par>
                        <p:par>
                          <p:cTn id="17" fill="hold">
                            <p:stCondLst>
                              <p:cond delay="1500"/>
                            </p:stCondLst>
                            <p:childTnLst>
                              <p:par>
                                <p:cTn id="18" presetID="2" presetClass="entr" presetSubtype="4"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9971DB65-A1B6-4CAD-9C2C-14A08FA9345A}"/>
              </a:ext>
            </a:extLst>
          </p:cNvPr>
          <p:cNvGrpSpPr/>
          <p:nvPr/>
        </p:nvGrpSpPr>
        <p:grpSpPr>
          <a:xfrm>
            <a:off x="385484" y="106674"/>
            <a:ext cx="3512174" cy="828154"/>
            <a:chOff x="251012" y="106674"/>
            <a:chExt cx="3512174" cy="828154"/>
          </a:xfrm>
        </p:grpSpPr>
        <p:pic>
          <p:nvPicPr>
            <p:cNvPr id="14" name="图片 13">
              <a:extLst>
                <a:ext uri="{FF2B5EF4-FFF2-40B4-BE49-F238E27FC236}">
                  <a16:creationId xmlns:a16="http://schemas.microsoft.com/office/drawing/2014/main" id="{FA459BEE-653D-46D6-A73C-18924EC3B316}"/>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15" name="矩形 14">
              <a:extLst>
                <a:ext uri="{FF2B5EF4-FFF2-40B4-BE49-F238E27FC236}">
                  <a16:creationId xmlns:a16="http://schemas.microsoft.com/office/drawing/2014/main" id="{DBC17C39-C101-4921-A955-FED2900A135A}"/>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课题综述</a:t>
              </a:r>
            </a:p>
          </p:txBody>
        </p:sp>
      </p:grpSp>
      <p:sp>
        <p:nvSpPr>
          <p:cNvPr id="17" name="椭圆 16">
            <a:extLst>
              <a:ext uri="{FF2B5EF4-FFF2-40B4-BE49-F238E27FC236}">
                <a16:creationId xmlns:a16="http://schemas.microsoft.com/office/drawing/2014/main" id="{1D917A8C-7CB5-479D-85FF-8CF5E627ECE9}"/>
              </a:ext>
            </a:extLst>
          </p:cNvPr>
          <p:cNvSpPr/>
          <p:nvPr/>
        </p:nvSpPr>
        <p:spPr>
          <a:xfrm>
            <a:off x="385517" y="3446781"/>
            <a:ext cx="2411470" cy="2411470"/>
          </a:xfrm>
          <a:prstGeom prst="ellipse">
            <a:avLst/>
          </a:prstGeom>
          <a:solidFill>
            <a:srgbClr val="1F376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F3762"/>
              </a:solidFill>
              <a:latin typeface="字体视界-NWE粗楷体" panose="02000500000000000000" pitchFamily="2" charset="-122"/>
              <a:ea typeface="字体视界-NWE粗楷体" panose="02000500000000000000" pitchFamily="2" charset="-122"/>
            </a:endParaRPr>
          </a:p>
        </p:txBody>
      </p:sp>
      <p:pic>
        <p:nvPicPr>
          <p:cNvPr id="18" name="图片 17">
            <a:extLst>
              <a:ext uri="{FF2B5EF4-FFF2-40B4-BE49-F238E27FC236}">
                <a16:creationId xmlns:a16="http://schemas.microsoft.com/office/drawing/2014/main" id="{FEFAF124-C774-4742-B816-44F1024E243C}"/>
              </a:ext>
            </a:extLst>
          </p:cNvPr>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l="56500" t="39024" r="32326" b="39024"/>
          <a:stretch/>
        </p:blipFill>
        <p:spPr>
          <a:xfrm>
            <a:off x="672201" y="3446781"/>
            <a:ext cx="1838101" cy="2031075"/>
          </a:xfrm>
          <a:prstGeom prst="rect">
            <a:avLst/>
          </a:prstGeom>
        </p:spPr>
      </p:pic>
      <p:sp>
        <p:nvSpPr>
          <p:cNvPr id="19" name="TextBox 21">
            <a:extLst>
              <a:ext uri="{FF2B5EF4-FFF2-40B4-BE49-F238E27FC236}">
                <a16:creationId xmlns:a16="http://schemas.microsoft.com/office/drawing/2014/main" id="{D6A3F541-A2CC-4F4A-B8A0-588CE39975C3}"/>
              </a:ext>
            </a:extLst>
          </p:cNvPr>
          <p:cNvSpPr txBox="1"/>
          <p:nvPr/>
        </p:nvSpPr>
        <p:spPr>
          <a:xfrm>
            <a:off x="3083671" y="3523093"/>
            <a:ext cx="6318372" cy="711645"/>
          </a:xfrm>
          <a:prstGeom prst="rect">
            <a:avLst/>
          </a:prstGeom>
          <a:noFill/>
        </p:spPr>
        <p:txBody>
          <a:bodyPr wrap="square" lIns="91418" tIns="45708" rIns="91418" bIns="45708" rtlCol="0">
            <a:spAutoFit/>
          </a:bodyPr>
          <a:lstStyle/>
          <a:p>
            <a:pPr>
              <a:lnSpc>
                <a:spcPct val="13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第一，谣言识别不仅为限制谣言传播提供了前提，也有助于发现现实生活中人们所关心的问题、不易发现的社会现象和社会问题。</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
        <p:nvSpPr>
          <p:cNvPr id="20" name="TextBox 21">
            <a:extLst>
              <a:ext uri="{FF2B5EF4-FFF2-40B4-BE49-F238E27FC236}">
                <a16:creationId xmlns:a16="http://schemas.microsoft.com/office/drawing/2014/main" id="{1F76512C-4C3F-4A45-B05E-444876DA24D6}"/>
              </a:ext>
            </a:extLst>
          </p:cNvPr>
          <p:cNvSpPr txBox="1"/>
          <p:nvPr/>
        </p:nvSpPr>
        <p:spPr>
          <a:xfrm>
            <a:off x="3083671" y="4364798"/>
            <a:ext cx="6318372" cy="711645"/>
          </a:xfrm>
          <a:prstGeom prst="rect">
            <a:avLst/>
          </a:prstGeom>
          <a:noFill/>
        </p:spPr>
        <p:txBody>
          <a:bodyPr wrap="square" lIns="91418" tIns="45708" rIns="91418" bIns="45708" rtlCol="0">
            <a:spAutoFit/>
          </a:bodyPr>
          <a:lstStyle/>
          <a:p>
            <a:pPr>
              <a:lnSpc>
                <a:spcPct val="13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第二，谣言识别的结果对新闻记者、金融市场、紧急事务处理以及社交媒体上的信息质量等都有积极作用。</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
        <p:nvSpPr>
          <p:cNvPr id="21" name="TextBox 21">
            <a:extLst>
              <a:ext uri="{FF2B5EF4-FFF2-40B4-BE49-F238E27FC236}">
                <a16:creationId xmlns:a16="http://schemas.microsoft.com/office/drawing/2014/main" id="{29B688A2-6734-410F-BFCF-AA0198CBE053}"/>
              </a:ext>
            </a:extLst>
          </p:cNvPr>
          <p:cNvSpPr txBox="1"/>
          <p:nvPr/>
        </p:nvSpPr>
        <p:spPr>
          <a:xfrm>
            <a:off x="3083671" y="5131213"/>
            <a:ext cx="6318372" cy="711645"/>
          </a:xfrm>
          <a:prstGeom prst="rect">
            <a:avLst/>
          </a:prstGeom>
          <a:noFill/>
        </p:spPr>
        <p:txBody>
          <a:bodyPr wrap="square" lIns="91418" tIns="45708" rIns="91418" bIns="45708" rtlCol="0">
            <a:spAutoFit/>
          </a:bodyPr>
          <a:lstStyle/>
          <a:p>
            <a:pPr>
              <a:lnSpc>
                <a:spcPct val="13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第三，谣言的生命在于传播，谣言传播规律的研究是谣言识别研究的重要组成部分，谣言识别研究有助于促进信息传播研究的发展。</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nvGrpSpPr>
          <p:cNvPr id="4" name="组合 3">
            <a:extLst>
              <a:ext uri="{FF2B5EF4-FFF2-40B4-BE49-F238E27FC236}">
                <a16:creationId xmlns:a16="http://schemas.microsoft.com/office/drawing/2014/main" id="{E2FEFFCD-C5FC-4C6E-A6E0-794377387898}"/>
              </a:ext>
            </a:extLst>
          </p:cNvPr>
          <p:cNvGrpSpPr/>
          <p:nvPr/>
        </p:nvGrpSpPr>
        <p:grpSpPr>
          <a:xfrm>
            <a:off x="546366" y="1220460"/>
            <a:ext cx="8855677" cy="1908681"/>
            <a:chOff x="546366" y="1157705"/>
            <a:chExt cx="8855677" cy="1908681"/>
          </a:xfrm>
        </p:grpSpPr>
        <p:sp>
          <p:nvSpPr>
            <p:cNvPr id="16" name="矩形 15">
              <a:extLst>
                <a:ext uri="{FF2B5EF4-FFF2-40B4-BE49-F238E27FC236}">
                  <a16:creationId xmlns:a16="http://schemas.microsoft.com/office/drawing/2014/main" id="{875DAAE7-4519-4AFA-91C7-665019E98733}"/>
                </a:ext>
              </a:extLst>
            </p:cNvPr>
            <p:cNvSpPr>
              <a:spLocks noChangeArrowheads="1"/>
            </p:cNvSpPr>
            <p:nvPr/>
          </p:nvSpPr>
          <p:spPr bwMode="auto">
            <a:xfrm>
              <a:off x="546366" y="1567450"/>
              <a:ext cx="8855677" cy="149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dirty="0">
                  <a:solidFill>
                    <a:srgbClr val="1F3762"/>
                  </a:solidFill>
                  <a:latin typeface="字体视界-NWE粗楷体" panose="02000500000000000000" pitchFamily="2" charset="-122"/>
                  <a:ea typeface="字体视界-NWE粗楷体" panose="02000500000000000000" pitchFamily="2" charset="-122"/>
                  <a:cs typeface="+mn-ea"/>
                  <a:sym typeface="+mn-lt"/>
                </a:rPr>
                <a:t>        社交媒体中，未知谣言鉴别己成为社交网络内容安全中不可忽视的课题，谣言传播具有突发性且传播速度极快，对正常的社会秩序造成不良影响，公众的从众心理又在客观上促进了谣言的传播，因此在传播早期揭露谣言对于减少其有危害性影响尤为重要。</a:t>
              </a:r>
              <a:endParaRPr lang="en-US" altLang="zh-CN"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
          <p:nvSpPr>
            <p:cNvPr id="3" name="矩形 2">
              <a:extLst>
                <a:ext uri="{FF2B5EF4-FFF2-40B4-BE49-F238E27FC236}">
                  <a16:creationId xmlns:a16="http://schemas.microsoft.com/office/drawing/2014/main" id="{8D6120BA-A16A-4C1E-B592-0BD98744FC8A}"/>
                </a:ext>
              </a:extLst>
            </p:cNvPr>
            <p:cNvSpPr/>
            <p:nvPr/>
          </p:nvSpPr>
          <p:spPr>
            <a:xfrm>
              <a:off x="546366" y="1157705"/>
              <a:ext cx="1620957"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研究意义</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47"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1000"/>
                                        <p:tgtEl>
                                          <p:spTgt spid="19"/>
                                        </p:tgtEl>
                                      </p:cBhvr>
                                    </p:animEffect>
                                    <p:anim calcmode="lin" valueType="num">
                                      <p:cBhvr>
                                        <p:cTn id="23" dur="1000" fill="hold"/>
                                        <p:tgtEl>
                                          <p:spTgt spid="19"/>
                                        </p:tgtEl>
                                        <p:attrNameLst>
                                          <p:attrName>ppt_x</p:attrName>
                                        </p:attrNameLst>
                                      </p:cBhvr>
                                      <p:tavLst>
                                        <p:tav tm="0">
                                          <p:val>
                                            <p:strVal val="#ppt_x"/>
                                          </p:val>
                                        </p:tav>
                                        <p:tav tm="100000">
                                          <p:val>
                                            <p:strVal val="#ppt_x"/>
                                          </p:val>
                                        </p:tav>
                                      </p:tavLst>
                                    </p:anim>
                                    <p:anim calcmode="lin" valueType="num">
                                      <p:cBhvr>
                                        <p:cTn id="2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1000"/>
                                        <p:tgtEl>
                                          <p:spTgt spid="21"/>
                                        </p:tgtEl>
                                      </p:cBhvr>
                                    </p:animEffect>
                                    <p:anim calcmode="lin" valueType="num">
                                      <p:cBhvr>
                                        <p:cTn id="37" dur="1000" fill="hold"/>
                                        <p:tgtEl>
                                          <p:spTgt spid="21"/>
                                        </p:tgtEl>
                                        <p:attrNameLst>
                                          <p:attrName>ppt_x</p:attrName>
                                        </p:attrNameLst>
                                      </p:cBhvr>
                                      <p:tavLst>
                                        <p:tav tm="0">
                                          <p:val>
                                            <p:strVal val="#ppt_x"/>
                                          </p:val>
                                        </p:tav>
                                        <p:tav tm="100000">
                                          <p:val>
                                            <p:strVal val="#ppt_x"/>
                                          </p:val>
                                        </p:tav>
                                      </p:tavLst>
                                    </p:anim>
                                    <p:anim calcmode="lin" valueType="num">
                                      <p:cBhvr>
                                        <p:cTn id="3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3843B33A-B978-410B-95C8-E844541263A1}"/>
              </a:ext>
            </a:extLst>
          </p:cNvPr>
          <p:cNvGrpSpPr/>
          <p:nvPr/>
        </p:nvGrpSpPr>
        <p:grpSpPr>
          <a:xfrm>
            <a:off x="385484" y="106674"/>
            <a:ext cx="3512174" cy="828154"/>
            <a:chOff x="251012" y="106674"/>
            <a:chExt cx="3512174" cy="828154"/>
          </a:xfrm>
        </p:grpSpPr>
        <p:pic>
          <p:nvPicPr>
            <p:cNvPr id="13" name="图片 12">
              <a:extLst>
                <a:ext uri="{FF2B5EF4-FFF2-40B4-BE49-F238E27FC236}">
                  <a16:creationId xmlns:a16="http://schemas.microsoft.com/office/drawing/2014/main" id="{CCD1C10E-C256-4D06-A6AC-475DA49F1DD3}"/>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14" name="矩形 13">
              <a:extLst>
                <a:ext uri="{FF2B5EF4-FFF2-40B4-BE49-F238E27FC236}">
                  <a16:creationId xmlns:a16="http://schemas.microsoft.com/office/drawing/2014/main" id="{B8795D94-08F6-4365-82B1-DD9EA0B49E68}"/>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课题综述</a:t>
              </a:r>
            </a:p>
          </p:txBody>
        </p:sp>
      </p:grpSp>
      <p:grpSp>
        <p:nvGrpSpPr>
          <p:cNvPr id="19" name="组合 18">
            <a:extLst>
              <a:ext uri="{FF2B5EF4-FFF2-40B4-BE49-F238E27FC236}">
                <a16:creationId xmlns:a16="http://schemas.microsoft.com/office/drawing/2014/main" id="{88D95333-6F9D-41E5-83AF-59B8660097A1}"/>
              </a:ext>
            </a:extLst>
          </p:cNvPr>
          <p:cNvGrpSpPr/>
          <p:nvPr/>
        </p:nvGrpSpPr>
        <p:grpSpPr>
          <a:xfrm>
            <a:off x="3619192" y="1545919"/>
            <a:ext cx="5279604" cy="1545744"/>
            <a:chOff x="4420480" y="1273323"/>
            <a:chExt cx="4399670" cy="1288120"/>
          </a:xfrm>
        </p:grpSpPr>
        <p:grpSp>
          <p:nvGrpSpPr>
            <p:cNvPr id="20" name="组合 19">
              <a:extLst>
                <a:ext uri="{FF2B5EF4-FFF2-40B4-BE49-F238E27FC236}">
                  <a16:creationId xmlns:a16="http://schemas.microsoft.com/office/drawing/2014/main" id="{7175F01D-F33A-4D0A-9F6D-AB0C33BC2E4B}"/>
                </a:ext>
              </a:extLst>
            </p:cNvPr>
            <p:cNvGrpSpPr/>
            <p:nvPr/>
          </p:nvGrpSpPr>
          <p:grpSpPr>
            <a:xfrm>
              <a:off x="4420480" y="1338560"/>
              <a:ext cx="583568" cy="583568"/>
              <a:chOff x="4820276" y="1407200"/>
              <a:chExt cx="792088" cy="792088"/>
            </a:xfrm>
          </p:grpSpPr>
          <p:sp>
            <p:nvSpPr>
              <p:cNvPr id="22" name="椭圆 21">
                <a:extLst>
                  <a:ext uri="{FF2B5EF4-FFF2-40B4-BE49-F238E27FC236}">
                    <a16:creationId xmlns:a16="http://schemas.microsoft.com/office/drawing/2014/main" id="{F49679D0-B311-4111-BBB2-CC0F37128540}"/>
                  </a:ext>
                </a:extLst>
              </p:cNvPr>
              <p:cNvSpPr/>
              <p:nvPr/>
            </p:nvSpPr>
            <p:spPr>
              <a:xfrm>
                <a:off x="4820276" y="1407200"/>
                <a:ext cx="792088" cy="792088"/>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b="1">
                  <a:solidFill>
                    <a:srgbClr val="1F3762"/>
                  </a:solidFill>
                  <a:cs typeface="+mn-ea"/>
                  <a:sym typeface="+mn-lt"/>
                </a:endParaRPr>
              </a:p>
            </p:txBody>
          </p:sp>
          <p:pic>
            <p:nvPicPr>
              <p:cNvPr id="23" name="组合 52">
                <a:extLst>
                  <a:ext uri="{FF2B5EF4-FFF2-40B4-BE49-F238E27FC236}">
                    <a16:creationId xmlns:a16="http://schemas.microsoft.com/office/drawing/2014/main" id="{EF69D952-3811-4ECF-97EA-876F446251E2}"/>
                  </a:ext>
                </a:extLst>
              </p:cNvPr>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53874" y="1561356"/>
                <a:ext cx="324892" cy="437355"/>
              </a:xfrm>
              <a:prstGeom prst="rect">
                <a:avLst/>
              </a:prstGeom>
              <a:noFill/>
              <a:ln>
                <a:noFill/>
              </a:ln>
              <a:extLst/>
            </p:spPr>
          </p:pic>
        </p:grpSp>
        <p:sp>
          <p:nvSpPr>
            <p:cNvPr id="21" name="TextBox 8">
              <a:extLst>
                <a:ext uri="{FF2B5EF4-FFF2-40B4-BE49-F238E27FC236}">
                  <a16:creationId xmlns:a16="http://schemas.microsoft.com/office/drawing/2014/main" id="{28AAFB44-3FC2-47B4-B532-2B2B647C9DAA}"/>
                </a:ext>
              </a:extLst>
            </p:cNvPr>
            <p:cNvSpPr txBox="1"/>
            <p:nvPr/>
          </p:nvSpPr>
          <p:spPr>
            <a:xfrm>
              <a:off x="5148064" y="1273323"/>
              <a:ext cx="3672086" cy="1288120"/>
            </a:xfrm>
            <a:prstGeom prst="rect">
              <a:avLst/>
            </a:prstGeom>
            <a:noFill/>
          </p:spPr>
          <p:txBody>
            <a:bodyPr wrap="square" rtlCol="0">
              <a:spAutoFit/>
            </a:bodyPr>
            <a:lstStyle/>
            <a:p>
              <a:pPr algn="just">
                <a:lnSpc>
                  <a:spcPct val="12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研究早期，国内外的一些学者主要基于机器学习的经典思路，将其作为分类问题进行研究；比如：话题可信度评估的方法、构建多个贝叶斯分类器和集成分类器、以及研究微博转发形成的拓扑网络结构等方法来识别谣言信息；</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grpSp>
        <p:nvGrpSpPr>
          <p:cNvPr id="24" name="组合 23">
            <a:extLst>
              <a:ext uri="{FF2B5EF4-FFF2-40B4-BE49-F238E27FC236}">
                <a16:creationId xmlns:a16="http://schemas.microsoft.com/office/drawing/2014/main" id="{72E4224A-5D70-464E-9AE9-256AF48D09C0}"/>
              </a:ext>
            </a:extLst>
          </p:cNvPr>
          <p:cNvGrpSpPr/>
          <p:nvPr/>
        </p:nvGrpSpPr>
        <p:grpSpPr>
          <a:xfrm>
            <a:off x="3619192" y="3159068"/>
            <a:ext cx="5279604" cy="1841210"/>
            <a:chOff x="4420480" y="2281436"/>
            <a:chExt cx="4399670" cy="1534340"/>
          </a:xfrm>
        </p:grpSpPr>
        <p:grpSp>
          <p:nvGrpSpPr>
            <p:cNvPr id="25" name="组合 24">
              <a:extLst>
                <a:ext uri="{FF2B5EF4-FFF2-40B4-BE49-F238E27FC236}">
                  <a16:creationId xmlns:a16="http://schemas.microsoft.com/office/drawing/2014/main" id="{6E7B8682-BFBF-4767-AC79-2C232AECD7A1}"/>
                </a:ext>
              </a:extLst>
            </p:cNvPr>
            <p:cNvGrpSpPr/>
            <p:nvPr/>
          </p:nvGrpSpPr>
          <p:grpSpPr>
            <a:xfrm>
              <a:off x="4420480" y="2355844"/>
              <a:ext cx="583568" cy="578466"/>
              <a:chOff x="4820276" y="2329061"/>
              <a:chExt cx="792088" cy="785164"/>
            </a:xfrm>
          </p:grpSpPr>
          <p:sp>
            <p:nvSpPr>
              <p:cNvPr id="27" name="椭圆 26">
                <a:extLst>
                  <a:ext uri="{FF2B5EF4-FFF2-40B4-BE49-F238E27FC236}">
                    <a16:creationId xmlns:a16="http://schemas.microsoft.com/office/drawing/2014/main" id="{69FB99E4-5AEB-40B0-9C34-9099743F14CD}"/>
                  </a:ext>
                </a:extLst>
              </p:cNvPr>
              <p:cNvSpPr/>
              <p:nvPr/>
            </p:nvSpPr>
            <p:spPr>
              <a:xfrm>
                <a:off x="4820276" y="2329061"/>
                <a:ext cx="792088" cy="785164"/>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60" dirty="0">
                  <a:solidFill>
                    <a:srgbClr val="1F3762"/>
                  </a:solidFill>
                  <a:cs typeface="+mn-ea"/>
                  <a:sym typeface="+mn-lt"/>
                </a:endParaRPr>
              </a:p>
            </p:txBody>
          </p:sp>
          <p:sp>
            <p:nvSpPr>
              <p:cNvPr id="28" name="Freeform 536">
                <a:extLst>
                  <a:ext uri="{FF2B5EF4-FFF2-40B4-BE49-F238E27FC236}">
                    <a16:creationId xmlns:a16="http://schemas.microsoft.com/office/drawing/2014/main" id="{2D744C23-AA33-4EAA-B639-B4BE0CB2DACC}"/>
                  </a:ext>
                </a:extLst>
              </p:cNvPr>
              <p:cNvSpPr>
                <a:spLocks/>
              </p:cNvSpPr>
              <p:nvPr/>
            </p:nvSpPr>
            <p:spPr bwMode="auto">
              <a:xfrm>
                <a:off x="4961544" y="2546459"/>
                <a:ext cx="509553" cy="311041"/>
              </a:xfrm>
              <a:custGeom>
                <a:avLst/>
                <a:gdLst>
                  <a:gd name="T0" fmla="*/ 535 w 684"/>
                  <a:gd name="T1" fmla="*/ 120 h 418"/>
                  <a:gd name="T2" fmla="*/ 528 w 684"/>
                  <a:gd name="T3" fmla="*/ 121 h 418"/>
                  <a:gd name="T4" fmla="*/ 367 w 684"/>
                  <a:gd name="T5" fmla="*/ 0 h 418"/>
                  <a:gd name="T6" fmla="*/ 208 w 684"/>
                  <a:gd name="T7" fmla="*/ 114 h 418"/>
                  <a:gd name="T8" fmla="*/ 167 w 684"/>
                  <a:gd name="T9" fmla="*/ 101 h 418"/>
                  <a:gd name="T10" fmla="*/ 96 w 684"/>
                  <a:gd name="T11" fmla="*/ 171 h 418"/>
                  <a:gd name="T12" fmla="*/ 0 w 684"/>
                  <a:gd name="T13" fmla="*/ 293 h 418"/>
                  <a:gd name="T14" fmla="*/ 125 w 684"/>
                  <a:gd name="T15" fmla="*/ 418 h 418"/>
                  <a:gd name="T16" fmla="*/ 128 w 684"/>
                  <a:gd name="T17" fmla="*/ 418 h 418"/>
                  <a:gd name="T18" fmla="*/ 131 w 684"/>
                  <a:gd name="T19" fmla="*/ 418 h 418"/>
                  <a:gd name="T20" fmla="*/ 535 w 684"/>
                  <a:gd name="T21" fmla="*/ 418 h 418"/>
                  <a:gd name="T22" fmla="*/ 684 w 684"/>
                  <a:gd name="T23" fmla="*/ 269 h 418"/>
                  <a:gd name="T24" fmla="*/ 535 w 684"/>
                  <a:gd name="T25" fmla="*/ 12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4" h="418">
                    <a:moveTo>
                      <a:pt x="535" y="120"/>
                    </a:moveTo>
                    <a:cubicBezTo>
                      <a:pt x="533" y="120"/>
                      <a:pt x="531" y="121"/>
                      <a:pt x="528" y="121"/>
                    </a:cubicBezTo>
                    <a:cubicBezTo>
                      <a:pt x="508" y="51"/>
                      <a:pt x="443" y="0"/>
                      <a:pt x="367" y="0"/>
                    </a:cubicBezTo>
                    <a:cubicBezTo>
                      <a:pt x="293" y="0"/>
                      <a:pt x="230" y="48"/>
                      <a:pt x="208" y="114"/>
                    </a:cubicBezTo>
                    <a:cubicBezTo>
                      <a:pt x="196" y="106"/>
                      <a:pt x="182" y="101"/>
                      <a:pt x="167" y="101"/>
                    </a:cubicBezTo>
                    <a:cubicBezTo>
                      <a:pt x="128" y="101"/>
                      <a:pt x="96" y="132"/>
                      <a:pt x="96" y="171"/>
                    </a:cubicBezTo>
                    <a:cubicBezTo>
                      <a:pt x="41" y="185"/>
                      <a:pt x="0" y="234"/>
                      <a:pt x="0" y="293"/>
                    </a:cubicBezTo>
                    <a:cubicBezTo>
                      <a:pt x="0" y="362"/>
                      <a:pt x="56" y="418"/>
                      <a:pt x="125" y="418"/>
                    </a:cubicBezTo>
                    <a:cubicBezTo>
                      <a:pt x="126" y="418"/>
                      <a:pt x="126" y="418"/>
                      <a:pt x="128" y="418"/>
                    </a:cubicBezTo>
                    <a:cubicBezTo>
                      <a:pt x="129" y="418"/>
                      <a:pt x="130" y="418"/>
                      <a:pt x="131" y="418"/>
                    </a:cubicBezTo>
                    <a:lnTo>
                      <a:pt x="535" y="418"/>
                    </a:lnTo>
                    <a:cubicBezTo>
                      <a:pt x="618" y="418"/>
                      <a:pt x="684" y="351"/>
                      <a:pt x="684" y="269"/>
                    </a:cubicBezTo>
                    <a:cubicBezTo>
                      <a:pt x="684" y="187"/>
                      <a:pt x="618" y="120"/>
                      <a:pt x="535" y="120"/>
                    </a:cubicBezTo>
                    <a:close/>
                  </a:path>
                </a:pathLst>
              </a:custGeom>
              <a:solidFill>
                <a:schemeClr val="bg1"/>
              </a:solidFill>
              <a:ln>
                <a:noFill/>
              </a:ln>
              <a:extLst/>
            </p:spPr>
            <p:txBody>
              <a:bodyPr/>
              <a:ls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endParaRPr lang="zh-CN" altLang="en-US" sz="2160">
                  <a:solidFill>
                    <a:srgbClr val="1F3762"/>
                  </a:solidFill>
                  <a:latin typeface="+mn-lt"/>
                  <a:ea typeface="+mn-ea"/>
                  <a:cs typeface="+mn-ea"/>
                  <a:sym typeface="+mn-lt"/>
                </a:endParaRPr>
              </a:p>
            </p:txBody>
          </p:sp>
        </p:grpSp>
        <p:sp>
          <p:nvSpPr>
            <p:cNvPr id="26" name="TextBox 13">
              <a:extLst>
                <a:ext uri="{FF2B5EF4-FFF2-40B4-BE49-F238E27FC236}">
                  <a16:creationId xmlns:a16="http://schemas.microsoft.com/office/drawing/2014/main" id="{50D92E2B-B1B3-448E-AC6A-06F3CF9C1640}"/>
                </a:ext>
              </a:extLst>
            </p:cNvPr>
            <p:cNvSpPr txBox="1"/>
            <p:nvPr/>
          </p:nvSpPr>
          <p:spPr>
            <a:xfrm>
              <a:off x="5148064" y="2281436"/>
              <a:ext cx="3672086" cy="1534340"/>
            </a:xfrm>
            <a:prstGeom prst="rect">
              <a:avLst/>
            </a:prstGeom>
            <a:noFill/>
          </p:spPr>
          <p:txBody>
            <a:bodyPr wrap="square" rtlCol="0">
              <a:spAutoFit/>
            </a:bodyPr>
            <a:lstStyle/>
            <a:p>
              <a:pPr algn="just">
                <a:lnSpc>
                  <a:spcPct val="12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上述方法在一定程度上解决了问题，但未能较好的利用微博本身具有的文本信息特征；因此后来开始对标注数据利用支持向量机的方法建模抽取特征、引入识别谣言的符号特征、链接特征、关键词分布特征和时间差等新特征来预测谣言；</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grpSp>
        <p:nvGrpSpPr>
          <p:cNvPr id="34" name="组合 33">
            <a:extLst>
              <a:ext uri="{FF2B5EF4-FFF2-40B4-BE49-F238E27FC236}">
                <a16:creationId xmlns:a16="http://schemas.microsoft.com/office/drawing/2014/main" id="{375E6766-B17E-4FBF-BC7B-3E5ABEB80082}"/>
              </a:ext>
            </a:extLst>
          </p:cNvPr>
          <p:cNvGrpSpPr/>
          <p:nvPr/>
        </p:nvGrpSpPr>
        <p:grpSpPr>
          <a:xfrm>
            <a:off x="3610227" y="5067544"/>
            <a:ext cx="5279604" cy="1545744"/>
            <a:chOff x="4420480" y="4297660"/>
            <a:chExt cx="4399670" cy="1288120"/>
          </a:xfrm>
        </p:grpSpPr>
        <p:grpSp>
          <p:nvGrpSpPr>
            <p:cNvPr id="35" name="组合 34">
              <a:extLst>
                <a:ext uri="{FF2B5EF4-FFF2-40B4-BE49-F238E27FC236}">
                  <a16:creationId xmlns:a16="http://schemas.microsoft.com/office/drawing/2014/main" id="{C65203F2-2098-4FB9-A341-F6B964125C89}"/>
                </a:ext>
              </a:extLst>
            </p:cNvPr>
            <p:cNvGrpSpPr/>
            <p:nvPr/>
          </p:nvGrpSpPr>
          <p:grpSpPr>
            <a:xfrm>
              <a:off x="4420480" y="4370367"/>
              <a:ext cx="583568" cy="583568"/>
              <a:chOff x="4820276" y="4225652"/>
              <a:chExt cx="792088" cy="792088"/>
            </a:xfrm>
          </p:grpSpPr>
          <p:sp>
            <p:nvSpPr>
              <p:cNvPr id="38" name="椭圆 37">
                <a:extLst>
                  <a:ext uri="{FF2B5EF4-FFF2-40B4-BE49-F238E27FC236}">
                    <a16:creationId xmlns:a16="http://schemas.microsoft.com/office/drawing/2014/main" id="{1A6E42F5-6542-481E-9330-02424D71D7D8}"/>
                  </a:ext>
                </a:extLst>
              </p:cNvPr>
              <p:cNvSpPr/>
              <p:nvPr/>
            </p:nvSpPr>
            <p:spPr>
              <a:xfrm>
                <a:off x="4820276" y="4225652"/>
                <a:ext cx="792088" cy="792088"/>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0" b="1"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pic>
            <p:nvPicPr>
              <p:cNvPr id="39" name="组合 64">
                <a:extLst>
                  <a:ext uri="{FF2B5EF4-FFF2-40B4-BE49-F238E27FC236}">
                    <a16:creationId xmlns:a16="http://schemas.microsoft.com/office/drawing/2014/main" id="{257F8D9B-DFFB-4243-94CF-1D8FC8828248}"/>
                  </a:ext>
                </a:extLst>
              </p:cNvPr>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51098" y="4444542"/>
                <a:ext cx="330445" cy="324891"/>
              </a:xfrm>
              <a:prstGeom prst="rect">
                <a:avLst/>
              </a:prstGeom>
              <a:noFill/>
              <a:ln>
                <a:noFill/>
              </a:ln>
              <a:extLst/>
            </p:spPr>
          </p:pic>
        </p:grpSp>
        <p:sp>
          <p:nvSpPr>
            <p:cNvPr id="36" name="TextBox 23">
              <a:extLst>
                <a:ext uri="{FF2B5EF4-FFF2-40B4-BE49-F238E27FC236}">
                  <a16:creationId xmlns:a16="http://schemas.microsoft.com/office/drawing/2014/main" id="{E2A5F122-AEDA-42E9-9C6A-874C65DC926F}"/>
                </a:ext>
              </a:extLst>
            </p:cNvPr>
            <p:cNvSpPr txBox="1"/>
            <p:nvPr/>
          </p:nvSpPr>
          <p:spPr>
            <a:xfrm>
              <a:off x="5148064" y="4297660"/>
              <a:ext cx="3672086" cy="1288120"/>
            </a:xfrm>
            <a:prstGeom prst="rect">
              <a:avLst/>
            </a:prstGeom>
            <a:noFill/>
          </p:spPr>
          <p:txBody>
            <a:bodyPr wrap="square" rtlCol="0">
              <a:spAutoFit/>
            </a:bodyPr>
            <a:lstStyle/>
            <a:p>
              <a:pPr algn="just">
                <a:lnSpc>
                  <a:spcPct val="12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近年来，随着自然语言处理以及深度学习的快速发展，国内外对于谣言检测的相关研究逐渐谣言事件本身转向更细粒度的文本属性特征等方面，模型方法也开始采用能够获取更高层次特征水平的深度网络学习模型。</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grpSp>
      <p:grpSp>
        <p:nvGrpSpPr>
          <p:cNvPr id="41" name="Group 136">
            <a:extLst>
              <a:ext uri="{FF2B5EF4-FFF2-40B4-BE49-F238E27FC236}">
                <a16:creationId xmlns:a16="http://schemas.microsoft.com/office/drawing/2014/main" id="{45C2A1B0-54B7-41F6-B0C9-60A3E6C703A3}"/>
              </a:ext>
            </a:extLst>
          </p:cNvPr>
          <p:cNvGrpSpPr>
            <a:grpSpLocks/>
          </p:cNvGrpSpPr>
          <p:nvPr/>
        </p:nvGrpSpPr>
        <p:grpSpPr bwMode="auto">
          <a:xfrm>
            <a:off x="450064" y="1954464"/>
            <a:ext cx="2592288" cy="4218300"/>
            <a:chOff x="0" y="0"/>
            <a:chExt cx="1728242" cy="2811186"/>
          </a:xfrm>
          <a:solidFill>
            <a:srgbClr val="1F3762"/>
          </a:solidFill>
        </p:grpSpPr>
        <p:grpSp>
          <p:nvGrpSpPr>
            <p:cNvPr id="42" name="Group 137">
              <a:extLst>
                <a:ext uri="{FF2B5EF4-FFF2-40B4-BE49-F238E27FC236}">
                  <a16:creationId xmlns:a16="http://schemas.microsoft.com/office/drawing/2014/main" id="{5494F30D-0AF2-4236-8155-FDB93BA6FE94}"/>
                </a:ext>
              </a:extLst>
            </p:cNvPr>
            <p:cNvGrpSpPr>
              <a:grpSpLocks/>
            </p:cNvGrpSpPr>
            <p:nvPr/>
          </p:nvGrpSpPr>
          <p:grpSpPr bwMode="auto">
            <a:xfrm>
              <a:off x="0" y="0"/>
              <a:ext cx="1728242" cy="2119645"/>
              <a:chOff x="0" y="0"/>
              <a:chExt cx="3525838" cy="4324350"/>
            </a:xfrm>
            <a:grpFill/>
          </p:grpSpPr>
          <p:sp>
            <p:nvSpPr>
              <p:cNvPr id="46" name="Freeform 5">
                <a:extLst>
                  <a:ext uri="{FF2B5EF4-FFF2-40B4-BE49-F238E27FC236}">
                    <a16:creationId xmlns:a16="http://schemas.microsoft.com/office/drawing/2014/main" id="{1DD9B63D-DDA6-4EE9-B865-07DEF86B6F81}"/>
                  </a:ext>
                </a:extLst>
              </p:cNvPr>
              <p:cNvSpPr>
                <a:spLocks noChangeArrowheads="1"/>
              </p:cNvSpPr>
              <p:nvPr/>
            </p:nvSpPr>
            <p:spPr bwMode="auto">
              <a:xfrm>
                <a:off x="1511300" y="1855788"/>
                <a:ext cx="3175" cy="11113"/>
              </a:xfrm>
              <a:custGeom>
                <a:avLst/>
                <a:gdLst>
                  <a:gd name="T0" fmla="*/ 0 w 1"/>
                  <a:gd name="T1" fmla="*/ 0 h 3"/>
                  <a:gd name="T2" fmla="*/ 0 w 1"/>
                  <a:gd name="T3" fmla="*/ 0 h 3"/>
                  <a:gd name="T4" fmla="*/ 1 w 1"/>
                  <a:gd name="T5" fmla="*/ 3 h 3"/>
                  <a:gd name="T6" fmla="*/ 0 w 1"/>
                  <a:gd name="T7" fmla="*/ 0 h 3"/>
                  <a:gd name="T8" fmla="*/ 0 60000 65536"/>
                  <a:gd name="T9" fmla="*/ 0 60000 65536"/>
                  <a:gd name="T10" fmla="*/ 0 60000 65536"/>
                  <a:gd name="T11" fmla="*/ 0 60000 65536"/>
                  <a:gd name="T12" fmla="*/ 0 w 1"/>
                  <a:gd name="T13" fmla="*/ 0 h 3"/>
                  <a:gd name="T14" fmla="*/ 1 w 1"/>
                  <a:gd name="T15" fmla="*/ 3 h 3"/>
                </a:gdLst>
                <a:ahLst/>
                <a:cxnLst>
                  <a:cxn ang="T8">
                    <a:pos x="T0" y="T1"/>
                  </a:cxn>
                  <a:cxn ang="T9">
                    <a:pos x="T2" y="T3"/>
                  </a:cxn>
                  <a:cxn ang="T10">
                    <a:pos x="T4" y="T5"/>
                  </a:cxn>
                  <a:cxn ang="T11">
                    <a:pos x="T6" y="T7"/>
                  </a:cxn>
                </a:cxnLst>
                <a:rect l="T12" t="T13" r="T14" b="T15"/>
                <a:pathLst>
                  <a:path w="1" h="3">
                    <a:moveTo>
                      <a:pt x="0" y="0"/>
                    </a:moveTo>
                    <a:cubicBezTo>
                      <a:pt x="0" y="0"/>
                      <a:pt x="0" y="0"/>
                      <a:pt x="0" y="0"/>
                    </a:cubicBezTo>
                    <a:cubicBezTo>
                      <a:pt x="0" y="1"/>
                      <a:pt x="0" y="2"/>
                      <a:pt x="1" y="3"/>
                    </a:cubicBezTo>
                    <a:cubicBezTo>
                      <a:pt x="0" y="2"/>
                      <a:pt x="0" y="1"/>
                      <a:pt x="0" y="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47" name="Freeform 13">
                <a:extLst>
                  <a:ext uri="{FF2B5EF4-FFF2-40B4-BE49-F238E27FC236}">
                    <a16:creationId xmlns:a16="http://schemas.microsoft.com/office/drawing/2014/main" id="{4EEF6C0E-7E85-4458-97D8-55160B04CF45}"/>
                  </a:ext>
                </a:extLst>
              </p:cNvPr>
              <p:cNvSpPr>
                <a:spLocks noEditPoints="1" noChangeArrowheads="1"/>
              </p:cNvSpPr>
              <p:nvPr/>
            </p:nvSpPr>
            <p:spPr bwMode="auto">
              <a:xfrm>
                <a:off x="1627188" y="1374775"/>
                <a:ext cx="120650" cy="161925"/>
              </a:xfrm>
              <a:custGeom>
                <a:avLst/>
                <a:gdLst>
                  <a:gd name="T0" fmla="*/ 25 w 32"/>
                  <a:gd name="T1" fmla="*/ 15 h 43"/>
                  <a:gd name="T2" fmla="*/ 16 w 32"/>
                  <a:gd name="T3" fmla="*/ 8 h 43"/>
                  <a:gd name="T4" fmla="*/ 6 w 32"/>
                  <a:gd name="T5" fmla="*/ 12 h 43"/>
                  <a:gd name="T6" fmla="*/ 1 w 32"/>
                  <a:gd name="T7" fmla="*/ 23 h 43"/>
                  <a:gd name="T8" fmla="*/ 2 w 32"/>
                  <a:gd name="T9" fmla="*/ 35 h 43"/>
                  <a:gd name="T10" fmla="*/ 10 w 32"/>
                  <a:gd name="T11" fmla="*/ 41 h 43"/>
                  <a:gd name="T12" fmla="*/ 21 w 32"/>
                  <a:gd name="T13" fmla="*/ 37 h 43"/>
                  <a:gd name="T14" fmla="*/ 20 w 32"/>
                  <a:gd name="T15" fmla="*/ 42 h 43"/>
                  <a:gd name="T16" fmla="*/ 25 w 32"/>
                  <a:gd name="T17" fmla="*/ 43 h 43"/>
                  <a:gd name="T18" fmla="*/ 32 w 32"/>
                  <a:gd name="T19" fmla="*/ 1 h 43"/>
                  <a:gd name="T20" fmla="*/ 27 w 32"/>
                  <a:gd name="T21" fmla="*/ 0 h 43"/>
                  <a:gd name="T22" fmla="*/ 25 w 32"/>
                  <a:gd name="T23" fmla="*/ 15 h 43"/>
                  <a:gd name="T24" fmla="*/ 22 w 32"/>
                  <a:gd name="T25" fmla="*/ 29 h 43"/>
                  <a:gd name="T26" fmla="*/ 18 w 32"/>
                  <a:gd name="T27" fmla="*/ 36 h 43"/>
                  <a:gd name="T28" fmla="*/ 12 w 32"/>
                  <a:gd name="T29" fmla="*/ 37 h 43"/>
                  <a:gd name="T30" fmla="*/ 7 w 32"/>
                  <a:gd name="T31" fmla="*/ 33 h 43"/>
                  <a:gd name="T32" fmla="*/ 6 w 32"/>
                  <a:gd name="T33" fmla="*/ 23 h 43"/>
                  <a:gd name="T34" fmla="*/ 10 w 32"/>
                  <a:gd name="T35" fmla="*/ 15 h 43"/>
                  <a:gd name="T36" fmla="*/ 17 w 32"/>
                  <a:gd name="T37" fmla="*/ 12 h 43"/>
                  <a:gd name="T38" fmla="*/ 22 w 32"/>
                  <a:gd name="T39" fmla="*/ 16 h 43"/>
                  <a:gd name="T40" fmla="*/ 23 w 32"/>
                  <a:gd name="T41" fmla="*/ 23 h 43"/>
                  <a:gd name="T42" fmla="*/ 22 w 32"/>
                  <a:gd name="T43" fmla="*/ 29 h 4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2"/>
                  <a:gd name="T67" fmla="*/ 0 h 43"/>
                  <a:gd name="T68" fmla="*/ 32 w 32"/>
                  <a:gd name="T69" fmla="*/ 43 h 4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2" h="43">
                    <a:moveTo>
                      <a:pt x="25" y="15"/>
                    </a:moveTo>
                    <a:cubicBezTo>
                      <a:pt x="23" y="11"/>
                      <a:pt x="20" y="9"/>
                      <a:pt x="16" y="8"/>
                    </a:cubicBezTo>
                    <a:cubicBezTo>
                      <a:pt x="13" y="8"/>
                      <a:pt x="9" y="9"/>
                      <a:pt x="6" y="12"/>
                    </a:cubicBezTo>
                    <a:cubicBezTo>
                      <a:pt x="3" y="14"/>
                      <a:pt x="2" y="18"/>
                      <a:pt x="1" y="23"/>
                    </a:cubicBezTo>
                    <a:cubicBezTo>
                      <a:pt x="0" y="27"/>
                      <a:pt x="0" y="32"/>
                      <a:pt x="2" y="35"/>
                    </a:cubicBezTo>
                    <a:cubicBezTo>
                      <a:pt x="4" y="38"/>
                      <a:pt x="7" y="41"/>
                      <a:pt x="10" y="41"/>
                    </a:cubicBezTo>
                    <a:cubicBezTo>
                      <a:pt x="15" y="42"/>
                      <a:pt x="18" y="41"/>
                      <a:pt x="21" y="37"/>
                    </a:cubicBezTo>
                    <a:cubicBezTo>
                      <a:pt x="20" y="42"/>
                      <a:pt x="20" y="42"/>
                      <a:pt x="20" y="42"/>
                    </a:cubicBezTo>
                    <a:cubicBezTo>
                      <a:pt x="25" y="43"/>
                      <a:pt x="25" y="43"/>
                      <a:pt x="25" y="43"/>
                    </a:cubicBezTo>
                    <a:cubicBezTo>
                      <a:pt x="32" y="1"/>
                      <a:pt x="32" y="1"/>
                      <a:pt x="32" y="1"/>
                    </a:cubicBezTo>
                    <a:cubicBezTo>
                      <a:pt x="27" y="0"/>
                      <a:pt x="27" y="0"/>
                      <a:pt x="27" y="0"/>
                    </a:cubicBezTo>
                    <a:lnTo>
                      <a:pt x="25" y="15"/>
                    </a:lnTo>
                    <a:close/>
                    <a:moveTo>
                      <a:pt x="22" y="29"/>
                    </a:moveTo>
                    <a:cubicBezTo>
                      <a:pt x="22" y="32"/>
                      <a:pt x="20" y="34"/>
                      <a:pt x="18" y="36"/>
                    </a:cubicBezTo>
                    <a:cubicBezTo>
                      <a:pt x="16" y="37"/>
                      <a:pt x="14" y="38"/>
                      <a:pt x="12" y="37"/>
                    </a:cubicBezTo>
                    <a:cubicBezTo>
                      <a:pt x="9" y="37"/>
                      <a:pt x="8" y="35"/>
                      <a:pt x="7" y="33"/>
                    </a:cubicBezTo>
                    <a:cubicBezTo>
                      <a:pt x="5" y="31"/>
                      <a:pt x="5" y="27"/>
                      <a:pt x="6" y="23"/>
                    </a:cubicBezTo>
                    <a:cubicBezTo>
                      <a:pt x="7" y="19"/>
                      <a:pt x="8" y="16"/>
                      <a:pt x="10" y="15"/>
                    </a:cubicBezTo>
                    <a:cubicBezTo>
                      <a:pt x="12" y="13"/>
                      <a:pt x="14" y="12"/>
                      <a:pt x="17" y="12"/>
                    </a:cubicBezTo>
                    <a:cubicBezTo>
                      <a:pt x="19" y="13"/>
                      <a:pt x="21" y="14"/>
                      <a:pt x="22" y="16"/>
                    </a:cubicBezTo>
                    <a:cubicBezTo>
                      <a:pt x="23" y="18"/>
                      <a:pt x="24" y="20"/>
                      <a:pt x="23" y="23"/>
                    </a:cubicBezTo>
                    <a:lnTo>
                      <a:pt x="22" y="2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48" name="Freeform 14">
                <a:extLst>
                  <a:ext uri="{FF2B5EF4-FFF2-40B4-BE49-F238E27FC236}">
                    <a16:creationId xmlns:a16="http://schemas.microsoft.com/office/drawing/2014/main" id="{8D6576F6-25A0-482B-A564-E9EA465E80D6}"/>
                  </a:ext>
                </a:extLst>
              </p:cNvPr>
              <p:cNvSpPr>
                <a:spLocks noEditPoints="1" noChangeArrowheads="1"/>
              </p:cNvSpPr>
              <p:nvPr/>
            </p:nvSpPr>
            <p:spPr bwMode="auto">
              <a:xfrm>
                <a:off x="1754188" y="1427163"/>
                <a:ext cx="114300" cy="127000"/>
              </a:xfrm>
              <a:custGeom>
                <a:avLst/>
                <a:gdLst>
                  <a:gd name="T0" fmla="*/ 27 w 30"/>
                  <a:gd name="T1" fmla="*/ 7 h 34"/>
                  <a:gd name="T2" fmla="*/ 18 w 30"/>
                  <a:gd name="T3" fmla="*/ 1 h 34"/>
                  <a:gd name="T4" fmla="*/ 7 w 30"/>
                  <a:gd name="T5" fmla="*/ 4 h 34"/>
                  <a:gd name="T6" fmla="*/ 1 w 30"/>
                  <a:gd name="T7" fmla="*/ 15 h 34"/>
                  <a:gd name="T8" fmla="*/ 2 w 30"/>
                  <a:gd name="T9" fmla="*/ 27 h 34"/>
                  <a:gd name="T10" fmla="*/ 12 w 30"/>
                  <a:gd name="T11" fmla="*/ 34 h 34"/>
                  <a:gd name="T12" fmla="*/ 21 w 30"/>
                  <a:gd name="T13" fmla="*/ 33 h 34"/>
                  <a:gd name="T14" fmla="*/ 27 w 30"/>
                  <a:gd name="T15" fmla="*/ 27 h 34"/>
                  <a:gd name="T16" fmla="*/ 22 w 30"/>
                  <a:gd name="T17" fmla="*/ 25 h 34"/>
                  <a:gd name="T18" fmla="*/ 13 w 30"/>
                  <a:gd name="T19" fmla="*/ 30 h 34"/>
                  <a:gd name="T20" fmla="*/ 7 w 30"/>
                  <a:gd name="T21" fmla="*/ 26 h 34"/>
                  <a:gd name="T22" fmla="*/ 6 w 30"/>
                  <a:gd name="T23" fmla="*/ 16 h 34"/>
                  <a:gd name="T24" fmla="*/ 29 w 30"/>
                  <a:gd name="T25" fmla="*/ 20 h 34"/>
                  <a:gd name="T26" fmla="*/ 27 w 30"/>
                  <a:gd name="T27" fmla="*/ 7 h 34"/>
                  <a:gd name="T28" fmla="*/ 7 w 30"/>
                  <a:gd name="T29" fmla="*/ 12 h 34"/>
                  <a:gd name="T30" fmla="*/ 11 w 30"/>
                  <a:gd name="T31" fmla="*/ 6 h 34"/>
                  <a:gd name="T32" fmla="*/ 17 w 30"/>
                  <a:gd name="T33" fmla="*/ 5 h 34"/>
                  <a:gd name="T34" fmla="*/ 22 w 30"/>
                  <a:gd name="T35" fmla="*/ 7 h 34"/>
                  <a:gd name="T36" fmla="*/ 24 w 30"/>
                  <a:gd name="T37" fmla="*/ 11 h 34"/>
                  <a:gd name="T38" fmla="*/ 24 w 30"/>
                  <a:gd name="T39" fmla="*/ 16 h 34"/>
                  <a:gd name="T40" fmla="*/ 7 w 30"/>
                  <a:gd name="T41" fmla="*/ 12 h 3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0"/>
                  <a:gd name="T64" fmla="*/ 0 h 34"/>
                  <a:gd name="T65" fmla="*/ 30 w 30"/>
                  <a:gd name="T66" fmla="*/ 34 h 3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0" h="34">
                    <a:moveTo>
                      <a:pt x="27" y="7"/>
                    </a:moveTo>
                    <a:cubicBezTo>
                      <a:pt x="25" y="4"/>
                      <a:pt x="22" y="2"/>
                      <a:pt x="18" y="1"/>
                    </a:cubicBezTo>
                    <a:cubicBezTo>
                      <a:pt x="14" y="0"/>
                      <a:pt x="10" y="1"/>
                      <a:pt x="7" y="4"/>
                    </a:cubicBezTo>
                    <a:cubicBezTo>
                      <a:pt x="4" y="6"/>
                      <a:pt x="2" y="10"/>
                      <a:pt x="1" y="15"/>
                    </a:cubicBezTo>
                    <a:cubicBezTo>
                      <a:pt x="0" y="20"/>
                      <a:pt x="0" y="24"/>
                      <a:pt x="2" y="27"/>
                    </a:cubicBezTo>
                    <a:cubicBezTo>
                      <a:pt x="5" y="31"/>
                      <a:pt x="8" y="33"/>
                      <a:pt x="12" y="34"/>
                    </a:cubicBezTo>
                    <a:cubicBezTo>
                      <a:pt x="15" y="34"/>
                      <a:pt x="18" y="34"/>
                      <a:pt x="21" y="33"/>
                    </a:cubicBezTo>
                    <a:cubicBezTo>
                      <a:pt x="24" y="31"/>
                      <a:pt x="26" y="29"/>
                      <a:pt x="27" y="27"/>
                    </a:cubicBezTo>
                    <a:cubicBezTo>
                      <a:pt x="22" y="25"/>
                      <a:pt x="22" y="25"/>
                      <a:pt x="22" y="25"/>
                    </a:cubicBezTo>
                    <a:cubicBezTo>
                      <a:pt x="20" y="29"/>
                      <a:pt x="17" y="30"/>
                      <a:pt x="13" y="30"/>
                    </a:cubicBezTo>
                    <a:cubicBezTo>
                      <a:pt x="11" y="29"/>
                      <a:pt x="9" y="28"/>
                      <a:pt x="7" y="26"/>
                    </a:cubicBezTo>
                    <a:cubicBezTo>
                      <a:pt x="6" y="24"/>
                      <a:pt x="5" y="21"/>
                      <a:pt x="6" y="16"/>
                    </a:cubicBezTo>
                    <a:cubicBezTo>
                      <a:pt x="29" y="20"/>
                      <a:pt x="29" y="20"/>
                      <a:pt x="29" y="20"/>
                    </a:cubicBezTo>
                    <a:cubicBezTo>
                      <a:pt x="30" y="15"/>
                      <a:pt x="29" y="10"/>
                      <a:pt x="27" y="7"/>
                    </a:cubicBezTo>
                    <a:close/>
                    <a:moveTo>
                      <a:pt x="7" y="12"/>
                    </a:moveTo>
                    <a:cubicBezTo>
                      <a:pt x="8" y="10"/>
                      <a:pt x="9" y="7"/>
                      <a:pt x="11" y="6"/>
                    </a:cubicBezTo>
                    <a:cubicBezTo>
                      <a:pt x="13" y="5"/>
                      <a:pt x="15" y="4"/>
                      <a:pt x="17" y="5"/>
                    </a:cubicBezTo>
                    <a:cubicBezTo>
                      <a:pt x="19" y="5"/>
                      <a:pt x="21" y="6"/>
                      <a:pt x="22" y="7"/>
                    </a:cubicBezTo>
                    <a:cubicBezTo>
                      <a:pt x="23" y="8"/>
                      <a:pt x="24" y="9"/>
                      <a:pt x="24" y="11"/>
                    </a:cubicBezTo>
                    <a:cubicBezTo>
                      <a:pt x="24" y="12"/>
                      <a:pt x="24" y="14"/>
                      <a:pt x="24" y="16"/>
                    </a:cubicBezTo>
                    <a:lnTo>
                      <a:pt x="7" y="1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49" name="Freeform 15">
                <a:extLst>
                  <a:ext uri="{FF2B5EF4-FFF2-40B4-BE49-F238E27FC236}">
                    <a16:creationId xmlns:a16="http://schemas.microsoft.com/office/drawing/2014/main" id="{ABB231F7-1757-472B-85D7-35BBCEFE09D5}"/>
                  </a:ext>
                </a:extLst>
              </p:cNvPr>
              <p:cNvSpPr>
                <a:spLocks noChangeArrowheads="1"/>
              </p:cNvSpPr>
              <p:nvPr/>
            </p:nvSpPr>
            <p:spPr bwMode="auto">
              <a:xfrm>
                <a:off x="1879600" y="1449388"/>
                <a:ext cx="101600" cy="128588"/>
              </a:xfrm>
              <a:custGeom>
                <a:avLst/>
                <a:gdLst>
                  <a:gd name="T0" fmla="*/ 16 w 27"/>
                  <a:gd name="T1" fmla="*/ 5 h 34"/>
                  <a:gd name="T2" fmla="*/ 22 w 27"/>
                  <a:gd name="T3" fmla="*/ 14 h 34"/>
                  <a:gd name="T4" fmla="*/ 27 w 27"/>
                  <a:gd name="T5" fmla="*/ 14 h 34"/>
                  <a:gd name="T6" fmla="*/ 24 w 27"/>
                  <a:gd name="T7" fmla="*/ 5 h 34"/>
                  <a:gd name="T8" fmla="*/ 17 w 27"/>
                  <a:gd name="T9" fmla="*/ 1 h 34"/>
                  <a:gd name="T10" fmla="*/ 6 w 27"/>
                  <a:gd name="T11" fmla="*/ 4 h 34"/>
                  <a:gd name="T12" fmla="*/ 0 w 27"/>
                  <a:gd name="T13" fmla="*/ 15 h 34"/>
                  <a:gd name="T14" fmla="*/ 2 w 27"/>
                  <a:gd name="T15" fmla="*/ 27 h 34"/>
                  <a:gd name="T16" fmla="*/ 11 w 27"/>
                  <a:gd name="T17" fmla="*/ 33 h 34"/>
                  <a:gd name="T18" fmla="*/ 19 w 27"/>
                  <a:gd name="T19" fmla="*/ 32 h 34"/>
                  <a:gd name="T20" fmla="*/ 25 w 27"/>
                  <a:gd name="T21" fmla="*/ 25 h 34"/>
                  <a:gd name="T22" fmla="*/ 20 w 27"/>
                  <a:gd name="T23" fmla="*/ 23 h 34"/>
                  <a:gd name="T24" fmla="*/ 11 w 27"/>
                  <a:gd name="T25" fmla="*/ 29 h 34"/>
                  <a:gd name="T26" fmla="*/ 6 w 27"/>
                  <a:gd name="T27" fmla="*/ 25 h 34"/>
                  <a:gd name="T28" fmla="*/ 6 w 27"/>
                  <a:gd name="T29" fmla="*/ 15 h 34"/>
                  <a:gd name="T30" fmla="*/ 9 w 27"/>
                  <a:gd name="T31" fmla="*/ 7 h 34"/>
                  <a:gd name="T32" fmla="*/ 16 w 27"/>
                  <a:gd name="T33" fmla="*/ 5 h 3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
                  <a:gd name="T52" fmla="*/ 0 h 34"/>
                  <a:gd name="T53" fmla="*/ 27 w 27"/>
                  <a:gd name="T54" fmla="*/ 34 h 3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 h="34">
                    <a:moveTo>
                      <a:pt x="16" y="5"/>
                    </a:moveTo>
                    <a:cubicBezTo>
                      <a:pt x="20" y="5"/>
                      <a:pt x="22" y="8"/>
                      <a:pt x="22" y="14"/>
                    </a:cubicBezTo>
                    <a:cubicBezTo>
                      <a:pt x="27" y="14"/>
                      <a:pt x="27" y="14"/>
                      <a:pt x="27" y="14"/>
                    </a:cubicBezTo>
                    <a:cubicBezTo>
                      <a:pt x="27" y="10"/>
                      <a:pt x="26" y="7"/>
                      <a:pt x="24" y="5"/>
                    </a:cubicBezTo>
                    <a:cubicBezTo>
                      <a:pt x="23" y="3"/>
                      <a:pt x="20" y="1"/>
                      <a:pt x="17" y="1"/>
                    </a:cubicBezTo>
                    <a:cubicBezTo>
                      <a:pt x="13" y="0"/>
                      <a:pt x="9" y="1"/>
                      <a:pt x="6" y="4"/>
                    </a:cubicBezTo>
                    <a:cubicBezTo>
                      <a:pt x="3" y="6"/>
                      <a:pt x="1" y="10"/>
                      <a:pt x="0" y="15"/>
                    </a:cubicBezTo>
                    <a:cubicBezTo>
                      <a:pt x="0" y="19"/>
                      <a:pt x="0" y="23"/>
                      <a:pt x="2" y="27"/>
                    </a:cubicBezTo>
                    <a:cubicBezTo>
                      <a:pt x="3" y="30"/>
                      <a:pt x="6" y="33"/>
                      <a:pt x="11" y="33"/>
                    </a:cubicBezTo>
                    <a:cubicBezTo>
                      <a:pt x="14" y="34"/>
                      <a:pt x="17" y="33"/>
                      <a:pt x="19" y="32"/>
                    </a:cubicBezTo>
                    <a:cubicBezTo>
                      <a:pt x="22" y="30"/>
                      <a:pt x="23" y="28"/>
                      <a:pt x="25" y="25"/>
                    </a:cubicBezTo>
                    <a:cubicBezTo>
                      <a:pt x="20" y="23"/>
                      <a:pt x="20" y="23"/>
                      <a:pt x="20" y="23"/>
                    </a:cubicBezTo>
                    <a:cubicBezTo>
                      <a:pt x="18" y="28"/>
                      <a:pt x="15" y="30"/>
                      <a:pt x="11" y="29"/>
                    </a:cubicBezTo>
                    <a:cubicBezTo>
                      <a:pt x="9" y="29"/>
                      <a:pt x="7" y="27"/>
                      <a:pt x="6" y="25"/>
                    </a:cubicBezTo>
                    <a:cubicBezTo>
                      <a:pt x="5" y="23"/>
                      <a:pt x="5" y="19"/>
                      <a:pt x="6" y="15"/>
                    </a:cubicBezTo>
                    <a:cubicBezTo>
                      <a:pt x="6" y="12"/>
                      <a:pt x="8" y="9"/>
                      <a:pt x="9" y="7"/>
                    </a:cubicBezTo>
                    <a:cubicBezTo>
                      <a:pt x="11" y="5"/>
                      <a:pt x="13" y="4"/>
                      <a:pt x="16"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0" name="Freeform 16">
                <a:extLst>
                  <a:ext uri="{FF2B5EF4-FFF2-40B4-BE49-F238E27FC236}">
                    <a16:creationId xmlns:a16="http://schemas.microsoft.com/office/drawing/2014/main" id="{B65463C0-42E2-4433-9E1C-8F18C1E05FA5}"/>
                  </a:ext>
                </a:extLst>
              </p:cNvPr>
              <p:cNvSpPr>
                <a:spLocks noChangeArrowheads="1"/>
              </p:cNvSpPr>
              <p:nvPr/>
            </p:nvSpPr>
            <p:spPr bwMode="auto">
              <a:xfrm>
                <a:off x="1987550" y="1468438"/>
                <a:ext cx="41275" cy="120650"/>
              </a:xfrm>
              <a:custGeom>
                <a:avLst/>
                <a:gdLst>
                  <a:gd name="T0" fmla="*/ 0 w 26"/>
                  <a:gd name="T1" fmla="*/ 73 h 76"/>
                  <a:gd name="T2" fmla="*/ 12 w 26"/>
                  <a:gd name="T3" fmla="*/ 76 h 76"/>
                  <a:gd name="T4" fmla="*/ 26 w 26"/>
                  <a:gd name="T5" fmla="*/ 2 h 76"/>
                  <a:gd name="T6" fmla="*/ 14 w 26"/>
                  <a:gd name="T7" fmla="*/ 0 h 76"/>
                  <a:gd name="T8" fmla="*/ 0 w 26"/>
                  <a:gd name="T9" fmla="*/ 73 h 76"/>
                  <a:gd name="T10" fmla="*/ 0 60000 65536"/>
                  <a:gd name="T11" fmla="*/ 0 60000 65536"/>
                  <a:gd name="T12" fmla="*/ 0 60000 65536"/>
                  <a:gd name="T13" fmla="*/ 0 60000 65536"/>
                  <a:gd name="T14" fmla="*/ 0 60000 65536"/>
                  <a:gd name="T15" fmla="*/ 0 w 26"/>
                  <a:gd name="T16" fmla="*/ 0 h 76"/>
                  <a:gd name="T17" fmla="*/ 26 w 26"/>
                  <a:gd name="T18" fmla="*/ 76 h 76"/>
                </a:gdLst>
                <a:ahLst/>
                <a:cxnLst>
                  <a:cxn ang="T10">
                    <a:pos x="T0" y="T1"/>
                  </a:cxn>
                  <a:cxn ang="T11">
                    <a:pos x="T2" y="T3"/>
                  </a:cxn>
                  <a:cxn ang="T12">
                    <a:pos x="T4" y="T5"/>
                  </a:cxn>
                  <a:cxn ang="T13">
                    <a:pos x="T6" y="T7"/>
                  </a:cxn>
                  <a:cxn ang="T14">
                    <a:pos x="T8" y="T9"/>
                  </a:cxn>
                </a:cxnLst>
                <a:rect l="T15" t="T16" r="T17" b="T18"/>
                <a:pathLst>
                  <a:path w="26" h="76">
                    <a:moveTo>
                      <a:pt x="0" y="73"/>
                    </a:moveTo>
                    <a:lnTo>
                      <a:pt x="12" y="76"/>
                    </a:lnTo>
                    <a:lnTo>
                      <a:pt x="26" y="2"/>
                    </a:lnTo>
                    <a:lnTo>
                      <a:pt x="14" y="0"/>
                    </a:lnTo>
                    <a:lnTo>
                      <a:pt x="0" y="7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1" name="Freeform 17">
                <a:extLst>
                  <a:ext uri="{FF2B5EF4-FFF2-40B4-BE49-F238E27FC236}">
                    <a16:creationId xmlns:a16="http://schemas.microsoft.com/office/drawing/2014/main" id="{CE1A41BF-0C55-4AC2-8F42-AB489C4CFD56}"/>
                  </a:ext>
                </a:extLst>
              </p:cNvPr>
              <p:cNvSpPr>
                <a:spLocks noChangeArrowheads="1"/>
              </p:cNvSpPr>
              <p:nvPr/>
            </p:nvSpPr>
            <p:spPr bwMode="auto">
              <a:xfrm>
                <a:off x="2014538" y="1427163"/>
                <a:ext cx="22225" cy="22225"/>
              </a:xfrm>
              <a:custGeom>
                <a:avLst/>
                <a:gdLst>
                  <a:gd name="T0" fmla="*/ 0 w 14"/>
                  <a:gd name="T1" fmla="*/ 12 h 14"/>
                  <a:gd name="T2" fmla="*/ 12 w 14"/>
                  <a:gd name="T3" fmla="*/ 14 h 14"/>
                  <a:gd name="T4" fmla="*/ 14 w 14"/>
                  <a:gd name="T5" fmla="*/ 2 h 14"/>
                  <a:gd name="T6" fmla="*/ 2 w 14"/>
                  <a:gd name="T7" fmla="*/ 0 h 14"/>
                  <a:gd name="T8" fmla="*/ 0 w 14"/>
                  <a:gd name="T9" fmla="*/ 12 h 14"/>
                  <a:gd name="T10" fmla="*/ 0 60000 65536"/>
                  <a:gd name="T11" fmla="*/ 0 60000 65536"/>
                  <a:gd name="T12" fmla="*/ 0 60000 65536"/>
                  <a:gd name="T13" fmla="*/ 0 60000 65536"/>
                  <a:gd name="T14" fmla="*/ 0 60000 65536"/>
                  <a:gd name="T15" fmla="*/ 0 w 14"/>
                  <a:gd name="T16" fmla="*/ 0 h 14"/>
                  <a:gd name="T17" fmla="*/ 14 w 14"/>
                  <a:gd name="T18" fmla="*/ 14 h 14"/>
                </a:gdLst>
                <a:ahLst/>
                <a:cxnLst>
                  <a:cxn ang="T10">
                    <a:pos x="T0" y="T1"/>
                  </a:cxn>
                  <a:cxn ang="T11">
                    <a:pos x="T2" y="T3"/>
                  </a:cxn>
                  <a:cxn ang="T12">
                    <a:pos x="T4" y="T5"/>
                  </a:cxn>
                  <a:cxn ang="T13">
                    <a:pos x="T6" y="T7"/>
                  </a:cxn>
                  <a:cxn ang="T14">
                    <a:pos x="T8" y="T9"/>
                  </a:cxn>
                </a:cxnLst>
                <a:rect l="T15" t="T16" r="T17" b="T18"/>
                <a:pathLst>
                  <a:path w="14" h="14">
                    <a:moveTo>
                      <a:pt x="0" y="12"/>
                    </a:moveTo>
                    <a:lnTo>
                      <a:pt x="12" y="14"/>
                    </a:lnTo>
                    <a:lnTo>
                      <a:pt x="14" y="2"/>
                    </a:lnTo>
                    <a:lnTo>
                      <a:pt x="2" y="0"/>
                    </a:lnTo>
                    <a:lnTo>
                      <a:pt x="0" y="1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2" name="Freeform 18">
                <a:extLst>
                  <a:ext uri="{FF2B5EF4-FFF2-40B4-BE49-F238E27FC236}">
                    <a16:creationId xmlns:a16="http://schemas.microsoft.com/office/drawing/2014/main" id="{4CC20589-847C-4576-B11B-CAE9D8E6667E}"/>
                  </a:ext>
                </a:extLst>
              </p:cNvPr>
              <p:cNvSpPr>
                <a:spLocks noChangeArrowheads="1"/>
              </p:cNvSpPr>
              <p:nvPr/>
            </p:nvSpPr>
            <p:spPr bwMode="auto">
              <a:xfrm>
                <a:off x="2033588" y="1476375"/>
                <a:ext cx="104775" cy="131763"/>
              </a:xfrm>
              <a:custGeom>
                <a:avLst/>
                <a:gdLst>
                  <a:gd name="T0" fmla="*/ 19 w 28"/>
                  <a:gd name="T1" fmla="*/ 16 h 35"/>
                  <a:gd name="T2" fmla="*/ 13 w 28"/>
                  <a:gd name="T3" fmla="*/ 14 h 35"/>
                  <a:gd name="T4" fmla="*/ 9 w 28"/>
                  <a:gd name="T5" fmla="*/ 9 h 35"/>
                  <a:gd name="T6" fmla="*/ 12 w 28"/>
                  <a:gd name="T7" fmla="*/ 5 h 35"/>
                  <a:gd name="T8" fmla="*/ 17 w 28"/>
                  <a:gd name="T9" fmla="*/ 5 h 35"/>
                  <a:gd name="T10" fmla="*/ 24 w 28"/>
                  <a:gd name="T11" fmla="*/ 11 h 35"/>
                  <a:gd name="T12" fmla="*/ 28 w 28"/>
                  <a:gd name="T13" fmla="*/ 11 h 35"/>
                  <a:gd name="T14" fmla="*/ 17 w 28"/>
                  <a:gd name="T15" fmla="*/ 1 h 35"/>
                  <a:gd name="T16" fmla="*/ 8 w 28"/>
                  <a:gd name="T17" fmla="*/ 2 h 35"/>
                  <a:gd name="T18" fmla="*/ 4 w 28"/>
                  <a:gd name="T19" fmla="*/ 8 h 35"/>
                  <a:gd name="T20" fmla="*/ 5 w 28"/>
                  <a:gd name="T21" fmla="*/ 14 h 35"/>
                  <a:gd name="T22" fmla="*/ 11 w 28"/>
                  <a:gd name="T23" fmla="*/ 18 h 35"/>
                  <a:gd name="T24" fmla="*/ 17 w 28"/>
                  <a:gd name="T25" fmla="*/ 21 h 35"/>
                  <a:gd name="T26" fmla="*/ 22 w 28"/>
                  <a:gd name="T27" fmla="*/ 26 h 35"/>
                  <a:gd name="T28" fmla="*/ 19 w 28"/>
                  <a:gd name="T29" fmla="*/ 30 h 35"/>
                  <a:gd name="T30" fmla="*/ 14 w 28"/>
                  <a:gd name="T31" fmla="*/ 30 h 35"/>
                  <a:gd name="T32" fmla="*/ 5 w 28"/>
                  <a:gd name="T33" fmla="*/ 23 h 35"/>
                  <a:gd name="T34" fmla="*/ 0 w 28"/>
                  <a:gd name="T35" fmla="*/ 23 h 35"/>
                  <a:gd name="T36" fmla="*/ 12 w 28"/>
                  <a:gd name="T37" fmla="*/ 34 h 35"/>
                  <a:gd name="T38" fmla="*/ 22 w 28"/>
                  <a:gd name="T39" fmla="*/ 33 h 35"/>
                  <a:gd name="T40" fmla="*/ 27 w 28"/>
                  <a:gd name="T41" fmla="*/ 27 h 35"/>
                  <a:gd name="T42" fmla="*/ 19 w 28"/>
                  <a:gd name="T43" fmla="*/ 16 h 3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35"/>
                  <a:gd name="T68" fmla="*/ 28 w 28"/>
                  <a:gd name="T69" fmla="*/ 35 h 35"/>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35">
                    <a:moveTo>
                      <a:pt x="19" y="16"/>
                    </a:moveTo>
                    <a:cubicBezTo>
                      <a:pt x="13" y="14"/>
                      <a:pt x="13" y="14"/>
                      <a:pt x="13" y="14"/>
                    </a:cubicBezTo>
                    <a:cubicBezTo>
                      <a:pt x="10" y="13"/>
                      <a:pt x="9" y="11"/>
                      <a:pt x="9" y="9"/>
                    </a:cubicBezTo>
                    <a:cubicBezTo>
                      <a:pt x="9" y="7"/>
                      <a:pt x="10" y="6"/>
                      <a:pt x="12" y="5"/>
                    </a:cubicBezTo>
                    <a:cubicBezTo>
                      <a:pt x="13" y="5"/>
                      <a:pt x="15" y="5"/>
                      <a:pt x="17" y="5"/>
                    </a:cubicBezTo>
                    <a:cubicBezTo>
                      <a:pt x="21" y="6"/>
                      <a:pt x="23" y="8"/>
                      <a:pt x="24" y="11"/>
                    </a:cubicBezTo>
                    <a:cubicBezTo>
                      <a:pt x="28" y="11"/>
                      <a:pt x="28" y="11"/>
                      <a:pt x="28" y="11"/>
                    </a:cubicBezTo>
                    <a:cubicBezTo>
                      <a:pt x="28" y="6"/>
                      <a:pt x="24" y="2"/>
                      <a:pt x="17" y="1"/>
                    </a:cubicBezTo>
                    <a:cubicBezTo>
                      <a:pt x="14" y="0"/>
                      <a:pt x="11" y="1"/>
                      <a:pt x="8" y="2"/>
                    </a:cubicBezTo>
                    <a:cubicBezTo>
                      <a:pt x="6" y="4"/>
                      <a:pt x="5" y="6"/>
                      <a:pt x="4" y="8"/>
                    </a:cubicBezTo>
                    <a:cubicBezTo>
                      <a:pt x="4" y="11"/>
                      <a:pt x="4" y="13"/>
                      <a:pt x="5" y="14"/>
                    </a:cubicBezTo>
                    <a:cubicBezTo>
                      <a:pt x="7" y="16"/>
                      <a:pt x="9" y="17"/>
                      <a:pt x="11" y="18"/>
                    </a:cubicBezTo>
                    <a:cubicBezTo>
                      <a:pt x="17" y="21"/>
                      <a:pt x="17" y="21"/>
                      <a:pt x="17" y="21"/>
                    </a:cubicBezTo>
                    <a:cubicBezTo>
                      <a:pt x="21" y="22"/>
                      <a:pt x="22" y="24"/>
                      <a:pt x="22" y="26"/>
                    </a:cubicBezTo>
                    <a:cubicBezTo>
                      <a:pt x="22" y="28"/>
                      <a:pt x="21" y="29"/>
                      <a:pt x="19" y="30"/>
                    </a:cubicBezTo>
                    <a:cubicBezTo>
                      <a:pt x="17" y="30"/>
                      <a:pt x="16" y="31"/>
                      <a:pt x="14" y="30"/>
                    </a:cubicBezTo>
                    <a:cubicBezTo>
                      <a:pt x="8" y="29"/>
                      <a:pt x="5" y="27"/>
                      <a:pt x="5" y="23"/>
                    </a:cubicBezTo>
                    <a:cubicBezTo>
                      <a:pt x="0" y="23"/>
                      <a:pt x="0" y="23"/>
                      <a:pt x="0" y="23"/>
                    </a:cubicBezTo>
                    <a:cubicBezTo>
                      <a:pt x="1" y="29"/>
                      <a:pt x="5" y="33"/>
                      <a:pt x="12" y="34"/>
                    </a:cubicBezTo>
                    <a:cubicBezTo>
                      <a:pt x="16" y="35"/>
                      <a:pt x="20" y="34"/>
                      <a:pt x="22" y="33"/>
                    </a:cubicBezTo>
                    <a:cubicBezTo>
                      <a:pt x="25" y="32"/>
                      <a:pt x="26" y="30"/>
                      <a:pt x="27" y="27"/>
                    </a:cubicBezTo>
                    <a:cubicBezTo>
                      <a:pt x="28" y="22"/>
                      <a:pt x="25" y="18"/>
                      <a:pt x="19" y="1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3" name="Freeform 19">
                <a:extLst>
                  <a:ext uri="{FF2B5EF4-FFF2-40B4-BE49-F238E27FC236}">
                    <a16:creationId xmlns:a16="http://schemas.microsoft.com/office/drawing/2014/main" id="{312586DE-3552-43D1-9A08-F3526A23648A}"/>
                  </a:ext>
                </a:extLst>
              </p:cNvPr>
              <p:cNvSpPr>
                <a:spLocks noChangeArrowheads="1"/>
              </p:cNvSpPr>
              <p:nvPr/>
            </p:nvSpPr>
            <p:spPr bwMode="auto">
              <a:xfrm>
                <a:off x="2179638" y="1457325"/>
                <a:ext cx="22225" cy="22225"/>
              </a:xfrm>
              <a:custGeom>
                <a:avLst/>
                <a:gdLst>
                  <a:gd name="T0" fmla="*/ 0 w 14"/>
                  <a:gd name="T1" fmla="*/ 12 h 14"/>
                  <a:gd name="T2" fmla="*/ 12 w 14"/>
                  <a:gd name="T3" fmla="*/ 14 h 14"/>
                  <a:gd name="T4" fmla="*/ 14 w 14"/>
                  <a:gd name="T5" fmla="*/ 2 h 14"/>
                  <a:gd name="T6" fmla="*/ 2 w 14"/>
                  <a:gd name="T7" fmla="*/ 0 h 14"/>
                  <a:gd name="T8" fmla="*/ 0 w 14"/>
                  <a:gd name="T9" fmla="*/ 12 h 14"/>
                  <a:gd name="T10" fmla="*/ 0 60000 65536"/>
                  <a:gd name="T11" fmla="*/ 0 60000 65536"/>
                  <a:gd name="T12" fmla="*/ 0 60000 65536"/>
                  <a:gd name="T13" fmla="*/ 0 60000 65536"/>
                  <a:gd name="T14" fmla="*/ 0 60000 65536"/>
                  <a:gd name="T15" fmla="*/ 0 w 14"/>
                  <a:gd name="T16" fmla="*/ 0 h 14"/>
                  <a:gd name="T17" fmla="*/ 14 w 14"/>
                  <a:gd name="T18" fmla="*/ 14 h 14"/>
                </a:gdLst>
                <a:ahLst/>
                <a:cxnLst>
                  <a:cxn ang="T10">
                    <a:pos x="T0" y="T1"/>
                  </a:cxn>
                  <a:cxn ang="T11">
                    <a:pos x="T2" y="T3"/>
                  </a:cxn>
                  <a:cxn ang="T12">
                    <a:pos x="T4" y="T5"/>
                  </a:cxn>
                  <a:cxn ang="T13">
                    <a:pos x="T6" y="T7"/>
                  </a:cxn>
                  <a:cxn ang="T14">
                    <a:pos x="T8" y="T9"/>
                  </a:cxn>
                </a:cxnLst>
                <a:rect l="T15" t="T16" r="T17" b="T18"/>
                <a:pathLst>
                  <a:path w="14" h="14">
                    <a:moveTo>
                      <a:pt x="0" y="12"/>
                    </a:moveTo>
                    <a:lnTo>
                      <a:pt x="12" y="14"/>
                    </a:lnTo>
                    <a:lnTo>
                      <a:pt x="14" y="2"/>
                    </a:lnTo>
                    <a:lnTo>
                      <a:pt x="2" y="0"/>
                    </a:lnTo>
                    <a:lnTo>
                      <a:pt x="0" y="1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4" name="Freeform 20">
                <a:extLst>
                  <a:ext uri="{FF2B5EF4-FFF2-40B4-BE49-F238E27FC236}">
                    <a16:creationId xmlns:a16="http://schemas.microsoft.com/office/drawing/2014/main" id="{FB3005B2-2A78-4200-8A80-FFC2601577A8}"/>
                  </a:ext>
                </a:extLst>
              </p:cNvPr>
              <p:cNvSpPr>
                <a:spLocks noChangeArrowheads="1"/>
              </p:cNvSpPr>
              <p:nvPr/>
            </p:nvSpPr>
            <p:spPr bwMode="auto">
              <a:xfrm>
                <a:off x="2152650" y="1498600"/>
                <a:ext cx="42863" cy="120650"/>
              </a:xfrm>
              <a:custGeom>
                <a:avLst/>
                <a:gdLst>
                  <a:gd name="T0" fmla="*/ 0 w 27"/>
                  <a:gd name="T1" fmla="*/ 73 h 76"/>
                  <a:gd name="T2" fmla="*/ 12 w 27"/>
                  <a:gd name="T3" fmla="*/ 76 h 76"/>
                  <a:gd name="T4" fmla="*/ 27 w 27"/>
                  <a:gd name="T5" fmla="*/ 2 h 76"/>
                  <a:gd name="T6" fmla="*/ 15 w 27"/>
                  <a:gd name="T7" fmla="*/ 0 h 76"/>
                  <a:gd name="T8" fmla="*/ 0 w 27"/>
                  <a:gd name="T9" fmla="*/ 73 h 76"/>
                  <a:gd name="T10" fmla="*/ 0 60000 65536"/>
                  <a:gd name="T11" fmla="*/ 0 60000 65536"/>
                  <a:gd name="T12" fmla="*/ 0 60000 65536"/>
                  <a:gd name="T13" fmla="*/ 0 60000 65536"/>
                  <a:gd name="T14" fmla="*/ 0 60000 65536"/>
                  <a:gd name="T15" fmla="*/ 0 w 27"/>
                  <a:gd name="T16" fmla="*/ 0 h 76"/>
                  <a:gd name="T17" fmla="*/ 27 w 27"/>
                  <a:gd name="T18" fmla="*/ 76 h 76"/>
                </a:gdLst>
                <a:ahLst/>
                <a:cxnLst>
                  <a:cxn ang="T10">
                    <a:pos x="T0" y="T1"/>
                  </a:cxn>
                  <a:cxn ang="T11">
                    <a:pos x="T2" y="T3"/>
                  </a:cxn>
                  <a:cxn ang="T12">
                    <a:pos x="T4" y="T5"/>
                  </a:cxn>
                  <a:cxn ang="T13">
                    <a:pos x="T6" y="T7"/>
                  </a:cxn>
                  <a:cxn ang="T14">
                    <a:pos x="T8" y="T9"/>
                  </a:cxn>
                </a:cxnLst>
                <a:rect l="T15" t="T16" r="T17" b="T18"/>
                <a:pathLst>
                  <a:path w="27" h="76">
                    <a:moveTo>
                      <a:pt x="0" y="73"/>
                    </a:moveTo>
                    <a:lnTo>
                      <a:pt x="12" y="76"/>
                    </a:lnTo>
                    <a:lnTo>
                      <a:pt x="27" y="2"/>
                    </a:lnTo>
                    <a:lnTo>
                      <a:pt x="15" y="0"/>
                    </a:lnTo>
                    <a:lnTo>
                      <a:pt x="0" y="7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5" name="Freeform 21">
                <a:extLst>
                  <a:ext uri="{FF2B5EF4-FFF2-40B4-BE49-F238E27FC236}">
                    <a16:creationId xmlns:a16="http://schemas.microsoft.com/office/drawing/2014/main" id="{CA60EB0E-EF95-41BB-8EB3-9D2F5A25A49F}"/>
                  </a:ext>
                </a:extLst>
              </p:cNvPr>
              <p:cNvSpPr>
                <a:spLocks noEditPoints="1" noChangeArrowheads="1"/>
              </p:cNvSpPr>
              <p:nvPr/>
            </p:nvSpPr>
            <p:spPr bwMode="auto">
              <a:xfrm>
                <a:off x="2206625" y="1509713"/>
                <a:ext cx="112713" cy="128588"/>
              </a:xfrm>
              <a:custGeom>
                <a:avLst/>
                <a:gdLst>
                  <a:gd name="T0" fmla="*/ 18 w 30"/>
                  <a:gd name="T1" fmla="*/ 1 h 34"/>
                  <a:gd name="T2" fmla="*/ 7 w 30"/>
                  <a:gd name="T3" fmla="*/ 3 h 34"/>
                  <a:gd name="T4" fmla="*/ 1 w 30"/>
                  <a:gd name="T5" fmla="*/ 14 h 34"/>
                  <a:gd name="T6" fmla="*/ 3 w 30"/>
                  <a:gd name="T7" fmla="*/ 27 h 34"/>
                  <a:gd name="T8" fmla="*/ 12 w 30"/>
                  <a:gd name="T9" fmla="*/ 33 h 34"/>
                  <a:gd name="T10" fmla="*/ 23 w 30"/>
                  <a:gd name="T11" fmla="*/ 31 h 34"/>
                  <a:gd name="T12" fmla="*/ 29 w 30"/>
                  <a:gd name="T13" fmla="*/ 19 h 34"/>
                  <a:gd name="T14" fmla="*/ 27 w 30"/>
                  <a:gd name="T15" fmla="*/ 7 h 34"/>
                  <a:gd name="T16" fmla="*/ 18 w 30"/>
                  <a:gd name="T17" fmla="*/ 1 h 34"/>
                  <a:gd name="T18" fmla="*/ 20 w 30"/>
                  <a:gd name="T19" fmla="*/ 27 h 34"/>
                  <a:gd name="T20" fmla="*/ 13 w 30"/>
                  <a:gd name="T21" fmla="*/ 29 h 34"/>
                  <a:gd name="T22" fmla="*/ 7 w 30"/>
                  <a:gd name="T23" fmla="*/ 25 h 34"/>
                  <a:gd name="T24" fmla="*/ 6 w 30"/>
                  <a:gd name="T25" fmla="*/ 15 h 34"/>
                  <a:gd name="T26" fmla="*/ 11 w 30"/>
                  <a:gd name="T27" fmla="*/ 6 h 34"/>
                  <a:gd name="T28" fmla="*/ 17 w 30"/>
                  <a:gd name="T29" fmla="*/ 4 h 34"/>
                  <a:gd name="T30" fmla="*/ 23 w 30"/>
                  <a:gd name="T31" fmla="*/ 9 h 34"/>
                  <a:gd name="T32" fmla="*/ 24 w 30"/>
                  <a:gd name="T33" fmla="*/ 18 h 34"/>
                  <a:gd name="T34" fmla="*/ 20 w 30"/>
                  <a:gd name="T35" fmla="*/ 27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0"/>
                  <a:gd name="T55" fmla="*/ 0 h 34"/>
                  <a:gd name="T56" fmla="*/ 30 w 30"/>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0" h="34">
                    <a:moveTo>
                      <a:pt x="18" y="1"/>
                    </a:moveTo>
                    <a:cubicBezTo>
                      <a:pt x="14" y="0"/>
                      <a:pt x="10" y="1"/>
                      <a:pt x="7" y="3"/>
                    </a:cubicBezTo>
                    <a:cubicBezTo>
                      <a:pt x="4" y="6"/>
                      <a:pt x="2" y="9"/>
                      <a:pt x="1" y="14"/>
                    </a:cubicBezTo>
                    <a:cubicBezTo>
                      <a:pt x="0" y="19"/>
                      <a:pt x="1" y="23"/>
                      <a:pt x="3" y="27"/>
                    </a:cubicBezTo>
                    <a:cubicBezTo>
                      <a:pt x="4" y="30"/>
                      <a:pt x="7" y="32"/>
                      <a:pt x="12" y="33"/>
                    </a:cubicBezTo>
                    <a:cubicBezTo>
                      <a:pt x="16" y="34"/>
                      <a:pt x="20" y="33"/>
                      <a:pt x="23" y="31"/>
                    </a:cubicBezTo>
                    <a:cubicBezTo>
                      <a:pt x="26" y="28"/>
                      <a:pt x="28" y="24"/>
                      <a:pt x="29" y="19"/>
                    </a:cubicBezTo>
                    <a:cubicBezTo>
                      <a:pt x="30" y="15"/>
                      <a:pt x="29" y="11"/>
                      <a:pt x="27" y="7"/>
                    </a:cubicBezTo>
                    <a:cubicBezTo>
                      <a:pt x="25" y="3"/>
                      <a:pt x="22" y="1"/>
                      <a:pt x="18" y="1"/>
                    </a:cubicBezTo>
                    <a:close/>
                    <a:moveTo>
                      <a:pt x="20" y="27"/>
                    </a:moveTo>
                    <a:cubicBezTo>
                      <a:pt x="17" y="29"/>
                      <a:pt x="15" y="30"/>
                      <a:pt x="13" y="29"/>
                    </a:cubicBezTo>
                    <a:cubicBezTo>
                      <a:pt x="10" y="29"/>
                      <a:pt x="8" y="28"/>
                      <a:pt x="7" y="25"/>
                    </a:cubicBezTo>
                    <a:cubicBezTo>
                      <a:pt x="6" y="23"/>
                      <a:pt x="6" y="20"/>
                      <a:pt x="6" y="15"/>
                    </a:cubicBezTo>
                    <a:cubicBezTo>
                      <a:pt x="7" y="11"/>
                      <a:pt x="9" y="8"/>
                      <a:pt x="11" y="6"/>
                    </a:cubicBezTo>
                    <a:cubicBezTo>
                      <a:pt x="13" y="5"/>
                      <a:pt x="15" y="4"/>
                      <a:pt x="17" y="4"/>
                    </a:cubicBezTo>
                    <a:cubicBezTo>
                      <a:pt x="20" y="5"/>
                      <a:pt x="21" y="6"/>
                      <a:pt x="23" y="9"/>
                    </a:cubicBezTo>
                    <a:cubicBezTo>
                      <a:pt x="24" y="11"/>
                      <a:pt x="24" y="14"/>
                      <a:pt x="24" y="18"/>
                    </a:cubicBezTo>
                    <a:cubicBezTo>
                      <a:pt x="23" y="23"/>
                      <a:pt x="22" y="26"/>
                      <a:pt x="20" y="2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6" name="Freeform 22">
                <a:extLst>
                  <a:ext uri="{FF2B5EF4-FFF2-40B4-BE49-F238E27FC236}">
                    <a16:creationId xmlns:a16="http://schemas.microsoft.com/office/drawing/2014/main" id="{10F5C757-DC8B-478C-B1B3-00BC1B8A181E}"/>
                  </a:ext>
                </a:extLst>
              </p:cNvPr>
              <p:cNvSpPr>
                <a:spLocks noChangeArrowheads="1"/>
              </p:cNvSpPr>
              <p:nvPr/>
            </p:nvSpPr>
            <p:spPr bwMode="auto">
              <a:xfrm>
                <a:off x="2330450" y="1528763"/>
                <a:ext cx="107950" cy="134938"/>
              </a:xfrm>
              <a:custGeom>
                <a:avLst/>
                <a:gdLst>
                  <a:gd name="T0" fmla="*/ 29 w 29"/>
                  <a:gd name="T1" fmla="*/ 9 h 36"/>
                  <a:gd name="T2" fmla="*/ 26 w 29"/>
                  <a:gd name="T3" fmla="*/ 5 h 36"/>
                  <a:gd name="T4" fmla="*/ 21 w 29"/>
                  <a:gd name="T5" fmla="*/ 2 h 36"/>
                  <a:gd name="T6" fmla="*/ 10 w 29"/>
                  <a:gd name="T7" fmla="*/ 7 h 36"/>
                  <a:gd name="T8" fmla="*/ 11 w 29"/>
                  <a:gd name="T9" fmla="*/ 1 h 36"/>
                  <a:gd name="T10" fmla="*/ 6 w 29"/>
                  <a:gd name="T11" fmla="*/ 0 h 36"/>
                  <a:gd name="T12" fmla="*/ 0 w 29"/>
                  <a:gd name="T13" fmla="*/ 31 h 36"/>
                  <a:gd name="T14" fmla="*/ 5 w 29"/>
                  <a:gd name="T15" fmla="*/ 32 h 36"/>
                  <a:gd name="T16" fmla="*/ 8 w 29"/>
                  <a:gd name="T17" fmla="*/ 15 h 36"/>
                  <a:gd name="T18" fmla="*/ 12 w 29"/>
                  <a:gd name="T19" fmla="*/ 8 h 36"/>
                  <a:gd name="T20" fmla="*/ 19 w 29"/>
                  <a:gd name="T21" fmla="*/ 6 h 36"/>
                  <a:gd name="T22" fmla="*/ 23 w 29"/>
                  <a:gd name="T23" fmla="*/ 9 h 36"/>
                  <a:gd name="T24" fmla="*/ 24 w 29"/>
                  <a:gd name="T25" fmla="*/ 15 h 36"/>
                  <a:gd name="T26" fmla="*/ 20 w 29"/>
                  <a:gd name="T27" fmla="*/ 35 h 36"/>
                  <a:gd name="T28" fmla="*/ 25 w 29"/>
                  <a:gd name="T29" fmla="*/ 36 h 36"/>
                  <a:gd name="T30" fmla="*/ 28 w 29"/>
                  <a:gd name="T31" fmla="*/ 18 h 36"/>
                  <a:gd name="T32" fmla="*/ 29 w 29"/>
                  <a:gd name="T33" fmla="*/ 9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36"/>
                  <a:gd name="T53" fmla="*/ 29 w 29"/>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36">
                    <a:moveTo>
                      <a:pt x="29" y="9"/>
                    </a:moveTo>
                    <a:cubicBezTo>
                      <a:pt x="28" y="8"/>
                      <a:pt x="28" y="6"/>
                      <a:pt x="26" y="5"/>
                    </a:cubicBezTo>
                    <a:cubicBezTo>
                      <a:pt x="25" y="3"/>
                      <a:pt x="23" y="2"/>
                      <a:pt x="21" y="2"/>
                    </a:cubicBezTo>
                    <a:cubicBezTo>
                      <a:pt x="17" y="1"/>
                      <a:pt x="13" y="3"/>
                      <a:pt x="10" y="7"/>
                    </a:cubicBezTo>
                    <a:cubicBezTo>
                      <a:pt x="11" y="1"/>
                      <a:pt x="11" y="1"/>
                      <a:pt x="11" y="1"/>
                    </a:cubicBezTo>
                    <a:cubicBezTo>
                      <a:pt x="6" y="0"/>
                      <a:pt x="6" y="0"/>
                      <a:pt x="6" y="0"/>
                    </a:cubicBezTo>
                    <a:cubicBezTo>
                      <a:pt x="0" y="31"/>
                      <a:pt x="0" y="31"/>
                      <a:pt x="0" y="31"/>
                    </a:cubicBezTo>
                    <a:cubicBezTo>
                      <a:pt x="5" y="32"/>
                      <a:pt x="5" y="32"/>
                      <a:pt x="5" y="32"/>
                    </a:cubicBezTo>
                    <a:cubicBezTo>
                      <a:pt x="8" y="15"/>
                      <a:pt x="8" y="15"/>
                      <a:pt x="8" y="15"/>
                    </a:cubicBezTo>
                    <a:cubicBezTo>
                      <a:pt x="9" y="12"/>
                      <a:pt x="10" y="9"/>
                      <a:pt x="12" y="8"/>
                    </a:cubicBezTo>
                    <a:cubicBezTo>
                      <a:pt x="14" y="6"/>
                      <a:pt x="17" y="6"/>
                      <a:pt x="19" y="6"/>
                    </a:cubicBezTo>
                    <a:cubicBezTo>
                      <a:pt x="21" y="6"/>
                      <a:pt x="22" y="7"/>
                      <a:pt x="23" y="9"/>
                    </a:cubicBezTo>
                    <a:cubicBezTo>
                      <a:pt x="24" y="10"/>
                      <a:pt x="25" y="12"/>
                      <a:pt x="24" y="15"/>
                    </a:cubicBezTo>
                    <a:cubicBezTo>
                      <a:pt x="20" y="35"/>
                      <a:pt x="20" y="35"/>
                      <a:pt x="20" y="35"/>
                    </a:cubicBezTo>
                    <a:cubicBezTo>
                      <a:pt x="25" y="36"/>
                      <a:pt x="25" y="36"/>
                      <a:pt x="25" y="36"/>
                    </a:cubicBezTo>
                    <a:cubicBezTo>
                      <a:pt x="28" y="18"/>
                      <a:pt x="28" y="18"/>
                      <a:pt x="28" y="18"/>
                    </a:cubicBezTo>
                    <a:cubicBezTo>
                      <a:pt x="29" y="14"/>
                      <a:pt x="29" y="11"/>
                      <a:pt x="29"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7" name="Freeform 23">
                <a:extLst>
                  <a:ext uri="{FF2B5EF4-FFF2-40B4-BE49-F238E27FC236}">
                    <a16:creationId xmlns:a16="http://schemas.microsoft.com/office/drawing/2014/main" id="{BF1D4892-6E11-4FC7-A3EB-D6CF6C45E5D2}"/>
                  </a:ext>
                </a:extLst>
              </p:cNvPr>
              <p:cNvSpPr>
                <a:spLocks noChangeArrowheads="1"/>
              </p:cNvSpPr>
              <p:nvPr/>
            </p:nvSpPr>
            <p:spPr bwMode="auto">
              <a:xfrm>
                <a:off x="292100" y="2633663"/>
                <a:ext cx="203200" cy="184150"/>
              </a:xfrm>
              <a:custGeom>
                <a:avLst/>
                <a:gdLst>
                  <a:gd name="T0" fmla="*/ 33 w 54"/>
                  <a:gd name="T1" fmla="*/ 27 h 49"/>
                  <a:gd name="T2" fmla="*/ 30 w 54"/>
                  <a:gd name="T3" fmla="*/ 18 h 49"/>
                  <a:gd name="T4" fmla="*/ 32 w 54"/>
                  <a:gd name="T5" fmla="*/ 8 h 49"/>
                  <a:gd name="T6" fmla="*/ 38 w 54"/>
                  <a:gd name="T7" fmla="*/ 8 h 49"/>
                  <a:gd name="T8" fmla="*/ 43 w 54"/>
                  <a:gd name="T9" fmla="*/ 14 h 49"/>
                  <a:gd name="T10" fmla="*/ 43 w 54"/>
                  <a:gd name="T11" fmla="*/ 28 h 49"/>
                  <a:gd name="T12" fmla="*/ 48 w 54"/>
                  <a:gd name="T13" fmla="*/ 33 h 49"/>
                  <a:gd name="T14" fmla="*/ 48 w 54"/>
                  <a:gd name="T15" fmla="*/ 10 h 49"/>
                  <a:gd name="T16" fmla="*/ 38 w 54"/>
                  <a:gd name="T17" fmla="*/ 1 h 49"/>
                  <a:gd name="T18" fmla="*/ 27 w 54"/>
                  <a:gd name="T19" fmla="*/ 2 h 49"/>
                  <a:gd name="T20" fmla="*/ 21 w 54"/>
                  <a:gd name="T21" fmla="*/ 10 h 49"/>
                  <a:gd name="T22" fmla="*/ 23 w 54"/>
                  <a:gd name="T23" fmla="*/ 20 h 49"/>
                  <a:gd name="T24" fmla="*/ 26 w 54"/>
                  <a:gd name="T25" fmla="*/ 30 h 49"/>
                  <a:gd name="T26" fmla="*/ 24 w 54"/>
                  <a:gd name="T27" fmla="*/ 40 h 49"/>
                  <a:gd name="T28" fmla="*/ 18 w 54"/>
                  <a:gd name="T29" fmla="*/ 41 h 49"/>
                  <a:gd name="T30" fmla="*/ 12 w 54"/>
                  <a:gd name="T31" fmla="*/ 35 h 49"/>
                  <a:gd name="T32" fmla="*/ 12 w 54"/>
                  <a:gd name="T33" fmla="*/ 18 h 49"/>
                  <a:gd name="T34" fmla="*/ 7 w 54"/>
                  <a:gd name="T35" fmla="*/ 12 h 49"/>
                  <a:gd name="T36" fmla="*/ 6 w 54"/>
                  <a:gd name="T37" fmla="*/ 37 h 49"/>
                  <a:gd name="T38" fmla="*/ 17 w 54"/>
                  <a:gd name="T39" fmla="*/ 48 h 49"/>
                  <a:gd name="T40" fmla="*/ 29 w 54"/>
                  <a:gd name="T41" fmla="*/ 47 h 49"/>
                  <a:gd name="T42" fmla="*/ 33 w 54"/>
                  <a:gd name="T43" fmla="*/ 27 h 4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4"/>
                  <a:gd name="T67" fmla="*/ 0 h 49"/>
                  <a:gd name="T68" fmla="*/ 54 w 54"/>
                  <a:gd name="T69" fmla="*/ 49 h 4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4" h="49">
                    <a:moveTo>
                      <a:pt x="33" y="27"/>
                    </a:moveTo>
                    <a:cubicBezTo>
                      <a:pt x="30" y="18"/>
                      <a:pt x="30" y="18"/>
                      <a:pt x="30" y="18"/>
                    </a:cubicBezTo>
                    <a:cubicBezTo>
                      <a:pt x="28" y="13"/>
                      <a:pt x="29" y="10"/>
                      <a:pt x="32" y="8"/>
                    </a:cubicBezTo>
                    <a:cubicBezTo>
                      <a:pt x="34" y="7"/>
                      <a:pt x="36" y="7"/>
                      <a:pt x="38" y="8"/>
                    </a:cubicBezTo>
                    <a:cubicBezTo>
                      <a:pt x="40" y="9"/>
                      <a:pt x="42" y="11"/>
                      <a:pt x="43" y="14"/>
                    </a:cubicBezTo>
                    <a:cubicBezTo>
                      <a:pt x="46" y="19"/>
                      <a:pt x="46" y="23"/>
                      <a:pt x="43" y="28"/>
                    </a:cubicBezTo>
                    <a:cubicBezTo>
                      <a:pt x="48" y="33"/>
                      <a:pt x="48" y="33"/>
                      <a:pt x="48" y="33"/>
                    </a:cubicBezTo>
                    <a:cubicBezTo>
                      <a:pt x="54" y="26"/>
                      <a:pt x="54" y="19"/>
                      <a:pt x="48" y="10"/>
                    </a:cubicBezTo>
                    <a:cubicBezTo>
                      <a:pt x="46" y="5"/>
                      <a:pt x="42" y="2"/>
                      <a:pt x="38" y="1"/>
                    </a:cubicBezTo>
                    <a:cubicBezTo>
                      <a:pt x="34" y="0"/>
                      <a:pt x="31" y="0"/>
                      <a:pt x="27" y="2"/>
                    </a:cubicBezTo>
                    <a:cubicBezTo>
                      <a:pt x="24" y="4"/>
                      <a:pt x="22" y="7"/>
                      <a:pt x="21" y="10"/>
                    </a:cubicBezTo>
                    <a:cubicBezTo>
                      <a:pt x="21" y="13"/>
                      <a:pt x="21" y="16"/>
                      <a:pt x="23" y="20"/>
                    </a:cubicBezTo>
                    <a:cubicBezTo>
                      <a:pt x="26" y="30"/>
                      <a:pt x="26" y="30"/>
                      <a:pt x="26" y="30"/>
                    </a:cubicBezTo>
                    <a:cubicBezTo>
                      <a:pt x="28" y="35"/>
                      <a:pt x="28" y="38"/>
                      <a:pt x="24" y="40"/>
                    </a:cubicBezTo>
                    <a:cubicBezTo>
                      <a:pt x="22" y="42"/>
                      <a:pt x="20" y="42"/>
                      <a:pt x="18" y="41"/>
                    </a:cubicBezTo>
                    <a:cubicBezTo>
                      <a:pt x="15" y="40"/>
                      <a:pt x="13" y="38"/>
                      <a:pt x="12" y="35"/>
                    </a:cubicBezTo>
                    <a:cubicBezTo>
                      <a:pt x="7" y="28"/>
                      <a:pt x="7" y="22"/>
                      <a:pt x="12" y="18"/>
                    </a:cubicBezTo>
                    <a:cubicBezTo>
                      <a:pt x="7" y="12"/>
                      <a:pt x="7" y="12"/>
                      <a:pt x="7" y="12"/>
                    </a:cubicBezTo>
                    <a:cubicBezTo>
                      <a:pt x="0" y="19"/>
                      <a:pt x="0" y="28"/>
                      <a:pt x="6" y="37"/>
                    </a:cubicBezTo>
                    <a:cubicBezTo>
                      <a:pt x="9" y="43"/>
                      <a:pt x="13" y="46"/>
                      <a:pt x="17" y="48"/>
                    </a:cubicBezTo>
                    <a:cubicBezTo>
                      <a:pt x="21" y="49"/>
                      <a:pt x="25" y="49"/>
                      <a:pt x="29" y="47"/>
                    </a:cubicBezTo>
                    <a:cubicBezTo>
                      <a:pt x="35" y="43"/>
                      <a:pt x="37" y="36"/>
                      <a:pt x="33" y="2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8" name="Freeform 24">
                <a:extLst>
                  <a:ext uri="{FF2B5EF4-FFF2-40B4-BE49-F238E27FC236}">
                    <a16:creationId xmlns:a16="http://schemas.microsoft.com/office/drawing/2014/main" id="{64F6E927-F4AD-4025-8885-600B85A18F01}"/>
                  </a:ext>
                </a:extLst>
              </p:cNvPr>
              <p:cNvSpPr>
                <a:spLocks noChangeArrowheads="1"/>
              </p:cNvSpPr>
              <p:nvPr/>
            </p:nvSpPr>
            <p:spPr bwMode="auto">
              <a:xfrm>
                <a:off x="393700" y="2776538"/>
                <a:ext cx="211138" cy="212725"/>
              </a:xfrm>
              <a:custGeom>
                <a:avLst/>
                <a:gdLst>
                  <a:gd name="T0" fmla="*/ 29 w 56"/>
                  <a:gd name="T1" fmla="*/ 40 h 57"/>
                  <a:gd name="T2" fmla="*/ 21 w 56"/>
                  <a:gd name="T3" fmla="*/ 42 h 57"/>
                  <a:gd name="T4" fmla="*/ 14 w 56"/>
                  <a:gd name="T5" fmla="*/ 41 h 57"/>
                  <a:gd name="T6" fmla="*/ 9 w 56"/>
                  <a:gd name="T7" fmla="*/ 37 h 57"/>
                  <a:gd name="T8" fmla="*/ 8 w 56"/>
                  <a:gd name="T9" fmla="*/ 30 h 57"/>
                  <a:gd name="T10" fmla="*/ 14 w 56"/>
                  <a:gd name="T11" fmla="*/ 22 h 57"/>
                  <a:gd name="T12" fmla="*/ 41 w 56"/>
                  <a:gd name="T13" fmla="*/ 6 h 57"/>
                  <a:gd name="T14" fmla="*/ 37 w 56"/>
                  <a:gd name="T15" fmla="*/ 0 h 57"/>
                  <a:gd name="T16" fmla="*/ 11 w 56"/>
                  <a:gd name="T17" fmla="*/ 16 h 57"/>
                  <a:gd name="T18" fmla="*/ 1 w 56"/>
                  <a:gd name="T19" fmla="*/ 26 h 57"/>
                  <a:gd name="T20" fmla="*/ 3 w 56"/>
                  <a:gd name="T21" fmla="*/ 39 h 57"/>
                  <a:gd name="T22" fmla="*/ 20 w 56"/>
                  <a:gd name="T23" fmla="*/ 46 h 57"/>
                  <a:gd name="T24" fmla="*/ 12 w 56"/>
                  <a:gd name="T25" fmla="*/ 51 h 57"/>
                  <a:gd name="T26" fmla="*/ 15 w 56"/>
                  <a:gd name="T27" fmla="*/ 57 h 57"/>
                  <a:gd name="T28" fmla="*/ 56 w 56"/>
                  <a:gd name="T29" fmla="*/ 32 h 57"/>
                  <a:gd name="T30" fmla="*/ 52 w 56"/>
                  <a:gd name="T31" fmla="*/ 26 h 57"/>
                  <a:gd name="T32" fmla="*/ 29 w 56"/>
                  <a:gd name="T33" fmla="*/ 40 h 5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6"/>
                  <a:gd name="T52" fmla="*/ 0 h 57"/>
                  <a:gd name="T53" fmla="*/ 56 w 56"/>
                  <a:gd name="T54" fmla="*/ 57 h 5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6" h="57">
                    <a:moveTo>
                      <a:pt x="29" y="40"/>
                    </a:moveTo>
                    <a:cubicBezTo>
                      <a:pt x="27" y="41"/>
                      <a:pt x="24" y="42"/>
                      <a:pt x="21" y="42"/>
                    </a:cubicBezTo>
                    <a:cubicBezTo>
                      <a:pt x="18" y="42"/>
                      <a:pt x="16" y="42"/>
                      <a:pt x="14" y="41"/>
                    </a:cubicBezTo>
                    <a:cubicBezTo>
                      <a:pt x="12" y="40"/>
                      <a:pt x="10" y="39"/>
                      <a:pt x="9" y="37"/>
                    </a:cubicBezTo>
                    <a:cubicBezTo>
                      <a:pt x="8" y="35"/>
                      <a:pt x="7" y="32"/>
                      <a:pt x="8" y="30"/>
                    </a:cubicBezTo>
                    <a:cubicBezTo>
                      <a:pt x="8" y="27"/>
                      <a:pt x="10" y="24"/>
                      <a:pt x="14" y="22"/>
                    </a:cubicBezTo>
                    <a:cubicBezTo>
                      <a:pt x="41" y="6"/>
                      <a:pt x="41" y="6"/>
                      <a:pt x="41" y="6"/>
                    </a:cubicBezTo>
                    <a:cubicBezTo>
                      <a:pt x="37" y="0"/>
                      <a:pt x="37" y="0"/>
                      <a:pt x="37" y="0"/>
                    </a:cubicBezTo>
                    <a:cubicBezTo>
                      <a:pt x="11" y="16"/>
                      <a:pt x="11" y="16"/>
                      <a:pt x="11" y="16"/>
                    </a:cubicBezTo>
                    <a:cubicBezTo>
                      <a:pt x="6" y="19"/>
                      <a:pt x="2" y="22"/>
                      <a:pt x="1" y="26"/>
                    </a:cubicBezTo>
                    <a:cubicBezTo>
                      <a:pt x="0" y="30"/>
                      <a:pt x="0" y="35"/>
                      <a:pt x="3" y="39"/>
                    </a:cubicBezTo>
                    <a:cubicBezTo>
                      <a:pt x="6" y="44"/>
                      <a:pt x="12" y="47"/>
                      <a:pt x="20" y="46"/>
                    </a:cubicBezTo>
                    <a:cubicBezTo>
                      <a:pt x="12" y="51"/>
                      <a:pt x="12" y="51"/>
                      <a:pt x="12" y="51"/>
                    </a:cubicBezTo>
                    <a:cubicBezTo>
                      <a:pt x="15" y="57"/>
                      <a:pt x="15" y="57"/>
                      <a:pt x="15" y="57"/>
                    </a:cubicBezTo>
                    <a:cubicBezTo>
                      <a:pt x="56" y="32"/>
                      <a:pt x="56" y="32"/>
                      <a:pt x="56" y="32"/>
                    </a:cubicBezTo>
                    <a:cubicBezTo>
                      <a:pt x="52" y="26"/>
                      <a:pt x="52" y="26"/>
                      <a:pt x="52" y="26"/>
                    </a:cubicBezTo>
                    <a:lnTo>
                      <a:pt x="29" y="4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59" name="Freeform 25">
                <a:extLst>
                  <a:ext uri="{FF2B5EF4-FFF2-40B4-BE49-F238E27FC236}">
                    <a16:creationId xmlns:a16="http://schemas.microsoft.com/office/drawing/2014/main" id="{329F629F-5C27-49FE-BC01-A39E79E0D436}"/>
                  </a:ext>
                </a:extLst>
              </p:cNvPr>
              <p:cNvSpPr>
                <a:spLocks noChangeArrowheads="1"/>
              </p:cNvSpPr>
              <p:nvPr/>
            </p:nvSpPr>
            <p:spPr bwMode="auto">
              <a:xfrm>
                <a:off x="495300" y="2960688"/>
                <a:ext cx="188913" cy="165100"/>
              </a:xfrm>
              <a:custGeom>
                <a:avLst/>
                <a:gdLst>
                  <a:gd name="T0" fmla="*/ 41 w 50"/>
                  <a:gd name="T1" fmla="*/ 12 h 44"/>
                  <a:gd name="T2" fmla="*/ 37 w 50"/>
                  <a:gd name="T3" fmla="*/ 28 h 44"/>
                  <a:gd name="T4" fmla="*/ 42 w 50"/>
                  <a:gd name="T5" fmla="*/ 33 h 44"/>
                  <a:gd name="T6" fmla="*/ 49 w 50"/>
                  <a:gd name="T7" fmla="*/ 22 h 44"/>
                  <a:gd name="T8" fmla="*/ 47 w 50"/>
                  <a:gd name="T9" fmla="*/ 9 h 44"/>
                  <a:gd name="T10" fmla="*/ 33 w 50"/>
                  <a:gd name="T11" fmla="*/ 0 h 44"/>
                  <a:gd name="T12" fmla="*/ 14 w 50"/>
                  <a:gd name="T13" fmla="*/ 5 h 44"/>
                  <a:gd name="T14" fmla="*/ 2 w 50"/>
                  <a:gd name="T15" fmla="*/ 19 h 44"/>
                  <a:gd name="T16" fmla="*/ 3 w 50"/>
                  <a:gd name="T17" fmla="*/ 35 h 44"/>
                  <a:gd name="T18" fmla="*/ 14 w 50"/>
                  <a:gd name="T19" fmla="*/ 43 h 44"/>
                  <a:gd name="T20" fmla="*/ 27 w 50"/>
                  <a:gd name="T21" fmla="*/ 42 h 44"/>
                  <a:gd name="T22" fmla="*/ 25 w 50"/>
                  <a:gd name="T23" fmla="*/ 36 h 44"/>
                  <a:gd name="T24" fmla="*/ 9 w 50"/>
                  <a:gd name="T25" fmla="*/ 32 h 44"/>
                  <a:gd name="T26" fmla="*/ 8 w 50"/>
                  <a:gd name="T27" fmla="*/ 22 h 44"/>
                  <a:gd name="T28" fmla="*/ 19 w 50"/>
                  <a:gd name="T29" fmla="*/ 11 h 44"/>
                  <a:gd name="T30" fmla="*/ 32 w 50"/>
                  <a:gd name="T31" fmla="*/ 7 h 44"/>
                  <a:gd name="T32" fmla="*/ 41 w 50"/>
                  <a:gd name="T33" fmla="*/ 12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0"/>
                  <a:gd name="T52" fmla="*/ 0 h 44"/>
                  <a:gd name="T53" fmla="*/ 50 w 50"/>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0" h="44">
                    <a:moveTo>
                      <a:pt x="41" y="12"/>
                    </a:moveTo>
                    <a:cubicBezTo>
                      <a:pt x="45" y="18"/>
                      <a:pt x="43" y="23"/>
                      <a:pt x="37" y="28"/>
                    </a:cubicBezTo>
                    <a:cubicBezTo>
                      <a:pt x="42" y="33"/>
                      <a:pt x="42" y="33"/>
                      <a:pt x="42" y="33"/>
                    </a:cubicBezTo>
                    <a:cubicBezTo>
                      <a:pt x="46" y="30"/>
                      <a:pt x="48" y="27"/>
                      <a:pt x="49" y="22"/>
                    </a:cubicBezTo>
                    <a:cubicBezTo>
                      <a:pt x="50" y="18"/>
                      <a:pt x="49" y="14"/>
                      <a:pt x="47" y="9"/>
                    </a:cubicBezTo>
                    <a:cubicBezTo>
                      <a:pt x="43" y="4"/>
                      <a:pt x="39" y="1"/>
                      <a:pt x="33" y="0"/>
                    </a:cubicBezTo>
                    <a:cubicBezTo>
                      <a:pt x="27" y="0"/>
                      <a:pt x="21" y="1"/>
                      <a:pt x="14" y="5"/>
                    </a:cubicBezTo>
                    <a:cubicBezTo>
                      <a:pt x="8" y="9"/>
                      <a:pt x="4" y="13"/>
                      <a:pt x="2" y="19"/>
                    </a:cubicBezTo>
                    <a:cubicBezTo>
                      <a:pt x="0" y="24"/>
                      <a:pt x="0" y="30"/>
                      <a:pt x="3" y="35"/>
                    </a:cubicBezTo>
                    <a:cubicBezTo>
                      <a:pt x="6" y="39"/>
                      <a:pt x="9" y="42"/>
                      <a:pt x="14" y="43"/>
                    </a:cubicBezTo>
                    <a:cubicBezTo>
                      <a:pt x="18" y="44"/>
                      <a:pt x="22" y="44"/>
                      <a:pt x="27" y="42"/>
                    </a:cubicBezTo>
                    <a:cubicBezTo>
                      <a:pt x="25" y="36"/>
                      <a:pt x="25" y="36"/>
                      <a:pt x="25" y="36"/>
                    </a:cubicBezTo>
                    <a:cubicBezTo>
                      <a:pt x="17" y="39"/>
                      <a:pt x="12" y="37"/>
                      <a:pt x="9" y="32"/>
                    </a:cubicBezTo>
                    <a:cubicBezTo>
                      <a:pt x="7" y="29"/>
                      <a:pt x="7" y="25"/>
                      <a:pt x="8" y="22"/>
                    </a:cubicBezTo>
                    <a:cubicBezTo>
                      <a:pt x="10" y="18"/>
                      <a:pt x="14" y="15"/>
                      <a:pt x="19" y="11"/>
                    </a:cubicBezTo>
                    <a:cubicBezTo>
                      <a:pt x="24" y="8"/>
                      <a:pt x="28" y="7"/>
                      <a:pt x="32" y="7"/>
                    </a:cubicBezTo>
                    <a:cubicBezTo>
                      <a:pt x="36" y="7"/>
                      <a:pt x="39" y="9"/>
                      <a:pt x="41" y="1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0" name="Freeform 26">
                <a:extLst>
                  <a:ext uri="{FF2B5EF4-FFF2-40B4-BE49-F238E27FC236}">
                    <a16:creationId xmlns:a16="http://schemas.microsoft.com/office/drawing/2014/main" id="{4386AB9A-A4C0-4599-96FA-9BADB70DC1F7}"/>
                  </a:ext>
                </a:extLst>
              </p:cNvPr>
              <p:cNvSpPr>
                <a:spLocks noChangeArrowheads="1"/>
              </p:cNvSpPr>
              <p:nvPr/>
            </p:nvSpPr>
            <p:spPr bwMode="auto">
              <a:xfrm>
                <a:off x="582613" y="3101975"/>
                <a:ext cx="187325" cy="169863"/>
              </a:xfrm>
              <a:custGeom>
                <a:avLst/>
                <a:gdLst>
                  <a:gd name="T0" fmla="*/ 42 w 50"/>
                  <a:gd name="T1" fmla="*/ 13 h 45"/>
                  <a:gd name="T2" fmla="*/ 38 w 50"/>
                  <a:gd name="T3" fmla="*/ 29 h 45"/>
                  <a:gd name="T4" fmla="*/ 42 w 50"/>
                  <a:gd name="T5" fmla="*/ 34 h 45"/>
                  <a:gd name="T6" fmla="*/ 49 w 50"/>
                  <a:gd name="T7" fmla="*/ 23 h 45"/>
                  <a:gd name="T8" fmla="*/ 47 w 50"/>
                  <a:gd name="T9" fmla="*/ 10 h 45"/>
                  <a:gd name="T10" fmla="*/ 33 w 50"/>
                  <a:gd name="T11" fmla="*/ 1 h 45"/>
                  <a:gd name="T12" fmla="*/ 15 w 50"/>
                  <a:gd name="T13" fmla="*/ 5 h 45"/>
                  <a:gd name="T14" fmla="*/ 2 w 50"/>
                  <a:gd name="T15" fmla="*/ 19 h 45"/>
                  <a:gd name="T16" fmla="*/ 4 w 50"/>
                  <a:gd name="T17" fmla="*/ 36 h 45"/>
                  <a:gd name="T18" fmla="*/ 14 w 50"/>
                  <a:gd name="T19" fmla="*/ 44 h 45"/>
                  <a:gd name="T20" fmla="*/ 28 w 50"/>
                  <a:gd name="T21" fmla="*/ 43 h 45"/>
                  <a:gd name="T22" fmla="*/ 25 w 50"/>
                  <a:gd name="T23" fmla="*/ 36 h 45"/>
                  <a:gd name="T24" fmla="*/ 9 w 50"/>
                  <a:gd name="T25" fmla="*/ 33 h 45"/>
                  <a:gd name="T26" fmla="*/ 9 w 50"/>
                  <a:gd name="T27" fmla="*/ 22 h 45"/>
                  <a:gd name="T28" fmla="*/ 19 w 50"/>
                  <a:gd name="T29" fmla="*/ 12 h 45"/>
                  <a:gd name="T30" fmla="*/ 32 w 50"/>
                  <a:gd name="T31" fmla="*/ 8 h 45"/>
                  <a:gd name="T32" fmla="*/ 42 w 50"/>
                  <a:gd name="T33" fmla="*/ 13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0"/>
                  <a:gd name="T52" fmla="*/ 0 h 45"/>
                  <a:gd name="T53" fmla="*/ 50 w 50"/>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0" h="45">
                    <a:moveTo>
                      <a:pt x="42" y="13"/>
                    </a:moveTo>
                    <a:cubicBezTo>
                      <a:pt x="45" y="18"/>
                      <a:pt x="44" y="24"/>
                      <a:pt x="38" y="29"/>
                    </a:cubicBezTo>
                    <a:cubicBezTo>
                      <a:pt x="42" y="34"/>
                      <a:pt x="42" y="34"/>
                      <a:pt x="42" y="34"/>
                    </a:cubicBezTo>
                    <a:cubicBezTo>
                      <a:pt x="46" y="31"/>
                      <a:pt x="48" y="27"/>
                      <a:pt x="49" y="23"/>
                    </a:cubicBezTo>
                    <a:cubicBezTo>
                      <a:pt x="50" y="18"/>
                      <a:pt x="50" y="14"/>
                      <a:pt x="47" y="10"/>
                    </a:cubicBezTo>
                    <a:cubicBezTo>
                      <a:pt x="44" y="4"/>
                      <a:pt x="39" y="1"/>
                      <a:pt x="33" y="1"/>
                    </a:cubicBezTo>
                    <a:cubicBezTo>
                      <a:pt x="27" y="0"/>
                      <a:pt x="21" y="2"/>
                      <a:pt x="15" y="5"/>
                    </a:cubicBezTo>
                    <a:cubicBezTo>
                      <a:pt x="9" y="9"/>
                      <a:pt x="5" y="14"/>
                      <a:pt x="2" y="19"/>
                    </a:cubicBezTo>
                    <a:cubicBezTo>
                      <a:pt x="0" y="25"/>
                      <a:pt x="0" y="30"/>
                      <a:pt x="4" y="36"/>
                    </a:cubicBezTo>
                    <a:cubicBezTo>
                      <a:pt x="6" y="40"/>
                      <a:pt x="10" y="43"/>
                      <a:pt x="14" y="44"/>
                    </a:cubicBezTo>
                    <a:cubicBezTo>
                      <a:pt x="18" y="45"/>
                      <a:pt x="23" y="45"/>
                      <a:pt x="28" y="43"/>
                    </a:cubicBezTo>
                    <a:cubicBezTo>
                      <a:pt x="25" y="36"/>
                      <a:pt x="25" y="36"/>
                      <a:pt x="25" y="36"/>
                    </a:cubicBezTo>
                    <a:cubicBezTo>
                      <a:pt x="18" y="39"/>
                      <a:pt x="12" y="38"/>
                      <a:pt x="9" y="33"/>
                    </a:cubicBezTo>
                    <a:cubicBezTo>
                      <a:pt x="7" y="29"/>
                      <a:pt x="7" y="26"/>
                      <a:pt x="9" y="22"/>
                    </a:cubicBezTo>
                    <a:cubicBezTo>
                      <a:pt x="10" y="18"/>
                      <a:pt x="14" y="15"/>
                      <a:pt x="19" y="12"/>
                    </a:cubicBezTo>
                    <a:cubicBezTo>
                      <a:pt x="24" y="9"/>
                      <a:pt x="28" y="8"/>
                      <a:pt x="32" y="8"/>
                    </a:cubicBezTo>
                    <a:cubicBezTo>
                      <a:pt x="37" y="8"/>
                      <a:pt x="40" y="10"/>
                      <a:pt x="42" y="1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1" name="Freeform 27">
                <a:extLst>
                  <a:ext uri="{FF2B5EF4-FFF2-40B4-BE49-F238E27FC236}">
                    <a16:creationId xmlns:a16="http://schemas.microsoft.com/office/drawing/2014/main" id="{4CBFD73C-2538-48DA-BACA-E7C2CCB2A955}"/>
                  </a:ext>
                </a:extLst>
              </p:cNvPr>
              <p:cNvSpPr>
                <a:spLocks noEditPoints="1" noChangeArrowheads="1"/>
              </p:cNvSpPr>
              <p:nvPr/>
            </p:nvSpPr>
            <p:spPr bwMode="auto">
              <a:xfrm>
                <a:off x="671513" y="3249613"/>
                <a:ext cx="192088" cy="179388"/>
              </a:xfrm>
              <a:custGeom>
                <a:avLst/>
                <a:gdLst>
                  <a:gd name="T0" fmla="*/ 50 w 51"/>
                  <a:gd name="T1" fmla="*/ 27 h 48"/>
                  <a:gd name="T2" fmla="*/ 47 w 51"/>
                  <a:gd name="T3" fmla="*/ 11 h 48"/>
                  <a:gd name="T4" fmla="*/ 33 w 51"/>
                  <a:gd name="T5" fmla="*/ 1 h 48"/>
                  <a:gd name="T6" fmla="*/ 14 w 51"/>
                  <a:gd name="T7" fmla="*/ 5 h 48"/>
                  <a:gd name="T8" fmla="*/ 2 w 51"/>
                  <a:gd name="T9" fmla="*/ 20 h 48"/>
                  <a:gd name="T10" fmla="*/ 4 w 51"/>
                  <a:gd name="T11" fmla="*/ 37 h 48"/>
                  <a:gd name="T12" fmla="*/ 14 w 51"/>
                  <a:gd name="T13" fmla="*/ 46 h 48"/>
                  <a:gd name="T14" fmla="*/ 27 w 51"/>
                  <a:gd name="T15" fmla="*/ 47 h 48"/>
                  <a:gd name="T16" fmla="*/ 24 w 51"/>
                  <a:gd name="T17" fmla="*/ 40 h 48"/>
                  <a:gd name="T18" fmla="*/ 10 w 51"/>
                  <a:gd name="T19" fmla="*/ 34 h 48"/>
                  <a:gd name="T20" fmla="*/ 8 w 51"/>
                  <a:gd name="T21" fmla="*/ 24 h 48"/>
                  <a:gd name="T22" fmla="*/ 18 w 51"/>
                  <a:gd name="T23" fmla="*/ 12 h 48"/>
                  <a:gd name="T24" fmla="*/ 36 w 51"/>
                  <a:gd name="T25" fmla="*/ 42 h 48"/>
                  <a:gd name="T26" fmla="*/ 50 w 51"/>
                  <a:gd name="T27" fmla="*/ 27 h 48"/>
                  <a:gd name="T28" fmla="*/ 23 w 51"/>
                  <a:gd name="T29" fmla="*/ 10 h 48"/>
                  <a:gd name="T30" fmla="*/ 34 w 51"/>
                  <a:gd name="T31" fmla="*/ 8 h 48"/>
                  <a:gd name="T32" fmla="*/ 43 w 51"/>
                  <a:gd name="T33" fmla="*/ 14 h 48"/>
                  <a:gd name="T34" fmla="*/ 44 w 51"/>
                  <a:gd name="T35" fmla="*/ 21 h 48"/>
                  <a:gd name="T36" fmla="*/ 42 w 51"/>
                  <a:gd name="T37" fmla="*/ 27 h 48"/>
                  <a:gd name="T38" fmla="*/ 36 w 51"/>
                  <a:gd name="T39" fmla="*/ 32 h 48"/>
                  <a:gd name="T40" fmla="*/ 23 w 51"/>
                  <a:gd name="T41" fmla="*/ 10 h 4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1"/>
                  <a:gd name="T64" fmla="*/ 0 h 48"/>
                  <a:gd name="T65" fmla="*/ 51 w 51"/>
                  <a:gd name="T66" fmla="*/ 48 h 48"/>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1" h="48">
                    <a:moveTo>
                      <a:pt x="50" y="27"/>
                    </a:moveTo>
                    <a:cubicBezTo>
                      <a:pt x="51" y="21"/>
                      <a:pt x="50" y="16"/>
                      <a:pt x="47" y="11"/>
                    </a:cubicBezTo>
                    <a:cubicBezTo>
                      <a:pt x="44" y="5"/>
                      <a:pt x="39" y="2"/>
                      <a:pt x="33" y="1"/>
                    </a:cubicBezTo>
                    <a:cubicBezTo>
                      <a:pt x="27" y="0"/>
                      <a:pt x="21" y="1"/>
                      <a:pt x="14" y="5"/>
                    </a:cubicBezTo>
                    <a:cubicBezTo>
                      <a:pt x="8" y="9"/>
                      <a:pt x="4" y="14"/>
                      <a:pt x="2" y="20"/>
                    </a:cubicBezTo>
                    <a:cubicBezTo>
                      <a:pt x="0" y="25"/>
                      <a:pt x="1" y="31"/>
                      <a:pt x="4" y="37"/>
                    </a:cubicBezTo>
                    <a:cubicBezTo>
                      <a:pt x="7" y="41"/>
                      <a:pt x="10" y="44"/>
                      <a:pt x="14" y="46"/>
                    </a:cubicBezTo>
                    <a:cubicBezTo>
                      <a:pt x="18" y="47"/>
                      <a:pt x="23" y="48"/>
                      <a:pt x="27" y="47"/>
                    </a:cubicBezTo>
                    <a:cubicBezTo>
                      <a:pt x="24" y="40"/>
                      <a:pt x="24" y="40"/>
                      <a:pt x="24" y="40"/>
                    </a:cubicBezTo>
                    <a:cubicBezTo>
                      <a:pt x="18" y="41"/>
                      <a:pt x="13" y="39"/>
                      <a:pt x="10" y="34"/>
                    </a:cubicBezTo>
                    <a:cubicBezTo>
                      <a:pt x="8" y="31"/>
                      <a:pt x="7" y="28"/>
                      <a:pt x="8" y="24"/>
                    </a:cubicBezTo>
                    <a:cubicBezTo>
                      <a:pt x="8" y="20"/>
                      <a:pt x="12" y="16"/>
                      <a:pt x="18" y="12"/>
                    </a:cubicBezTo>
                    <a:cubicBezTo>
                      <a:pt x="36" y="42"/>
                      <a:pt x="36" y="42"/>
                      <a:pt x="36" y="42"/>
                    </a:cubicBezTo>
                    <a:cubicBezTo>
                      <a:pt x="43" y="37"/>
                      <a:pt x="48" y="32"/>
                      <a:pt x="50" y="27"/>
                    </a:cubicBezTo>
                    <a:close/>
                    <a:moveTo>
                      <a:pt x="23" y="10"/>
                    </a:moveTo>
                    <a:cubicBezTo>
                      <a:pt x="27" y="8"/>
                      <a:pt x="31" y="7"/>
                      <a:pt x="34" y="8"/>
                    </a:cubicBezTo>
                    <a:cubicBezTo>
                      <a:pt x="38" y="9"/>
                      <a:pt x="41" y="11"/>
                      <a:pt x="43" y="14"/>
                    </a:cubicBezTo>
                    <a:cubicBezTo>
                      <a:pt x="44" y="16"/>
                      <a:pt x="45" y="19"/>
                      <a:pt x="44" y="21"/>
                    </a:cubicBezTo>
                    <a:cubicBezTo>
                      <a:pt x="44" y="23"/>
                      <a:pt x="43" y="26"/>
                      <a:pt x="42" y="27"/>
                    </a:cubicBezTo>
                    <a:cubicBezTo>
                      <a:pt x="41" y="29"/>
                      <a:pt x="39" y="31"/>
                      <a:pt x="36" y="32"/>
                    </a:cubicBezTo>
                    <a:lnTo>
                      <a:pt x="23" y="1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2" name="Freeform 28">
                <a:extLst>
                  <a:ext uri="{FF2B5EF4-FFF2-40B4-BE49-F238E27FC236}">
                    <a16:creationId xmlns:a16="http://schemas.microsoft.com/office/drawing/2014/main" id="{E729143C-BCA5-42B6-9073-437F8C1E0038}"/>
                  </a:ext>
                </a:extLst>
              </p:cNvPr>
              <p:cNvSpPr>
                <a:spLocks noChangeArrowheads="1"/>
              </p:cNvSpPr>
              <p:nvPr/>
            </p:nvSpPr>
            <p:spPr bwMode="auto">
              <a:xfrm>
                <a:off x="758825" y="3395663"/>
                <a:ext cx="198438" cy="187325"/>
              </a:xfrm>
              <a:custGeom>
                <a:avLst/>
                <a:gdLst>
                  <a:gd name="T0" fmla="*/ 33 w 53"/>
                  <a:gd name="T1" fmla="*/ 27 h 50"/>
                  <a:gd name="T2" fmla="*/ 29 w 53"/>
                  <a:gd name="T3" fmla="*/ 18 h 50"/>
                  <a:gd name="T4" fmla="*/ 31 w 53"/>
                  <a:gd name="T5" fmla="*/ 9 h 50"/>
                  <a:gd name="T6" fmla="*/ 37 w 53"/>
                  <a:gd name="T7" fmla="*/ 8 h 50"/>
                  <a:gd name="T8" fmla="*/ 43 w 53"/>
                  <a:gd name="T9" fmla="*/ 14 h 50"/>
                  <a:gd name="T10" fmla="*/ 42 w 53"/>
                  <a:gd name="T11" fmla="*/ 28 h 50"/>
                  <a:gd name="T12" fmla="*/ 47 w 53"/>
                  <a:gd name="T13" fmla="*/ 33 h 50"/>
                  <a:gd name="T14" fmla="*/ 48 w 53"/>
                  <a:gd name="T15" fmla="*/ 10 h 50"/>
                  <a:gd name="T16" fmla="*/ 38 w 53"/>
                  <a:gd name="T17" fmla="*/ 1 h 50"/>
                  <a:gd name="T18" fmla="*/ 27 w 53"/>
                  <a:gd name="T19" fmla="*/ 3 h 50"/>
                  <a:gd name="T20" fmla="*/ 21 w 53"/>
                  <a:gd name="T21" fmla="*/ 10 h 50"/>
                  <a:gd name="T22" fmla="*/ 22 w 53"/>
                  <a:gd name="T23" fmla="*/ 20 h 50"/>
                  <a:gd name="T24" fmla="*/ 26 w 53"/>
                  <a:gd name="T25" fmla="*/ 30 h 50"/>
                  <a:gd name="T26" fmla="*/ 24 w 53"/>
                  <a:gd name="T27" fmla="*/ 41 h 50"/>
                  <a:gd name="T28" fmla="*/ 17 w 53"/>
                  <a:gd name="T29" fmla="*/ 41 h 50"/>
                  <a:gd name="T30" fmla="*/ 11 w 53"/>
                  <a:gd name="T31" fmla="*/ 35 h 50"/>
                  <a:gd name="T32" fmla="*/ 11 w 53"/>
                  <a:gd name="T33" fmla="*/ 18 h 50"/>
                  <a:gd name="T34" fmla="*/ 6 w 53"/>
                  <a:gd name="T35" fmla="*/ 13 h 50"/>
                  <a:gd name="T36" fmla="*/ 5 w 53"/>
                  <a:gd name="T37" fmla="*/ 38 h 50"/>
                  <a:gd name="T38" fmla="*/ 16 w 53"/>
                  <a:gd name="T39" fmla="*/ 48 h 50"/>
                  <a:gd name="T40" fmla="*/ 28 w 53"/>
                  <a:gd name="T41" fmla="*/ 47 h 50"/>
                  <a:gd name="T42" fmla="*/ 33 w 53"/>
                  <a:gd name="T43" fmla="*/ 27 h 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3"/>
                  <a:gd name="T67" fmla="*/ 0 h 50"/>
                  <a:gd name="T68" fmla="*/ 53 w 53"/>
                  <a:gd name="T69" fmla="*/ 50 h 5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3" h="50">
                    <a:moveTo>
                      <a:pt x="33" y="27"/>
                    </a:moveTo>
                    <a:cubicBezTo>
                      <a:pt x="29" y="18"/>
                      <a:pt x="29" y="18"/>
                      <a:pt x="29" y="18"/>
                    </a:cubicBezTo>
                    <a:cubicBezTo>
                      <a:pt x="28" y="14"/>
                      <a:pt x="28" y="10"/>
                      <a:pt x="31" y="9"/>
                    </a:cubicBezTo>
                    <a:cubicBezTo>
                      <a:pt x="33" y="7"/>
                      <a:pt x="35" y="7"/>
                      <a:pt x="37" y="8"/>
                    </a:cubicBezTo>
                    <a:cubicBezTo>
                      <a:pt x="39" y="9"/>
                      <a:pt x="41" y="11"/>
                      <a:pt x="43" y="14"/>
                    </a:cubicBezTo>
                    <a:cubicBezTo>
                      <a:pt x="46" y="19"/>
                      <a:pt x="46" y="24"/>
                      <a:pt x="42" y="28"/>
                    </a:cubicBezTo>
                    <a:cubicBezTo>
                      <a:pt x="47" y="33"/>
                      <a:pt x="47" y="33"/>
                      <a:pt x="47" y="33"/>
                    </a:cubicBezTo>
                    <a:cubicBezTo>
                      <a:pt x="53" y="27"/>
                      <a:pt x="53" y="19"/>
                      <a:pt x="48" y="10"/>
                    </a:cubicBezTo>
                    <a:cubicBezTo>
                      <a:pt x="45" y="6"/>
                      <a:pt x="42" y="3"/>
                      <a:pt x="38" y="1"/>
                    </a:cubicBezTo>
                    <a:cubicBezTo>
                      <a:pt x="34" y="0"/>
                      <a:pt x="30" y="0"/>
                      <a:pt x="27" y="3"/>
                    </a:cubicBezTo>
                    <a:cubicBezTo>
                      <a:pt x="23" y="4"/>
                      <a:pt x="22" y="7"/>
                      <a:pt x="21" y="10"/>
                    </a:cubicBezTo>
                    <a:cubicBezTo>
                      <a:pt x="20" y="13"/>
                      <a:pt x="21" y="17"/>
                      <a:pt x="22" y="20"/>
                    </a:cubicBezTo>
                    <a:cubicBezTo>
                      <a:pt x="26" y="30"/>
                      <a:pt x="26" y="30"/>
                      <a:pt x="26" y="30"/>
                    </a:cubicBezTo>
                    <a:cubicBezTo>
                      <a:pt x="27" y="35"/>
                      <a:pt x="27" y="39"/>
                      <a:pt x="24" y="41"/>
                    </a:cubicBezTo>
                    <a:cubicBezTo>
                      <a:pt x="22" y="42"/>
                      <a:pt x="19" y="42"/>
                      <a:pt x="17" y="41"/>
                    </a:cubicBezTo>
                    <a:cubicBezTo>
                      <a:pt x="15" y="40"/>
                      <a:pt x="13" y="38"/>
                      <a:pt x="11" y="35"/>
                    </a:cubicBezTo>
                    <a:cubicBezTo>
                      <a:pt x="7" y="28"/>
                      <a:pt x="7" y="22"/>
                      <a:pt x="11" y="18"/>
                    </a:cubicBezTo>
                    <a:cubicBezTo>
                      <a:pt x="6" y="13"/>
                      <a:pt x="6" y="13"/>
                      <a:pt x="6" y="13"/>
                    </a:cubicBezTo>
                    <a:cubicBezTo>
                      <a:pt x="0" y="20"/>
                      <a:pt x="0" y="28"/>
                      <a:pt x="5" y="38"/>
                    </a:cubicBezTo>
                    <a:cubicBezTo>
                      <a:pt x="8" y="43"/>
                      <a:pt x="12" y="46"/>
                      <a:pt x="16" y="48"/>
                    </a:cubicBezTo>
                    <a:cubicBezTo>
                      <a:pt x="21" y="50"/>
                      <a:pt x="24" y="49"/>
                      <a:pt x="28" y="47"/>
                    </a:cubicBezTo>
                    <a:cubicBezTo>
                      <a:pt x="35" y="43"/>
                      <a:pt x="36" y="36"/>
                      <a:pt x="33" y="2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3" name="Freeform 29">
                <a:extLst>
                  <a:ext uri="{FF2B5EF4-FFF2-40B4-BE49-F238E27FC236}">
                    <a16:creationId xmlns:a16="http://schemas.microsoft.com/office/drawing/2014/main" id="{1E174A8F-FFAC-41B7-BD01-CED6B5A10046}"/>
                  </a:ext>
                </a:extLst>
              </p:cNvPr>
              <p:cNvSpPr>
                <a:spLocks noChangeArrowheads="1"/>
              </p:cNvSpPr>
              <p:nvPr/>
            </p:nvSpPr>
            <p:spPr bwMode="auto">
              <a:xfrm>
                <a:off x="844550" y="3538538"/>
                <a:ext cx="200025" cy="187325"/>
              </a:xfrm>
              <a:custGeom>
                <a:avLst/>
                <a:gdLst>
                  <a:gd name="T0" fmla="*/ 33 w 53"/>
                  <a:gd name="T1" fmla="*/ 28 h 50"/>
                  <a:gd name="T2" fmla="*/ 30 w 53"/>
                  <a:gd name="T3" fmla="*/ 19 h 50"/>
                  <a:gd name="T4" fmla="*/ 31 w 53"/>
                  <a:gd name="T5" fmla="*/ 9 h 50"/>
                  <a:gd name="T6" fmla="*/ 37 w 53"/>
                  <a:gd name="T7" fmla="*/ 9 h 50"/>
                  <a:gd name="T8" fmla="*/ 43 w 53"/>
                  <a:gd name="T9" fmla="*/ 14 h 50"/>
                  <a:gd name="T10" fmla="*/ 43 w 53"/>
                  <a:gd name="T11" fmla="*/ 28 h 50"/>
                  <a:gd name="T12" fmla="*/ 48 w 53"/>
                  <a:gd name="T13" fmla="*/ 33 h 50"/>
                  <a:gd name="T14" fmla="*/ 48 w 53"/>
                  <a:gd name="T15" fmla="*/ 11 h 50"/>
                  <a:gd name="T16" fmla="*/ 38 w 53"/>
                  <a:gd name="T17" fmla="*/ 2 h 50"/>
                  <a:gd name="T18" fmla="*/ 27 w 53"/>
                  <a:gd name="T19" fmla="*/ 3 h 50"/>
                  <a:gd name="T20" fmla="*/ 21 w 53"/>
                  <a:gd name="T21" fmla="*/ 10 h 50"/>
                  <a:gd name="T22" fmla="*/ 22 w 53"/>
                  <a:gd name="T23" fmla="*/ 21 h 50"/>
                  <a:gd name="T24" fmla="*/ 26 w 53"/>
                  <a:gd name="T25" fmla="*/ 30 h 50"/>
                  <a:gd name="T26" fmla="*/ 24 w 53"/>
                  <a:gd name="T27" fmla="*/ 41 h 50"/>
                  <a:gd name="T28" fmla="*/ 17 w 53"/>
                  <a:gd name="T29" fmla="*/ 41 h 50"/>
                  <a:gd name="T30" fmla="*/ 11 w 53"/>
                  <a:gd name="T31" fmla="*/ 36 h 50"/>
                  <a:gd name="T32" fmla="*/ 11 w 53"/>
                  <a:gd name="T33" fmla="*/ 18 h 50"/>
                  <a:gd name="T34" fmla="*/ 6 w 53"/>
                  <a:gd name="T35" fmla="*/ 13 h 50"/>
                  <a:gd name="T36" fmla="*/ 6 w 53"/>
                  <a:gd name="T37" fmla="*/ 38 h 50"/>
                  <a:gd name="T38" fmla="*/ 17 w 53"/>
                  <a:gd name="T39" fmla="*/ 48 h 50"/>
                  <a:gd name="T40" fmla="*/ 29 w 53"/>
                  <a:gd name="T41" fmla="*/ 47 h 50"/>
                  <a:gd name="T42" fmla="*/ 33 w 53"/>
                  <a:gd name="T43" fmla="*/ 28 h 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3"/>
                  <a:gd name="T67" fmla="*/ 0 h 50"/>
                  <a:gd name="T68" fmla="*/ 53 w 53"/>
                  <a:gd name="T69" fmla="*/ 50 h 5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3" h="50">
                    <a:moveTo>
                      <a:pt x="33" y="28"/>
                    </a:moveTo>
                    <a:cubicBezTo>
                      <a:pt x="30" y="19"/>
                      <a:pt x="30" y="19"/>
                      <a:pt x="30" y="19"/>
                    </a:cubicBezTo>
                    <a:cubicBezTo>
                      <a:pt x="28" y="14"/>
                      <a:pt x="28" y="11"/>
                      <a:pt x="31" y="9"/>
                    </a:cubicBezTo>
                    <a:cubicBezTo>
                      <a:pt x="33" y="8"/>
                      <a:pt x="35" y="8"/>
                      <a:pt x="37" y="9"/>
                    </a:cubicBezTo>
                    <a:cubicBezTo>
                      <a:pt x="40" y="10"/>
                      <a:pt x="41" y="12"/>
                      <a:pt x="43" y="14"/>
                    </a:cubicBezTo>
                    <a:cubicBezTo>
                      <a:pt x="46" y="19"/>
                      <a:pt x="46" y="24"/>
                      <a:pt x="43" y="28"/>
                    </a:cubicBezTo>
                    <a:cubicBezTo>
                      <a:pt x="48" y="33"/>
                      <a:pt x="48" y="33"/>
                      <a:pt x="48" y="33"/>
                    </a:cubicBezTo>
                    <a:cubicBezTo>
                      <a:pt x="53" y="27"/>
                      <a:pt x="53" y="20"/>
                      <a:pt x="48" y="11"/>
                    </a:cubicBezTo>
                    <a:cubicBezTo>
                      <a:pt x="45" y="6"/>
                      <a:pt x="42" y="3"/>
                      <a:pt x="38" y="2"/>
                    </a:cubicBezTo>
                    <a:cubicBezTo>
                      <a:pt x="34" y="0"/>
                      <a:pt x="30" y="1"/>
                      <a:pt x="27" y="3"/>
                    </a:cubicBezTo>
                    <a:cubicBezTo>
                      <a:pt x="24" y="5"/>
                      <a:pt x="22" y="7"/>
                      <a:pt x="21" y="10"/>
                    </a:cubicBezTo>
                    <a:cubicBezTo>
                      <a:pt x="20" y="14"/>
                      <a:pt x="21" y="17"/>
                      <a:pt x="22" y="21"/>
                    </a:cubicBezTo>
                    <a:cubicBezTo>
                      <a:pt x="26" y="30"/>
                      <a:pt x="26" y="30"/>
                      <a:pt x="26" y="30"/>
                    </a:cubicBezTo>
                    <a:cubicBezTo>
                      <a:pt x="28" y="36"/>
                      <a:pt x="27" y="39"/>
                      <a:pt x="24" y="41"/>
                    </a:cubicBezTo>
                    <a:cubicBezTo>
                      <a:pt x="22" y="42"/>
                      <a:pt x="20" y="42"/>
                      <a:pt x="17" y="41"/>
                    </a:cubicBezTo>
                    <a:cubicBezTo>
                      <a:pt x="15" y="40"/>
                      <a:pt x="13" y="38"/>
                      <a:pt x="11" y="36"/>
                    </a:cubicBezTo>
                    <a:cubicBezTo>
                      <a:pt x="7" y="29"/>
                      <a:pt x="7" y="23"/>
                      <a:pt x="11" y="18"/>
                    </a:cubicBezTo>
                    <a:cubicBezTo>
                      <a:pt x="6" y="13"/>
                      <a:pt x="6" y="13"/>
                      <a:pt x="6" y="13"/>
                    </a:cubicBezTo>
                    <a:cubicBezTo>
                      <a:pt x="0" y="20"/>
                      <a:pt x="0" y="28"/>
                      <a:pt x="6" y="38"/>
                    </a:cubicBezTo>
                    <a:cubicBezTo>
                      <a:pt x="9" y="43"/>
                      <a:pt x="12" y="47"/>
                      <a:pt x="17" y="48"/>
                    </a:cubicBezTo>
                    <a:cubicBezTo>
                      <a:pt x="21" y="50"/>
                      <a:pt x="25" y="50"/>
                      <a:pt x="29" y="47"/>
                    </a:cubicBezTo>
                    <a:cubicBezTo>
                      <a:pt x="35" y="43"/>
                      <a:pt x="37" y="37"/>
                      <a:pt x="33"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4" name="Freeform 30">
                <a:extLst>
                  <a:ext uri="{FF2B5EF4-FFF2-40B4-BE49-F238E27FC236}">
                    <a16:creationId xmlns:a16="http://schemas.microsoft.com/office/drawing/2014/main" id="{E13B72F2-E0A2-46EA-BC14-CD1443DD1DEB}"/>
                  </a:ext>
                </a:extLst>
              </p:cNvPr>
              <p:cNvSpPr>
                <a:spLocks noChangeArrowheads="1"/>
              </p:cNvSpPr>
              <p:nvPr/>
            </p:nvSpPr>
            <p:spPr bwMode="auto">
              <a:xfrm>
                <a:off x="1814513" y="3463925"/>
                <a:ext cx="139700" cy="168275"/>
              </a:xfrm>
              <a:custGeom>
                <a:avLst/>
                <a:gdLst>
                  <a:gd name="T0" fmla="*/ 0 w 88"/>
                  <a:gd name="T1" fmla="*/ 99 h 106"/>
                  <a:gd name="T2" fmla="*/ 10 w 88"/>
                  <a:gd name="T3" fmla="*/ 106 h 106"/>
                  <a:gd name="T4" fmla="*/ 88 w 88"/>
                  <a:gd name="T5" fmla="*/ 9 h 106"/>
                  <a:gd name="T6" fmla="*/ 76 w 88"/>
                  <a:gd name="T7" fmla="*/ 0 h 106"/>
                  <a:gd name="T8" fmla="*/ 0 w 88"/>
                  <a:gd name="T9" fmla="*/ 99 h 106"/>
                  <a:gd name="T10" fmla="*/ 0 60000 65536"/>
                  <a:gd name="T11" fmla="*/ 0 60000 65536"/>
                  <a:gd name="T12" fmla="*/ 0 60000 65536"/>
                  <a:gd name="T13" fmla="*/ 0 60000 65536"/>
                  <a:gd name="T14" fmla="*/ 0 60000 65536"/>
                  <a:gd name="T15" fmla="*/ 0 w 88"/>
                  <a:gd name="T16" fmla="*/ 0 h 106"/>
                  <a:gd name="T17" fmla="*/ 88 w 88"/>
                  <a:gd name="T18" fmla="*/ 106 h 106"/>
                </a:gdLst>
                <a:ahLst/>
                <a:cxnLst>
                  <a:cxn ang="T10">
                    <a:pos x="T0" y="T1"/>
                  </a:cxn>
                  <a:cxn ang="T11">
                    <a:pos x="T2" y="T3"/>
                  </a:cxn>
                  <a:cxn ang="T12">
                    <a:pos x="T4" y="T5"/>
                  </a:cxn>
                  <a:cxn ang="T13">
                    <a:pos x="T6" y="T7"/>
                  </a:cxn>
                  <a:cxn ang="T14">
                    <a:pos x="T8" y="T9"/>
                  </a:cxn>
                </a:cxnLst>
                <a:rect l="T15" t="T16" r="T17" b="T18"/>
                <a:pathLst>
                  <a:path w="88" h="106">
                    <a:moveTo>
                      <a:pt x="0" y="99"/>
                    </a:moveTo>
                    <a:lnTo>
                      <a:pt x="10" y="106"/>
                    </a:lnTo>
                    <a:lnTo>
                      <a:pt x="88" y="9"/>
                    </a:lnTo>
                    <a:lnTo>
                      <a:pt x="76" y="0"/>
                    </a:lnTo>
                    <a:lnTo>
                      <a:pt x="0" y="9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5" name="Freeform 31">
                <a:extLst>
                  <a:ext uri="{FF2B5EF4-FFF2-40B4-BE49-F238E27FC236}">
                    <a16:creationId xmlns:a16="http://schemas.microsoft.com/office/drawing/2014/main" id="{3EB0E629-1E98-4B0C-B4C4-716A1BF18C09}"/>
                  </a:ext>
                </a:extLst>
              </p:cNvPr>
              <p:cNvSpPr>
                <a:spLocks noChangeArrowheads="1"/>
              </p:cNvSpPr>
              <p:nvPr/>
            </p:nvSpPr>
            <p:spPr bwMode="auto">
              <a:xfrm>
                <a:off x="1882775" y="3546475"/>
                <a:ext cx="165100" cy="187325"/>
              </a:xfrm>
              <a:custGeom>
                <a:avLst/>
                <a:gdLst>
                  <a:gd name="T0" fmla="*/ 26 w 44"/>
                  <a:gd name="T1" fmla="*/ 33 h 50"/>
                  <a:gd name="T2" fmla="*/ 21 w 44"/>
                  <a:gd name="T3" fmla="*/ 37 h 50"/>
                  <a:gd name="T4" fmla="*/ 15 w 44"/>
                  <a:gd name="T5" fmla="*/ 38 h 50"/>
                  <a:gd name="T6" fmla="*/ 9 w 44"/>
                  <a:gd name="T7" fmla="*/ 36 h 50"/>
                  <a:gd name="T8" fmla="*/ 7 w 44"/>
                  <a:gd name="T9" fmla="*/ 31 h 50"/>
                  <a:gd name="T10" fmla="*/ 10 w 44"/>
                  <a:gd name="T11" fmla="*/ 23 h 50"/>
                  <a:gd name="T12" fmla="*/ 25 w 44"/>
                  <a:gd name="T13" fmla="*/ 4 h 50"/>
                  <a:gd name="T14" fmla="*/ 20 w 44"/>
                  <a:gd name="T15" fmla="*/ 0 h 50"/>
                  <a:gd name="T16" fmla="*/ 5 w 44"/>
                  <a:gd name="T17" fmla="*/ 20 h 50"/>
                  <a:gd name="T18" fmla="*/ 0 w 44"/>
                  <a:gd name="T19" fmla="*/ 31 h 50"/>
                  <a:gd name="T20" fmla="*/ 5 w 44"/>
                  <a:gd name="T21" fmla="*/ 40 h 50"/>
                  <a:gd name="T22" fmla="*/ 21 w 44"/>
                  <a:gd name="T23" fmla="*/ 41 h 50"/>
                  <a:gd name="T24" fmla="*/ 16 w 44"/>
                  <a:gd name="T25" fmla="*/ 47 h 50"/>
                  <a:gd name="T26" fmla="*/ 20 w 44"/>
                  <a:gd name="T27" fmla="*/ 50 h 50"/>
                  <a:gd name="T28" fmla="*/ 44 w 44"/>
                  <a:gd name="T29" fmla="*/ 19 h 50"/>
                  <a:gd name="T30" fmla="*/ 40 w 44"/>
                  <a:gd name="T31" fmla="*/ 15 h 50"/>
                  <a:gd name="T32" fmla="*/ 26 w 44"/>
                  <a:gd name="T33" fmla="*/ 33 h 5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4"/>
                  <a:gd name="T52" fmla="*/ 0 h 50"/>
                  <a:gd name="T53" fmla="*/ 44 w 44"/>
                  <a:gd name="T54" fmla="*/ 50 h 5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4" h="50">
                    <a:moveTo>
                      <a:pt x="26" y="33"/>
                    </a:moveTo>
                    <a:cubicBezTo>
                      <a:pt x="25" y="35"/>
                      <a:pt x="23" y="36"/>
                      <a:pt x="21" y="37"/>
                    </a:cubicBezTo>
                    <a:cubicBezTo>
                      <a:pt x="19" y="38"/>
                      <a:pt x="17" y="38"/>
                      <a:pt x="15" y="38"/>
                    </a:cubicBezTo>
                    <a:cubicBezTo>
                      <a:pt x="13" y="38"/>
                      <a:pt x="11" y="38"/>
                      <a:pt x="9" y="36"/>
                    </a:cubicBezTo>
                    <a:cubicBezTo>
                      <a:pt x="8" y="35"/>
                      <a:pt x="7" y="33"/>
                      <a:pt x="7" y="31"/>
                    </a:cubicBezTo>
                    <a:cubicBezTo>
                      <a:pt x="6" y="29"/>
                      <a:pt x="7" y="27"/>
                      <a:pt x="10" y="23"/>
                    </a:cubicBezTo>
                    <a:cubicBezTo>
                      <a:pt x="25" y="4"/>
                      <a:pt x="25" y="4"/>
                      <a:pt x="25" y="4"/>
                    </a:cubicBezTo>
                    <a:cubicBezTo>
                      <a:pt x="20" y="0"/>
                      <a:pt x="20" y="0"/>
                      <a:pt x="20" y="0"/>
                    </a:cubicBezTo>
                    <a:cubicBezTo>
                      <a:pt x="5" y="20"/>
                      <a:pt x="5" y="20"/>
                      <a:pt x="5" y="20"/>
                    </a:cubicBezTo>
                    <a:cubicBezTo>
                      <a:pt x="2" y="24"/>
                      <a:pt x="0" y="27"/>
                      <a:pt x="0" y="31"/>
                    </a:cubicBezTo>
                    <a:cubicBezTo>
                      <a:pt x="1" y="34"/>
                      <a:pt x="2" y="37"/>
                      <a:pt x="5" y="40"/>
                    </a:cubicBezTo>
                    <a:cubicBezTo>
                      <a:pt x="10" y="43"/>
                      <a:pt x="15" y="43"/>
                      <a:pt x="21" y="41"/>
                    </a:cubicBezTo>
                    <a:cubicBezTo>
                      <a:pt x="16" y="47"/>
                      <a:pt x="16" y="47"/>
                      <a:pt x="16" y="47"/>
                    </a:cubicBezTo>
                    <a:cubicBezTo>
                      <a:pt x="20" y="50"/>
                      <a:pt x="20" y="50"/>
                      <a:pt x="20" y="50"/>
                    </a:cubicBezTo>
                    <a:cubicBezTo>
                      <a:pt x="44" y="19"/>
                      <a:pt x="44" y="19"/>
                      <a:pt x="44" y="19"/>
                    </a:cubicBezTo>
                    <a:cubicBezTo>
                      <a:pt x="40" y="15"/>
                      <a:pt x="40" y="15"/>
                      <a:pt x="40" y="15"/>
                    </a:cubicBezTo>
                    <a:lnTo>
                      <a:pt x="26" y="3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6" name="Freeform 32">
                <a:extLst>
                  <a:ext uri="{FF2B5EF4-FFF2-40B4-BE49-F238E27FC236}">
                    <a16:creationId xmlns:a16="http://schemas.microsoft.com/office/drawing/2014/main" id="{9D233137-6E58-4B91-8419-03B283A8A397}"/>
                  </a:ext>
                </a:extLst>
              </p:cNvPr>
              <p:cNvSpPr>
                <a:spLocks noChangeArrowheads="1"/>
              </p:cNvSpPr>
              <p:nvPr/>
            </p:nvSpPr>
            <p:spPr bwMode="auto">
              <a:xfrm>
                <a:off x="2009775" y="3659188"/>
                <a:ext cx="142875" cy="149225"/>
              </a:xfrm>
              <a:custGeom>
                <a:avLst/>
                <a:gdLst>
                  <a:gd name="T0" fmla="*/ 28 w 38"/>
                  <a:gd name="T1" fmla="*/ 8 h 40"/>
                  <a:gd name="T2" fmla="*/ 30 w 38"/>
                  <a:gd name="T3" fmla="*/ 22 h 40"/>
                  <a:gd name="T4" fmla="*/ 35 w 38"/>
                  <a:gd name="T5" fmla="*/ 24 h 40"/>
                  <a:gd name="T6" fmla="*/ 37 w 38"/>
                  <a:gd name="T7" fmla="*/ 14 h 40"/>
                  <a:gd name="T8" fmla="*/ 31 w 38"/>
                  <a:gd name="T9" fmla="*/ 4 h 40"/>
                  <a:gd name="T10" fmla="*/ 18 w 38"/>
                  <a:gd name="T11" fmla="*/ 1 h 40"/>
                  <a:gd name="T12" fmla="*/ 5 w 38"/>
                  <a:gd name="T13" fmla="*/ 10 h 40"/>
                  <a:gd name="T14" fmla="*/ 0 w 38"/>
                  <a:gd name="T15" fmla="*/ 24 h 40"/>
                  <a:gd name="T16" fmla="*/ 6 w 38"/>
                  <a:gd name="T17" fmla="*/ 37 h 40"/>
                  <a:gd name="T18" fmla="*/ 16 w 38"/>
                  <a:gd name="T19" fmla="*/ 40 h 40"/>
                  <a:gd name="T20" fmla="*/ 26 w 38"/>
                  <a:gd name="T21" fmla="*/ 35 h 40"/>
                  <a:gd name="T22" fmla="*/ 23 w 38"/>
                  <a:gd name="T23" fmla="*/ 31 h 40"/>
                  <a:gd name="T24" fmla="*/ 9 w 38"/>
                  <a:gd name="T25" fmla="*/ 33 h 40"/>
                  <a:gd name="T26" fmla="*/ 6 w 38"/>
                  <a:gd name="T27" fmla="*/ 25 h 40"/>
                  <a:gd name="T28" fmla="*/ 11 w 38"/>
                  <a:gd name="T29" fmla="*/ 14 h 40"/>
                  <a:gd name="T30" fmla="*/ 20 w 38"/>
                  <a:gd name="T31" fmla="*/ 7 h 40"/>
                  <a:gd name="T32" fmla="*/ 28 w 38"/>
                  <a:gd name="T33" fmla="*/ 8 h 4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0"/>
                  <a:gd name="T53" fmla="*/ 38 w 38"/>
                  <a:gd name="T54" fmla="*/ 40 h 4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0">
                    <a:moveTo>
                      <a:pt x="28" y="8"/>
                    </a:moveTo>
                    <a:cubicBezTo>
                      <a:pt x="33" y="12"/>
                      <a:pt x="33" y="16"/>
                      <a:pt x="30" y="22"/>
                    </a:cubicBezTo>
                    <a:cubicBezTo>
                      <a:pt x="35" y="24"/>
                      <a:pt x="35" y="24"/>
                      <a:pt x="35" y="24"/>
                    </a:cubicBezTo>
                    <a:cubicBezTo>
                      <a:pt x="37" y="21"/>
                      <a:pt x="38" y="17"/>
                      <a:pt x="37" y="14"/>
                    </a:cubicBezTo>
                    <a:cubicBezTo>
                      <a:pt x="37" y="10"/>
                      <a:pt x="35" y="7"/>
                      <a:pt x="31" y="4"/>
                    </a:cubicBezTo>
                    <a:cubicBezTo>
                      <a:pt x="27" y="1"/>
                      <a:pt x="23" y="0"/>
                      <a:pt x="18" y="1"/>
                    </a:cubicBezTo>
                    <a:cubicBezTo>
                      <a:pt x="13" y="3"/>
                      <a:pt x="9" y="6"/>
                      <a:pt x="5" y="10"/>
                    </a:cubicBezTo>
                    <a:cubicBezTo>
                      <a:pt x="2" y="15"/>
                      <a:pt x="0" y="19"/>
                      <a:pt x="0" y="24"/>
                    </a:cubicBezTo>
                    <a:cubicBezTo>
                      <a:pt x="0" y="29"/>
                      <a:pt x="2" y="33"/>
                      <a:pt x="6" y="37"/>
                    </a:cubicBezTo>
                    <a:cubicBezTo>
                      <a:pt x="9" y="39"/>
                      <a:pt x="12" y="40"/>
                      <a:pt x="16" y="40"/>
                    </a:cubicBezTo>
                    <a:cubicBezTo>
                      <a:pt x="20" y="40"/>
                      <a:pt x="23" y="38"/>
                      <a:pt x="26" y="35"/>
                    </a:cubicBezTo>
                    <a:cubicBezTo>
                      <a:pt x="23" y="31"/>
                      <a:pt x="23" y="31"/>
                      <a:pt x="23" y="31"/>
                    </a:cubicBezTo>
                    <a:cubicBezTo>
                      <a:pt x="17" y="35"/>
                      <a:pt x="13" y="36"/>
                      <a:pt x="9" y="33"/>
                    </a:cubicBezTo>
                    <a:cubicBezTo>
                      <a:pt x="6" y="31"/>
                      <a:pt x="5" y="28"/>
                      <a:pt x="6" y="25"/>
                    </a:cubicBezTo>
                    <a:cubicBezTo>
                      <a:pt x="6" y="22"/>
                      <a:pt x="8" y="18"/>
                      <a:pt x="11" y="14"/>
                    </a:cubicBezTo>
                    <a:cubicBezTo>
                      <a:pt x="14" y="10"/>
                      <a:pt x="17" y="8"/>
                      <a:pt x="20" y="7"/>
                    </a:cubicBezTo>
                    <a:cubicBezTo>
                      <a:pt x="23" y="6"/>
                      <a:pt x="26" y="6"/>
                      <a:pt x="28"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7" name="Freeform 33">
                <a:extLst>
                  <a:ext uri="{FF2B5EF4-FFF2-40B4-BE49-F238E27FC236}">
                    <a16:creationId xmlns:a16="http://schemas.microsoft.com/office/drawing/2014/main" id="{8625A0DE-E31A-42FB-A1D4-F3E55C554732}"/>
                  </a:ext>
                </a:extLst>
              </p:cNvPr>
              <p:cNvSpPr>
                <a:spLocks noChangeArrowheads="1"/>
              </p:cNvSpPr>
              <p:nvPr/>
            </p:nvSpPr>
            <p:spPr bwMode="auto">
              <a:xfrm>
                <a:off x="2105025" y="3692525"/>
                <a:ext cx="179388" cy="228600"/>
              </a:xfrm>
              <a:custGeom>
                <a:avLst/>
                <a:gdLst>
                  <a:gd name="T0" fmla="*/ 71 w 113"/>
                  <a:gd name="T1" fmla="*/ 78 h 144"/>
                  <a:gd name="T2" fmla="*/ 113 w 113"/>
                  <a:gd name="T3" fmla="*/ 71 h 144"/>
                  <a:gd name="T4" fmla="*/ 102 w 113"/>
                  <a:gd name="T5" fmla="*/ 62 h 144"/>
                  <a:gd name="T6" fmla="*/ 38 w 113"/>
                  <a:gd name="T7" fmla="*/ 71 h 144"/>
                  <a:gd name="T8" fmla="*/ 87 w 113"/>
                  <a:gd name="T9" fmla="*/ 9 h 144"/>
                  <a:gd name="T10" fmla="*/ 78 w 113"/>
                  <a:gd name="T11" fmla="*/ 0 h 144"/>
                  <a:gd name="T12" fmla="*/ 0 w 113"/>
                  <a:gd name="T13" fmla="*/ 97 h 144"/>
                  <a:gd name="T14" fmla="*/ 12 w 113"/>
                  <a:gd name="T15" fmla="*/ 107 h 144"/>
                  <a:gd name="T16" fmla="*/ 28 w 113"/>
                  <a:gd name="T17" fmla="*/ 85 h 144"/>
                  <a:gd name="T18" fmla="*/ 59 w 113"/>
                  <a:gd name="T19" fmla="*/ 78 h 144"/>
                  <a:gd name="T20" fmla="*/ 47 w 113"/>
                  <a:gd name="T21" fmla="*/ 135 h 144"/>
                  <a:gd name="T22" fmla="*/ 59 w 113"/>
                  <a:gd name="T23" fmla="*/ 144 h 144"/>
                  <a:gd name="T24" fmla="*/ 71 w 113"/>
                  <a:gd name="T25" fmla="*/ 78 h 14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3"/>
                  <a:gd name="T40" fmla="*/ 0 h 144"/>
                  <a:gd name="T41" fmla="*/ 113 w 113"/>
                  <a:gd name="T42" fmla="*/ 144 h 14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3" h="144">
                    <a:moveTo>
                      <a:pt x="71" y="78"/>
                    </a:moveTo>
                    <a:lnTo>
                      <a:pt x="113" y="71"/>
                    </a:lnTo>
                    <a:lnTo>
                      <a:pt x="102" y="62"/>
                    </a:lnTo>
                    <a:lnTo>
                      <a:pt x="38" y="71"/>
                    </a:lnTo>
                    <a:lnTo>
                      <a:pt x="87" y="9"/>
                    </a:lnTo>
                    <a:lnTo>
                      <a:pt x="78" y="0"/>
                    </a:lnTo>
                    <a:lnTo>
                      <a:pt x="0" y="97"/>
                    </a:lnTo>
                    <a:lnTo>
                      <a:pt x="12" y="107"/>
                    </a:lnTo>
                    <a:lnTo>
                      <a:pt x="28" y="85"/>
                    </a:lnTo>
                    <a:lnTo>
                      <a:pt x="59" y="78"/>
                    </a:lnTo>
                    <a:lnTo>
                      <a:pt x="47" y="135"/>
                    </a:lnTo>
                    <a:lnTo>
                      <a:pt x="59" y="144"/>
                    </a:lnTo>
                    <a:lnTo>
                      <a:pt x="71" y="78"/>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68" name="Freeform 34">
                <a:extLst>
                  <a:ext uri="{FF2B5EF4-FFF2-40B4-BE49-F238E27FC236}">
                    <a16:creationId xmlns:a16="http://schemas.microsoft.com/office/drawing/2014/main" id="{AE54C495-6CA1-4742-B759-BF91AEFDA916}"/>
                  </a:ext>
                </a:extLst>
              </p:cNvPr>
              <p:cNvSpPr>
                <a:spLocks noEditPoints="1" noChangeArrowheads="1"/>
              </p:cNvSpPr>
              <p:nvPr/>
            </p:nvSpPr>
            <p:spPr bwMode="auto">
              <a:xfrm>
                <a:off x="307975" y="635000"/>
                <a:ext cx="239713" cy="338138"/>
              </a:xfrm>
              <a:custGeom>
                <a:avLst/>
                <a:gdLst>
                  <a:gd name="T0" fmla="*/ 47 w 64"/>
                  <a:gd name="T1" fmla="*/ 59 h 90"/>
                  <a:gd name="T2" fmla="*/ 33 w 64"/>
                  <a:gd name="T3" fmla="*/ 56 h 90"/>
                  <a:gd name="T4" fmla="*/ 18 w 64"/>
                  <a:gd name="T5" fmla="*/ 52 h 90"/>
                  <a:gd name="T6" fmla="*/ 15 w 64"/>
                  <a:gd name="T7" fmla="*/ 47 h 90"/>
                  <a:gd name="T8" fmla="*/ 18 w 64"/>
                  <a:gd name="T9" fmla="*/ 44 h 90"/>
                  <a:gd name="T10" fmla="*/ 22 w 64"/>
                  <a:gd name="T11" fmla="*/ 43 h 90"/>
                  <a:gd name="T12" fmla="*/ 26 w 64"/>
                  <a:gd name="T13" fmla="*/ 44 h 90"/>
                  <a:gd name="T14" fmla="*/ 30 w 64"/>
                  <a:gd name="T15" fmla="*/ 45 h 90"/>
                  <a:gd name="T16" fmla="*/ 47 w 64"/>
                  <a:gd name="T17" fmla="*/ 41 h 90"/>
                  <a:gd name="T18" fmla="*/ 55 w 64"/>
                  <a:gd name="T19" fmla="*/ 28 h 90"/>
                  <a:gd name="T20" fmla="*/ 51 w 64"/>
                  <a:gd name="T21" fmla="*/ 13 h 90"/>
                  <a:gd name="T22" fmla="*/ 55 w 64"/>
                  <a:gd name="T23" fmla="*/ 8 h 90"/>
                  <a:gd name="T24" fmla="*/ 63 w 64"/>
                  <a:gd name="T25" fmla="*/ 8 h 90"/>
                  <a:gd name="T26" fmla="*/ 64 w 64"/>
                  <a:gd name="T27" fmla="*/ 1 h 90"/>
                  <a:gd name="T28" fmla="*/ 62 w 64"/>
                  <a:gd name="T29" fmla="*/ 0 h 90"/>
                  <a:gd name="T30" fmla="*/ 52 w 64"/>
                  <a:gd name="T31" fmla="*/ 1 h 90"/>
                  <a:gd name="T32" fmla="*/ 47 w 64"/>
                  <a:gd name="T33" fmla="*/ 9 h 90"/>
                  <a:gd name="T34" fmla="*/ 35 w 64"/>
                  <a:gd name="T35" fmla="*/ 4 h 90"/>
                  <a:gd name="T36" fmla="*/ 18 w 64"/>
                  <a:gd name="T37" fmla="*/ 8 h 90"/>
                  <a:gd name="T38" fmla="*/ 10 w 64"/>
                  <a:gd name="T39" fmla="*/ 21 h 90"/>
                  <a:gd name="T40" fmla="*/ 16 w 64"/>
                  <a:gd name="T41" fmla="*/ 38 h 90"/>
                  <a:gd name="T42" fmla="*/ 6 w 64"/>
                  <a:gd name="T43" fmla="*/ 47 h 90"/>
                  <a:gd name="T44" fmla="*/ 11 w 64"/>
                  <a:gd name="T45" fmla="*/ 58 h 90"/>
                  <a:gd name="T46" fmla="*/ 0 w 64"/>
                  <a:gd name="T47" fmla="*/ 68 h 90"/>
                  <a:gd name="T48" fmla="*/ 5 w 64"/>
                  <a:gd name="T49" fmla="*/ 80 h 90"/>
                  <a:gd name="T50" fmla="*/ 25 w 64"/>
                  <a:gd name="T51" fmla="*/ 87 h 90"/>
                  <a:gd name="T52" fmla="*/ 57 w 64"/>
                  <a:gd name="T53" fmla="*/ 74 h 90"/>
                  <a:gd name="T54" fmla="*/ 55 w 64"/>
                  <a:gd name="T55" fmla="*/ 65 h 90"/>
                  <a:gd name="T56" fmla="*/ 47 w 64"/>
                  <a:gd name="T57" fmla="*/ 59 h 90"/>
                  <a:gd name="T58" fmla="*/ 25 w 64"/>
                  <a:gd name="T59" fmla="*/ 14 h 90"/>
                  <a:gd name="T60" fmla="*/ 34 w 64"/>
                  <a:gd name="T61" fmla="*/ 12 h 90"/>
                  <a:gd name="T62" fmla="*/ 43 w 64"/>
                  <a:gd name="T63" fmla="*/ 16 h 90"/>
                  <a:gd name="T64" fmla="*/ 46 w 64"/>
                  <a:gd name="T65" fmla="*/ 27 h 90"/>
                  <a:gd name="T66" fmla="*/ 41 w 64"/>
                  <a:gd name="T67" fmla="*/ 35 h 90"/>
                  <a:gd name="T68" fmla="*/ 31 w 64"/>
                  <a:gd name="T69" fmla="*/ 38 h 90"/>
                  <a:gd name="T70" fmla="*/ 22 w 64"/>
                  <a:gd name="T71" fmla="*/ 33 h 90"/>
                  <a:gd name="T72" fmla="*/ 19 w 64"/>
                  <a:gd name="T73" fmla="*/ 23 h 90"/>
                  <a:gd name="T74" fmla="*/ 25 w 64"/>
                  <a:gd name="T75" fmla="*/ 14 h 90"/>
                  <a:gd name="T76" fmla="*/ 41 w 64"/>
                  <a:gd name="T77" fmla="*/ 80 h 90"/>
                  <a:gd name="T78" fmla="*/ 27 w 64"/>
                  <a:gd name="T79" fmla="*/ 80 h 90"/>
                  <a:gd name="T80" fmla="*/ 14 w 64"/>
                  <a:gd name="T81" fmla="*/ 76 h 90"/>
                  <a:gd name="T82" fmla="*/ 9 w 64"/>
                  <a:gd name="T83" fmla="*/ 68 h 90"/>
                  <a:gd name="T84" fmla="*/ 17 w 64"/>
                  <a:gd name="T85" fmla="*/ 61 h 90"/>
                  <a:gd name="T86" fmla="*/ 31 w 64"/>
                  <a:gd name="T87" fmla="*/ 64 h 90"/>
                  <a:gd name="T88" fmla="*/ 42 w 64"/>
                  <a:gd name="T89" fmla="*/ 66 h 90"/>
                  <a:gd name="T90" fmla="*/ 47 w 64"/>
                  <a:gd name="T91" fmla="*/ 69 h 90"/>
                  <a:gd name="T92" fmla="*/ 48 w 64"/>
                  <a:gd name="T93" fmla="*/ 74 h 90"/>
                  <a:gd name="T94" fmla="*/ 41 w 64"/>
                  <a:gd name="T95" fmla="*/ 80 h 9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4"/>
                  <a:gd name="T145" fmla="*/ 0 h 90"/>
                  <a:gd name="T146" fmla="*/ 64 w 64"/>
                  <a:gd name="T147" fmla="*/ 90 h 9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4" h="90">
                    <a:moveTo>
                      <a:pt x="47" y="59"/>
                    </a:moveTo>
                    <a:cubicBezTo>
                      <a:pt x="44" y="58"/>
                      <a:pt x="39" y="57"/>
                      <a:pt x="33" y="56"/>
                    </a:cubicBezTo>
                    <a:cubicBezTo>
                      <a:pt x="25" y="54"/>
                      <a:pt x="20" y="53"/>
                      <a:pt x="18" y="52"/>
                    </a:cubicBezTo>
                    <a:cubicBezTo>
                      <a:pt x="16" y="51"/>
                      <a:pt x="15" y="50"/>
                      <a:pt x="15" y="47"/>
                    </a:cubicBezTo>
                    <a:cubicBezTo>
                      <a:pt x="15" y="46"/>
                      <a:pt x="16" y="44"/>
                      <a:pt x="18" y="44"/>
                    </a:cubicBezTo>
                    <a:cubicBezTo>
                      <a:pt x="19" y="43"/>
                      <a:pt x="21" y="42"/>
                      <a:pt x="22" y="43"/>
                    </a:cubicBezTo>
                    <a:cubicBezTo>
                      <a:pt x="22" y="43"/>
                      <a:pt x="24" y="43"/>
                      <a:pt x="26" y="44"/>
                    </a:cubicBezTo>
                    <a:cubicBezTo>
                      <a:pt x="27" y="44"/>
                      <a:pt x="28" y="44"/>
                      <a:pt x="30" y="45"/>
                    </a:cubicBezTo>
                    <a:cubicBezTo>
                      <a:pt x="37" y="46"/>
                      <a:pt x="42" y="44"/>
                      <a:pt x="47" y="41"/>
                    </a:cubicBezTo>
                    <a:cubicBezTo>
                      <a:pt x="51" y="38"/>
                      <a:pt x="54" y="33"/>
                      <a:pt x="55" y="28"/>
                    </a:cubicBezTo>
                    <a:cubicBezTo>
                      <a:pt x="55" y="23"/>
                      <a:pt x="54" y="18"/>
                      <a:pt x="51" y="13"/>
                    </a:cubicBezTo>
                    <a:cubicBezTo>
                      <a:pt x="52" y="11"/>
                      <a:pt x="53" y="9"/>
                      <a:pt x="55" y="8"/>
                    </a:cubicBezTo>
                    <a:cubicBezTo>
                      <a:pt x="56" y="7"/>
                      <a:pt x="59" y="7"/>
                      <a:pt x="63" y="8"/>
                    </a:cubicBezTo>
                    <a:cubicBezTo>
                      <a:pt x="64" y="1"/>
                      <a:pt x="64" y="1"/>
                      <a:pt x="64" y="1"/>
                    </a:cubicBezTo>
                    <a:cubicBezTo>
                      <a:pt x="63" y="0"/>
                      <a:pt x="62" y="0"/>
                      <a:pt x="62" y="0"/>
                    </a:cubicBezTo>
                    <a:cubicBezTo>
                      <a:pt x="57" y="0"/>
                      <a:pt x="54" y="0"/>
                      <a:pt x="52" y="1"/>
                    </a:cubicBezTo>
                    <a:cubicBezTo>
                      <a:pt x="50" y="2"/>
                      <a:pt x="48" y="5"/>
                      <a:pt x="47" y="9"/>
                    </a:cubicBezTo>
                    <a:cubicBezTo>
                      <a:pt x="43" y="6"/>
                      <a:pt x="39" y="5"/>
                      <a:pt x="35" y="4"/>
                    </a:cubicBezTo>
                    <a:cubicBezTo>
                      <a:pt x="29" y="4"/>
                      <a:pt x="23" y="5"/>
                      <a:pt x="18" y="8"/>
                    </a:cubicBezTo>
                    <a:cubicBezTo>
                      <a:pt x="14" y="11"/>
                      <a:pt x="11" y="16"/>
                      <a:pt x="10" y="21"/>
                    </a:cubicBezTo>
                    <a:cubicBezTo>
                      <a:pt x="9" y="28"/>
                      <a:pt x="11" y="33"/>
                      <a:pt x="16" y="38"/>
                    </a:cubicBezTo>
                    <a:cubicBezTo>
                      <a:pt x="10" y="40"/>
                      <a:pt x="7" y="43"/>
                      <a:pt x="6" y="47"/>
                    </a:cubicBezTo>
                    <a:cubicBezTo>
                      <a:pt x="6" y="51"/>
                      <a:pt x="7" y="55"/>
                      <a:pt x="11" y="58"/>
                    </a:cubicBezTo>
                    <a:cubicBezTo>
                      <a:pt x="4" y="59"/>
                      <a:pt x="1" y="63"/>
                      <a:pt x="0" y="68"/>
                    </a:cubicBezTo>
                    <a:cubicBezTo>
                      <a:pt x="0" y="73"/>
                      <a:pt x="1" y="77"/>
                      <a:pt x="5" y="80"/>
                    </a:cubicBezTo>
                    <a:cubicBezTo>
                      <a:pt x="9" y="84"/>
                      <a:pt x="16" y="86"/>
                      <a:pt x="25" y="87"/>
                    </a:cubicBezTo>
                    <a:cubicBezTo>
                      <a:pt x="45" y="90"/>
                      <a:pt x="55" y="85"/>
                      <a:pt x="57" y="74"/>
                    </a:cubicBezTo>
                    <a:cubicBezTo>
                      <a:pt x="57" y="71"/>
                      <a:pt x="57" y="67"/>
                      <a:pt x="55" y="65"/>
                    </a:cubicBezTo>
                    <a:cubicBezTo>
                      <a:pt x="53" y="62"/>
                      <a:pt x="50" y="60"/>
                      <a:pt x="47" y="59"/>
                    </a:cubicBezTo>
                    <a:close/>
                    <a:moveTo>
                      <a:pt x="25" y="14"/>
                    </a:moveTo>
                    <a:cubicBezTo>
                      <a:pt x="28" y="12"/>
                      <a:pt x="31" y="11"/>
                      <a:pt x="34" y="12"/>
                    </a:cubicBezTo>
                    <a:cubicBezTo>
                      <a:pt x="38" y="12"/>
                      <a:pt x="41" y="14"/>
                      <a:pt x="43" y="16"/>
                    </a:cubicBezTo>
                    <a:cubicBezTo>
                      <a:pt x="45" y="19"/>
                      <a:pt x="46" y="23"/>
                      <a:pt x="46" y="27"/>
                    </a:cubicBezTo>
                    <a:cubicBezTo>
                      <a:pt x="45" y="30"/>
                      <a:pt x="44" y="33"/>
                      <a:pt x="41" y="35"/>
                    </a:cubicBezTo>
                    <a:cubicBezTo>
                      <a:pt x="38" y="37"/>
                      <a:pt x="35" y="38"/>
                      <a:pt x="31" y="38"/>
                    </a:cubicBezTo>
                    <a:cubicBezTo>
                      <a:pt x="27" y="37"/>
                      <a:pt x="24" y="36"/>
                      <a:pt x="22" y="33"/>
                    </a:cubicBezTo>
                    <a:cubicBezTo>
                      <a:pt x="20" y="30"/>
                      <a:pt x="19" y="27"/>
                      <a:pt x="19" y="23"/>
                    </a:cubicBezTo>
                    <a:cubicBezTo>
                      <a:pt x="20" y="19"/>
                      <a:pt x="22" y="16"/>
                      <a:pt x="25" y="14"/>
                    </a:cubicBezTo>
                    <a:close/>
                    <a:moveTo>
                      <a:pt x="41" y="80"/>
                    </a:moveTo>
                    <a:cubicBezTo>
                      <a:pt x="36" y="81"/>
                      <a:pt x="32" y="81"/>
                      <a:pt x="27" y="80"/>
                    </a:cubicBezTo>
                    <a:cubicBezTo>
                      <a:pt x="21" y="80"/>
                      <a:pt x="17" y="78"/>
                      <a:pt x="14" y="76"/>
                    </a:cubicBezTo>
                    <a:cubicBezTo>
                      <a:pt x="10" y="74"/>
                      <a:pt x="9" y="71"/>
                      <a:pt x="9" y="68"/>
                    </a:cubicBezTo>
                    <a:cubicBezTo>
                      <a:pt x="10" y="65"/>
                      <a:pt x="12" y="62"/>
                      <a:pt x="17" y="61"/>
                    </a:cubicBezTo>
                    <a:cubicBezTo>
                      <a:pt x="20" y="62"/>
                      <a:pt x="24" y="63"/>
                      <a:pt x="31" y="64"/>
                    </a:cubicBezTo>
                    <a:cubicBezTo>
                      <a:pt x="36" y="65"/>
                      <a:pt x="40" y="65"/>
                      <a:pt x="42" y="66"/>
                    </a:cubicBezTo>
                    <a:cubicBezTo>
                      <a:pt x="44" y="67"/>
                      <a:pt x="46" y="67"/>
                      <a:pt x="47" y="69"/>
                    </a:cubicBezTo>
                    <a:cubicBezTo>
                      <a:pt x="48" y="70"/>
                      <a:pt x="48" y="72"/>
                      <a:pt x="48" y="74"/>
                    </a:cubicBezTo>
                    <a:cubicBezTo>
                      <a:pt x="48" y="77"/>
                      <a:pt x="45" y="79"/>
                      <a:pt x="41" y="8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75" name="Freeform 35">
                <a:extLst>
                  <a:ext uri="{FF2B5EF4-FFF2-40B4-BE49-F238E27FC236}">
                    <a16:creationId xmlns:a16="http://schemas.microsoft.com/office/drawing/2014/main" id="{D5D72326-CE8C-4ED2-8F6B-44108F1A1F5B}"/>
                  </a:ext>
                </a:extLst>
              </p:cNvPr>
              <p:cNvSpPr>
                <a:spLocks noChangeArrowheads="1"/>
              </p:cNvSpPr>
              <p:nvPr/>
            </p:nvSpPr>
            <p:spPr bwMode="auto">
              <a:xfrm>
                <a:off x="555625" y="676275"/>
                <a:ext cx="139700" cy="225425"/>
              </a:xfrm>
              <a:custGeom>
                <a:avLst/>
                <a:gdLst>
                  <a:gd name="T0" fmla="*/ 24 w 37"/>
                  <a:gd name="T1" fmla="*/ 3 h 60"/>
                  <a:gd name="T2" fmla="*/ 14 w 37"/>
                  <a:gd name="T3" fmla="*/ 15 h 60"/>
                  <a:gd name="T4" fmla="*/ 15 w 37"/>
                  <a:gd name="T5" fmla="*/ 1 h 60"/>
                  <a:gd name="T6" fmla="*/ 7 w 37"/>
                  <a:gd name="T7" fmla="*/ 0 h 60"/>
                  <a:gd name="T8" fmla="*/ 0 w 37"/>
                  <a:gd name="T9" fmla="*/ 59 h 60"/>
                  <a:gd name="T10" fmla="*/ 9 w 37"/>
                  <a:gd name="T11" fmla="*/ 60 h 60"/>
                  <a:gd name="T12" fmla="*/ 13 w 37"/>
                  <a:gd name="T13" fmla="*/ 29 h 60"/>
                  <a:gd name="T14" fmla="*/ 20 w 37"/>
                  <a:gd name="T15" fmla="*/ 15 h 60"/>
                  <a:gd name="T16" fmla="*/ 34 w 37"/>
                  <a:gd name="T17" fmla="*/ 11 h 60"/>
                  <a:gd name="T18" fmla="*/ 35 w 37"/>
                  <a:gd name="T19" fmla="*/ 11 h 60"/>
                  <a:gd name="T20" fmla="*/ 37 w 37"/>
                  <a:gd name="T21" fmla="*/ 2 h 60"/>
                  <a:gd name="T22" fmla="*/ 33 w 37"/>
                  <a:gd name="T23" fmla="*/ 2 h 60"/>
                  <a:gd name="T24" fmla="*/ 24 w 37"/>
                  <a:gd name="T25" fmla="*/ 3 h 6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7"/>
                  <a:gd name="T40" fmla="*/ 0 h 60"/>
                  <a:gd name="T41" fmla="*/ 37 w 37"/>
                  <a:gd name="T42" fmla="*/ 60 h 6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7" h="60">
                    <a:moveTo>
                      <a:pt x="24" y="3"/>
                    </a:moveTo>
                    <a:cubicBezTo>
                      <a:pt x="21" y="5"/>
                      <a:pt x="17" y="9"/>
                      <a:pt x="14" y="15"/>
                    </a:cubicBezTo>
                    <a:cubicBezTo>
                      <a:pt x="15" y="1"/>
                      <a:pt x="15" y="1"/>
                      <a:pt x="15" y="1"/>
                    </a:cubicBezTo>
                    <a:cubicBezTo>
                      <a:pt x="7" y="0"/>
                      <a:pt x="7" y="0"/>
                      <a:pt x="7" y="0"/>
                    </a:cubicBezTo>
                    <a:cubicBezTo>
                      <a:pt x="0" y="59"/>
                      <a:pt x="0" y="59"/>
                      <a:pt x="0" y="59"/>
                    </a:cubicBezTo>
                    <a:cubicBezTo>
                      <a:pt x="9" y="60"/>
                      <a:pt x="9" y="60"/>
                      <a:pt x="9" y="60"/>
                    </a:cubicBezTo>
                    <a:cubicBezTo>
                      <a:pt x="13" y="29"/>
                      <a:pt x="13" y="29"/>
                      <a:pt x="13" y="29"/>
                    </a:cubicBezTo>
                    <a:cubicBezTo>
                      <a:pt x="14" y="23"/>
                      <a:pt x="16" y="18"/>
                      <a:pt x="20" y="15"/>
                    </a:cubicBezTo>
                    <a:cubicBezTo>
                      <a:pt x="24" y="11"/>
                      <a:pt x="29" y="10"/>
                      <a:pt x="34" y="11"/>
                    </a:cubicBezTo>
                    <a:cubicBezTo>
                      <a:pt x="35" y="11"/>
                      <a:pt x="35" y="11"/>
                      <a:pt x="35" y="11"/>
                    </a:cubicBezTo>
                    <a:cubicBezTo>
                      <a:pt x="37" y="2"/>
                      <a:pt x="37" y="2"/>
                      <a:pt x="37" y="2"/>
                    </a:cubicBezTo>
                    <a:cubicBezTo>
                      <a:pt x="35" y="2"/>
                      <a:pt x="34" y="2"/>
                      <a:pt x="33" y="2"/>
                    </a:cubicBezTo>
                    <a:cubicBezTo>
                      <a:pt x="30" y="1"/>
                      <a:pt x="27" y="2"/>
                      <a:pt x="24"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76" name="Freeform 36">
                <a:extLst>
                  <a:ext uri="{FF2B5EF4-FFF2-40B4-BE49-F238E27FC236}">
                    <a16:creationId xmlns:a16="http://schemas.microsoft.com/office/drawing/2014/main" id="{5E93D3A7-6DC1-448D-9986-4EDDACB029A4}"/>
                  </a:ext>
                </a:extLst>
              </p:cNvPr>
              <p:cNvSpPr>
                <a:spLocks noEditPoints="1" noChangeArrowheads="1"/>
              </p:cNvSpPr>
              <p:nvPr/>
            </p:nvSpPr>
            <p:spPr bwMode="auto">
              <a:xfrm>
                <a:off x="687388" y="690563"/>
                <a:ext cx="206375" cy="247650"/>
              </a:xfrm>
              <a:custGeom>
                <a:avLst/>
                <a:gdLst>
                  <a:gd name="T0" fmla="*/ 54 w 55"/>
                  <a:gd name="T1" fmla="*/ 29 h 66"/>
                  <a:gd name="T2" fmla="*/ 51 w 55"/>
                  <a:gd name="T3" fmla="*/ 10 h 66"/>
                  <a:gd name="T4" fmla="*/ 34 w 55"/>
                  <a:gd name="T5" fmla="*/ 2 h 66"/>
                  <a:gd name="T6" fmla="*/ 6 w 55"/>
                  <a:gd name="T7" fmla="*/ 15 h 66"/>
                  <a:gd name="T8" fmla="*/ 15 w 55"/>
                  <a:gd name="T9" fmla="*/ 18 h 66"/>
                  <a:gd name="T10" fmla="*/ 32 w 55"/>
                  <a:gd name="T11" fmla="*/ 9 h 66"/>
                  <a:gd name="T12" fmla="*/ 41 w 55"/>
                  <a:gd name="T13" fmla="*/ 12 h 66"/>
                  <a:gd name="T14" fmla="*/ 45 w 55"/>
                  <a:gd name="T15" fmla="*/ 18 h 66"/>
                  <a:gd name="T16" fmla="*/ 45 w 55"/>
                  <a:gd name="T17" fmla="*/ 28 h 66"/>
                  <a:gd name="T18" fmla="*/ 37 w 55"/>
                  <a:gd name="T19" fmla="*/ 27 h 66"/>
                  <a:gd name="T20" fmla="*/ 11 w 55"/>
                  <a:gd name="T21" fmla="*/ 29 h 66"/>
                  <a:gd name="T22" fmla="*/ 1 w 55"/>
                  <a:gd name="T23" fmla="*/ 43 h 66"/>
                  <a:gd name="T24" fmla="*/ 5 w 55"/>
                  <a:gd name="T25" fmla="*/ 56 h 66"/>
                  <a:gd name="T26" fmla="*/ 19 w 55"/>
                  <a:gd name="T27" fmla="*/ 64 h 66"/>
                  <a:gd name="T28" fmla="*/ 41 w 55"/>
                  <a:gd name="T29" fmla="*/ 54 h 66"/>
                  <a:gd name="T30" fmla="*/ 41 w 55"/>
                  <a:gd name="T31" fmla="*/ 65 h 66"/>
                  <a:gd name="T32" fmla="*/ 50 w 55"/>
                  <a:gd name="T33" fmla="*/ 66 h 66"/>
                  <a:gd name="T34" fmla="*/ 50 w 55"/>
                  <a:gd name="T35" fmla="*/ 54 h 66"/>
                  <a:gd name="T36" fmla="*/ 54 w 55"/>
                  <a:gd name="T37" fmla="*/ 29 h 66"/>
                  <a:gd name="T38" fmla="*/ 36 w 55"/>
                  <a:gd name="T39" fmla="*/ 53 h 66"/>
                  <a:gd name="T40" fmla="*/ 22 w 55"/>
                  <a:gd name="T41" fmla="*/ 57 h 66"/>
                  <a:gd name="T42" fmla="*/ 13 w 55"/>
                  <a:gd name="T43" fmla="*/ 53 h 66"/>
                  <a:gd name="T44" fmla="*/ 11 w 55"/>
                  <a:gd name="T45" fmla="*/ 45 h 66"/>
                  <a:gd name="T46" fmla="*/ 18 w 55"/>
                  <a:gd name="T47" fmla="*/ 35 h 66"/>
                  <a:gd name="T48" fmla="*/ 35 w 55"/>
                  <a:gd name="T49" fmla="*/ 34 h 66"/>
                  <a:gd name="T50" fmla="*/ 44 w 55"/>
                  <a:gd name="T51" fmla="*/ 35 h 66"/>
                  <a:gd name="T52" fmla="*/ 44 w 55"/>
                  <a:gd name="T53" fmla="*/ 39 h 66"/>
                  <a:gd name="T54" fmla="*/ 36 w 55"/>
                  <a:gd name="T55" fmla="*/ 53 h 6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5"/>
                  <a:gd name="T85" fmla="*/ 0 h 66"/>
                  <a:gd name="T86" fmla="*/ 55 w 55"/>
                  <a:gd name="T87" fmla="*/ 66 h 6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5" h="66">
                    <a:moveTo>
                      <a:pt x="54" y="29"/>
                    </a:moveTo>
                    <a:cubicBezTo>
                      <a:pt x="55" y="21"/>
                      <a:pt x="54" y="14"/>
                      <a:pt x="51" y="10"/>
                    </a:cubicBezTo>
                    <a:cubicBezTo>
                      <a:pt x="48" y="6"/>
                      <a:pt x="42" y="3"/>
                      <a:pt x="34" y="2"/>
                    </a:cubicBezTo>
                    <a:cubicBezTo>
                      <a:pt x="19" y="0"/>
                      <a:pt x="10" y="5"/>
                      <a:pt x="6" y="15"/>
                    </a:cubicBezTo>
                    <a:cubicBezTo>
                      <a:pt x="15" y="18"/>
                      <a:pt x="15" y="18"/>
                      <a:pt x="15" y="18"/>
                    </a:cubicBezTo>
                    <a:cubicBezTo>
                      <a:pt x="17" y="11"/>
                      <a:pt x="23" y="8"/>
                      <a:pt x="32" y="9"/>
                    </a:cubicBezTo>
                    <a:cubicBezTo>
                      <a:pt x="36" y="10"/>
                      <a:pt x="39" y="11"/>
                      <a:pt x="41" y="12"/>
                    </a:cubicBezTo>
                    <a:cubicBezTo>
                      <a:pt x="43" y="14"/>
                      <a:pt x="45" y="16"/>
                      <a:pt x="45" y="18"/>
                    </a:cubicBezTo>
                    <a:cubicBezTo>
                      <a:pt x="45" y="20"/>
                      <a:pt x="45" y="24"/>
                      <a:pt x="45" y="28"/>
                    </a:cubicBezTo>
                    <a:cubicBezTo>
                      <a:pt x="41" y="28"/>
                      <a:pt x="39" y="27"/>
                      <a:pt x="37" y="27"/>
                    </a:cubicBezTo>
                    <a:cubicBezTo>
                      <a:pt x="25" y="25"/>
                      <a:pt x="16" y="26"/>
                      <a:pt x="11" y="29"/>
                    </a:cubicBezTo>
                    <a:cubicBezTo>
                      <a:pt x="5" y="33"/>
                      <a:pt x="2" y="37"/>
                      <a:pt x="1" y="43"/>
                    </a:cubicBezTo>
                    <a:cubicBezTo>
                      <a:pt x="0" y="48"/>
                      <a:pt x="2" y="52"/>
                      <a:pt x="5" y="56"/>
                    </a:cubicBezTo>
                    <a:cubicBezTo>
                      <a:pt x="8" y="60"/>
                      <a:pt x="13" y="63"/>
                      <a:pt x="19" y="64"/>
                    </a:cubicBezTo>
                    <a:cubicBezTo>
                      <a:pt x="29" y="65"/>
                      <a:pt x="36" y="62"/>
                      <a:pt x="41" y="54"/>
                    </a:cubicBezTo>
                    <a:cubicBezTo>
                      <a:pt x="41" y="59"/>
                      <a:pt x="41" y="63"/>
                      <a:pt x="41" y="65"/>
                    </a:cubicBezTo>
                    <a:cubicBezTo>
                      <a:pt x="50" y="66"/>
                      <a:pt x="50" y="66"/>
                      <a:pt x="50" y="66"/>
                    </a:cubicBezTo>
                    <a:cubicBezTo>
                      <a:pt x="50" y="62"/>
                      <a:pt x="50" y="59"/>
                      <a:pt x="50" y="54"/>
                    </a:cubicBezTo>
                    <a:lnTo>
                      <a:pt x="54" y="29"/>
                    </a:lnTo>
                    <a:close/>
                    <a:moveTo>
                      <a:pt x="36" y="53"/>
                    </a:moveTo>
                    <a:cubicBezTo>
                      <a:pt x="32" y="56"/>
                      <a:pt x="28" y="58"/>
                      <a:pt x="22" y="57"/>
                    </a:cubicBezTo>
                    <a:cubicBezTo>
                      <a:pt x="18" y="56"/>
                      <a:pt x="15" y="55"/>
                      <a:pt x="13" y="53"/>
                    </a:cubicBezTo>
                    <a:cubicBezTo>
                      <a:pt x="11" y="50"/>
                      <a:pt x="10" y="48"/>
                      <a:pt x="11" y="45"/>
                    </a:cubicBezTo>
                    <a:cubicBezTo>
                      <a:pt x="11" y="40"/>
                      <a:pt x="14" y="37"/>
                      <a:pt x="18" y="35"/>
                    </a:cubicBezTo>
                    <a:cubicBezTo>
                      <a:pt x="22" y="33"/>
                      <a:pt x="28" y="33"/>
                      <a:pt x="35" y="34"/>
                    </a:cubicBezTo>
                    <a:cubicBezTo>
                      <a:pt x="37" y="34"/>
                      <a:pt x="40" y="35"/>
                      <a:pt x="44" y="35"/>
                    </a:cubicBezTo>
                    <a:cubicBezTo>
                      <a:pt x="44" y="37"/>
                      <a:pt x="44" y="38"/>
                      <a:pt x="44" y="39"/>
                    </a:cubicBezTo>
                    <a:cubicBezTo>
                      <a:pt x="43" y="45"/>
                      <a:pt x="40" y="49"/>
                      <a:pt x="36" y="5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77" name="Freeform 37">
                <a:extLst>
                  <a:ext uri="{FF2B5EF4-FFF2-40B4-BE49-F238E27FC236}">
                    <a16:creationId xmlns:a16="http://schemas.microsoft.com/office/drawing/2014/main" id="{0157EB88-F759-41F4-964B-C3A8E61F95A3}"/>
                  </a:ext>
                </a:extLst>
              </p:cNvPr>
              <p:cNvSpPr>
                <a:spLocks noEditPoints="1" noChangeArrowheads="1"/>
              </p:cNvSpPr>
              <p:nvPr/>
            </p:nvSpPr>
            <p:spPr bwMode="auto">
              <a:xfrm>
                <a:off x="931863" y="723900"/>
                <a:ext cx="214313" cy="301625"/>
              </a:xfrm>
              <a:custGeom>
                <a:avLst/>
                <a:gdLst>
                  <a:gd name="T0" fmla="*/ 37 w 57"/>
                  <a:gd name="T1" fmla="*/ 2 h 80"/>
                  <a:gd name="T2" fmla="*/ 17 w 57"/>
                  <a:gd name="T3" fmla="*/ 13 h 80"/>
                  <a:gd name="T4" fmla="*/ 18 w 57"/>
                  <a:gd name="T5" fmla="*/ 1 h 80"/>
                  <a:gd name="T6" fmla="*/ 10 w 57"/>
                  <a:gd name="T7" fmla="*/ 0 h 80"/>
                  <a:gd name="T8" fmla="*/ 0 w 57"/>
                  <a:gd name="T9" fmla="*/ 79 h 80"/>
                  <a:gd name="T10" fmla="*/ 9 w 57"/>
                  <a:gd name="T11" fmla="*/ 80 h 80"/>
                  <a:gd name="T12" fmla="*/ 13 w 57"/>
                  <a:gd name="T13" fmla="*/ 51 h 80"/>
                  <a:gd name="T14" fmla="*/ 29 w 57"/>
                  <a:gd name="T15" fmla="*/ 64 h 80"/>
                  <a:gd name="T16" fmla="*/ 47 w 57"/>
                  <a:gd name="T17" fmla="*/ 58 h 80"/>
                  <a:gd name="T18" fmla="*/ 56 w 57"/>
                  <a:gd name="T19" fmla="*/ 36 h 80"/>
                  <a:gd name="T20" fmla="*/ 53 w 57"/>
                  <a:gd name="T21" fmla="*/ 13 h 80"/>
                  <a:gd name="T22" fmla="*/ 37 w 57"/>
                  <a:gd name="T23" fmla="*/ 2 h 80"/>
                  <a:gd name="T24" fmla="*/ 39 w 57"/>
                  <a:gd name="T25" fmla="*/ 53 h 80"/>
                  <a:gd name="T26" fmla="*/ 28 w 57"/>
                  <a:gd name="T27" fmla="*/ 56 h 80"/>
                  <a:gd name="T28" fmla="*/ 18 w 57"/>
                  <a:gd name="T29" fmla="*/ 51 h 80"/>
                  <a:gd name="T30" fmla="*/ 14 w 57"/>
                  <a:gd name="T31" fmla="*/ 39 h 80"/>
                  <a:gd name="T32" fmla="*/ 16 w 57"/>
                  <a:gd name="T33" fmla="*/ 22 h 80"/>
                  <a:gd name="T34" fmla="*/ 23 w 57"/>
                  <a:gd name="T35" fmla="*/ 13 h 80"/>
                  <a:gd name="T36" fmla="*/ 34 w 57"/>
                  <a:gd name="T37" fmla="*/ 10 h 80"/>
                  <a:gd name="T38" fmla="*/ 44 w 57"/>
                  <a:gd name="T39" fmla="*/ 17 h 80"/>
                  <a:gd name="T40" fmla="*/ 46 w 57"/>
                  <a:gd name="T41" fmla="*/ 35 h 80"/>
                  <a:gd name="T42" fmla="*/ 39 w 57"/>
                  <a:gd name="T43" fmla="*/ 53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7"/>
                  <a:gd name="T67" fmla="*/ 0 h 80"/>
                  <a:gd name="T68" fmla="*/ 57 w 57"/>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7" h="80">
                    <a:moveTo>
                      <a:pt x="37" y="2"/>
                    </a:moveTo>
                    <a:cubicBezTo>
                      <a:pt x="29" y="1"/>
                      <a:pt x="22" y="5"/>
                      <a:pt x="17" y="13"/>
                    </a:cubicBezTo>
                    <a:cubicBezTo>
                      <a:pt x="18" y="1"/>
                      <a:pt x="18" y="1"/>
                      <a:pt x="18" y="1"/>
                    </a:cubicBezTo>
                    <a:cubicBezTo>
                      <a:pt x="10" y="0"/>
                      <a:pt x="10" y="0"/>
                      <a:pt x="10" y="0"/>
                    </a:cubicBezTo>
                    <a:cubicBezTo>
                      <a:pt x="0" y="79"/>
                      <a:pt x="0" y="79"/>
                      <a:pt x="0" y="79"/>
                    </a:cubicBezTo>
                    <a:cubicBezTo>
                      <a:pt x="9" y="80"/>
                      <a:pt x="9" y="80"/>
                      <a:pt x="9" y="80"/>
                    </a:cubicBezTo>
                    <a:cubicBezTo>
                      <a:pt x="13" y="51"/>
                      <a:pt x="13" y="51"/>
                      <a:pt x="13" y="51"/>
                    </a:cubicBezTo>
                    <a:cubicBezTo>
                      <a:pt x="16" y="59"/>
                      <a:pt x="21" y="63"/>
                      <a:pt x="29" y="64"/>
                    </a:cubicBezTo>
                    <a:cubicBezTo>
                      <a:pt x="35" y="65"/>
                      <a:pt x="41" y="63"/>
                      <a:pt x="47" y="58"/>
                    </a:cubicBezTo>
                    <a:cubicBezTo>
                      <a:pt x="52" y="53"/>
                      <a:pt x="55" y="46"/>
                      <a:pt x="56" y="36"/>
                    </a:cubicBezTo>
                    <a:cubicBezTo>
                      <a:pt x="57" y="27"/>
                      <a:pt x="56" y="19"/>
                      <a:pt x="53" y="13"/>
                    </a:cubicBezTo>
                    <a:cubicBezTo>
                      <a:pt x="49" y="7"/>
                      <a:pt x="44" y="3"/>
                      <a:pt x="37" y="2"/>
                    </a:cubicBezTo>
                    <a:close/>
                    <a:moveTo>
                      <a:pt x="39" y="53"/>
                    </a:moveTo>
                    <a:cubicBezTo>
                      <a:pt x="36" y="56"/>
                      <a:pt x="32" y="57"/>
                      <a:pt x="28" y="56"/>
                    </a:cubicBezTo>
                    <a:cubicBezTo>
                      <a:pt x="24" y="56"/>
                      <a:pt x="21" y="54"/>
                      <a:pt x="18" y="51"/>
                    </a:cubicBezTo>
                    <a:cubicBezTo>
                      <a:pt x="16" y="47"/>
                      <a:pt x="14" y="44"/>
                      <a:pt x="14" y="39"/>
                    </a:cubicBezTo>
                    <a:cubicBezTo>
                      <a:pt x="16" y="22"/>
                      <a:pt x="16" y="22"/>
                      <a:pt x="16" y="22"/>
                    </a:cubicBezTo>
                    <a:cubicBezTo>
                      <a:pt x="18" y="19"/>
                      <a:pt x="20" y="15"/>
                      <a:pt x="23" y="13"/>
                    </a:cubicBezTo>
                    <a:cubicBezTo>
                      <a:pt x="27" y="10"/>
                      <a:pt x="30" y="9"/>
                      <a:pt x="34" y="10"/>
                    </a:cubicBezTo>
                    <a:cubicBezTo>
                      <a:pt x="38" y="10"/>
                      <a:pt x="42" y="13"/>
                      <a:pt x="44" y="17"/>
                    </a:cubicBezTo>
                    <a:cubicBezTo>
                      <a:pt x="46" y="22"/>
                      <a:pt x="47" y="28"/>
                      <a:pt x="46" y="35"/>
                    </a:cubicBezTo>
                    <a:cubicBezTo>
                      <a:pt x="45" y="44"/>
                      <a:pt x="43" y="49"/>
                      <a:pt x="39" y="5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78" name="Freeform 38">
                <a:extLst>
                  <a:ext uri="{FF2B5EF4-FFF2-40B4-BE49-F238E27FC236}">
                    <a16:creationId xmlns:a16="http://schemas.microsoft.com/office/drawing/2014/main" id="{45E8E30D-3837-4245-9133-E39820233496}"/>
                  </a:ext>
                </a:extLst>
              </p:cNvPr>
              <p:cNvSpPr>
                <a:spLocks noChangeArrowheads="1"/>
              </p:cNvSpPr>
              <p:nvPr/>
            </p:nvSpPr>
            <p:spPr bwMode="auto">
              <a:xfrm>
                <a:off x="1179513" y="679450"/>
                <a:ext cx="195263" cy="319088"/>
              </a:xfrm>
              <a:custGeom>
                <a:avLst/>
                <a:gdLst>
                  <a:gd name="T0" fmla="*/ 51 w 52"/>
                  <a:gd name="T1" fmla="*/ 39 h 85"/>
                  <a:gd name="T2" fmla="*/ 49 w 52"/>
                  <a:gd name="T3" fmla="*/ 32 h 85"/>
                  <a:gd name="T4" fmla="*/ 44 w 52"/>
                  <a:gd name="T5" fmla="*/ 26 h 85"/>
                  <a:gd name="T6" fmla="*/ 35 w 52"/>
                  <a:gd name="T7" fmla="*/ 22 h 85"/>
                  <a:gd name="T8" fmla="*/ 15 w 52"/>
                  <a:gd name="T9" fmla="*/ 33 h 85"/>
                  <a:gd name="T10" fmla="*/ 19 w 52"/>
                  <a:gd name="T11" fmla="*/ 1 h 85"/>
                  <a:gd name="T12" fmla="*/ 10 w 52"/>
                  <a:gd name="T13" fmla="*/ 0 h 85"/>
                  <a:gd name="T14" fmla="*/ 0 w 52"/>
                  <a:gd name="T15" fmla="*/ 79 h 85"/>
                  <a:gd name="T16" fmla="*/ 9 w 52"/>
                  <a:gd name="T17" fmla="*/ 81 h 85"/>
                  <a:gd name="T18" fmla="*/ 13 w 52"/>
                  <a:gd name="T19" fmla="*/ 49 h 85"/>
                  <a:gd name="T20" fmla="*/ 20 w 52"/>
                  <a:gd name="T21" fmla="*/ 34 h 85"/>
                  <a:gd name="T22" fmla="*/ 32 w 52"/>
                  <a:gd name="T23" fmla="*/ 30 h 85"/>
                  <a:gd name="T24" fmla="*/ 39 w 52"/>
                  <a:gd name="T25" fmla="*/ 33 h 85"/>
                  <a:gd name="T26" fmla="*/ 42 w 52"/>
                  <a:gd name="T27" fmla="*/ 39 h 85"/>
                  <a:gd name="T28" fmla="*/ 42 w 52"/>
                  <a:gd name="T29" fmla="*/ 48 h 85"/>
                  <a:gd name="T30" fmla="*/ 37 w 52"/>
                  <a:gd name="T31" fmla="*/ 84 h 85"/>
                  <a:gd name="T32" fmla="*/ 46 w 52"/>
                  <a:gd name="T33" fmla="*/ 85 h 85"/>
                  <a:gd name="T34" fmla="*/ 51 w 52"/>
                  <a:gd name="T35" fmla="*/ 50 h 85"/>
                  <a:gd name="T36" fmla="*/ 51 w 52"/>
                  <a:gd name="T37" fmla="*/ 39 h 8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2"/>
                  <a:gd name="T58" fmla="*/ 0 h 85"/>
                  <a:gd name="T59" fmla="*/ 52 w 52"/>
                  <a:gd name="T60" fmla="*/ 85 h 8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2" h="85">
                    <a:moveTo>
                      <a:pt x="51" y="39"/>
                    </a:moveTo>
                    <a:cubicBezTo>
                      <a:pt x="51" y="37"/>
                      <a:pt x="50" y="34"/>
                      <a:pt x="49" y="32"/>
                    </a:cubicBezTo>
                    <a:cubicBezTo>
                      <a:pt x="48" y="29"/>
                      <a:pt x="46" y="27"/>
                      <a:pt x="44" y="26"/>
                    </a:cubicBezTo>
                    <a:cubicBezTo>
                      <a:pt x="41" y="24"/>
                      <a:pt x="38" y="23"/>
                      <a:pt x="35" y="22"/>
                    </a:cubicBezTo>
                    <a:cubicBezTo>
                      <a:pt x="27" y="21"/>
                      <a:pt x="21" y="25"/>
                      <a:pt x="15" y="33"/>
                    </a:cubicBezTo>
                    <a:cubicBezTo>
                      <a:pt x="19" y="1"/>
                      <a:pt x="19" y="1"/>
                      <a:pt x="19" y="1"/>
                    </a:cubicBezTo>
                    <a:cubicBezTo>
                      <a:pt x="10" y="0"/>
                      <a:pt x="10" y="0"/>
                      <a:pt x="10" y="0"/>
                    </a:cubicBezTo>
                    <a:cubicBezTo>
                      <a:pt x="0" y="79"/>
                      <a:pt x="0" y="79"/>
                      <a:pt x="0" y="79"/>
                    </a:cubicBezTo>
                    <a:cubicBezTo>
                      <a:pt x="9" y="81"/>
                      <a:pt x="9" y="81"/>
                      <a:pt x="9" y="81"/>
                    </a:cubicBezTo>
                    <a:cubicBezTo>
                      <a:pt x="13" y="49"/>
                      <a:pt x="13" y="49"/>
                      <a:pt x="13" y="49"/>
                    </a:cubicBezTo>
                    <a:cubicBezTo>
                      <a:pt x="14" y="42"/>
                      <a:pt x="16" y="38"/>
                      <a:pt x="20" y="34"/>
                    </a:cubicBezTo>
                    <a:cubicBezTo>
                      <a:pt x="24" y="31"/>
                      <a:pt x="28" y="29"/>
                      <a:pt x="32" y="30"/>
                    </a:cubicBezTo>
                    <a:cubicBezTo>
                      <a:pt x="35" y="30"/>
                      <a:pt x="37" y="31"/>
                      <a:pt x="39" y="33"/>
                    </a:cubicBezTo>
                    <a:cubicBezTo>
                      <a:pt x="41" y="35"/>
                      <a:pt x="42" y="37"/>
                      <a:pt x="42" y="39"/>
                    </a:cubicBezTo>
                    <a:cubicBezTo>
                      <a:pt x="42" y="41"/>
                      <a:pt x="42" y="44"/>
                      <a:pt x="42" y="48"/>
                    </a:cubicBezTo>
                    <a:cubicBezTo>
                      <a:pt x="37" y="84"/>
                      <a:pt x="37" y="84"/>
                      <a:pt x="37" y="84"/>
                    </a:cubicBezTo>
                    <a:cubicBezTo>
                      <a:pt x="46" y="85"/>
                      <a:pt x="46" y="85"/>
                      <a:pt x="46" y="85"/>
                    </a:cubicBezTo>
                    <a:cubicBezTo>
                      <a:pt x="51" y="50"/>
                      <a:pt x="51" y="50"/>
                      <a:pt x="51" y="50"/>
                    </a:cubicBezTo>
                    <a:cubicBezTo>
                      <a:pt x="51" y="45"/>
                      <a:pt x="52" y="41"/>
                      <a:pt x="51" y="3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79" name="Freeform 39">
                <a:extLst>
                  <a:ext uri="{FF2B5EF4-FFF2-40B4-BE49-F238E27FC236}">
                    <a16:creationId xmlns:a16="http://schemas.microsoft.com/office/drawing/2014/main" id="{8A83F643-0837-4D99-8F82-34FE6D33DB10}"/>
                  </a:ext>
                </a:extLst>
              </p:cNvPr>
              <p:cNvSpPr>
                <a:spLocks noEditPoints="1" noChangeArrowheads="1"/>
              </p:cNvSpPr>
              <p:nvPr/>
            </p:nvSpPr>
            <p:spPr bwMode="auto">
              <a:xfrm>
                <a:off x="706438" y="1885950"/>
                <a:ext cx="214313" cy="285750"/>
              </a:xfrm>
              <a:custGeom>
                <a:avLst/>
                <a:gdLst>
                  <a:gd name="T0" fmla="*/ 41 w 57"/>
                  <a:gd name="T1" fmla="*/ 45 h 76"/>
                  <a:gd name="T2" fmla="*/ 30 w 57"/>
                  <a:gd name="T3" fmla="*/ 48 h 76"/>
                  <a:gd name="T4" fmla="*/ 19 w 57"/>
                  <a:gd name="T5" fmla="*/ 52 h 76"/>
                  <a:gd name="T6" fmla="*/ 15 w 57"/>
                  <a:gd name="T7" fmla="*/ 50 h 76"/>
                  <a:gd name="T8" fmla="*/ 16 w 57"/>
                  <a:gd name="T9" fmla="*/ 46 h 76"/>
                  <a:gd name="T10" fmla="*/ 18 w 57"/>
                  <a:gd name="T11" fmla="*/ 44 h 76"/>
                  <a:gd name="T12" fmla="*/ 21 w 57"/>
                  <a:gd name="T13" fmla="*/ 43 h 76"/>
                  <a:gd name="T14" fmla="*/ 24 w 57"/>
                  <a:gd name="T15" fmla="*/ 42 h 76"/>
                  <a:gd name="T16" fmla="*/ 34 w 57"/>
                  <a:gd name="T17" fmla="*/ 33 h 76"/>
                  <a:gd name="T18" fmla="*/ 34 w 57"/>
                  <a:gd name="T19" fmla="*/ 21 h 76"/>
                  <a:gd name="T20" fmla="*/ 26 w 57"/>
                  <a:gd name="T21" fmla="*/ 13 h 76"/>
                  <a:gd name="T22" fmla="*/ 27 w 57"/>
                  <a:gd name="T23" fmla="*/ 8 h 76"/>
                  <a:gd name="T24" fmla="*/ 32 w 57"/>
                  <a:gd name="T25" fmla="*/ 5 h 76"/>
                  <a:gd name="T26" fmla="*/ 30 w 57"/>
                  <a:gd name="T27" fmla="*/ 0 h 76"/>
                  <a:gd name="T28" fmla="*/ 28 w 57"/>
                  <a:gd name="T29" fmla="*/ 0 h 76"/>
                  <a:gd name="T30" fmla="*/ 22 w 57"/>
                  <a:gd name="T31" fmla="*/ 5 h 76"/>
                  <a:gd name="T32" fmla="*/ 22 w 57"/>
                  <a:gd name="T33" fmla="*/ 12 h 76"/>
                  <a:gd name="T34" fmla="*/ 12 w 57"/>
                  <a:gd name="T35" fmla="*/ 13 h 76"/>
                  <a:gd name="T36" fmla="*/ 3 w 57"/>
                  <a:gd name="T37" fmla="*/ 22 h 76"/>
                  <a:gd name="T38" fmla="*/ 2 w 57"/>
                  <a:gd name="T39" fmla="*/ 34 h 76"/>
                  <a:gd name="T40" fmla="*/ 12 w 57"/>
                  <a:gd name="T41" fmla="*/ 43 h 76"/>
                  <a:gd name="T42" fmla="*/ 9 w 57"/>
                  <a:gd name="T43" fmla="*/ 53 h 76"/>
                  <a:gd name="T44" fmla="*/ 16 w 57"/>
                  <a:gd name="T45" fmla="*/ 58 h 76"/>
                  <a:gd name="T46" fmla="*/ 13 w 57"/>
                  <a:gd name="T47" fmla="*/ 69 h 76"/>
                  <a:gd name="T48" fmla="*/ 21 w 57"/>
                  <a:gd name="T49" fmla="*/ 75 h 76"/>
                  <a:gd name="T50" fmla="*/ 37 w 57"/>
                  <a:gd name="T51" fmla="*/ 72 h 76"/>
                  <a:gd name="T52" fmla="*/ 53 w 57"/>
                  <a:gd name="T53" fmla="*/ 51 h 76"/>
                  <a:gd name="T54" fmla="*/ 48 w 57"/>
                  <a:gd name="T55" fmla="*/ 46 h 76"/>
                  <a:gd name="T56" fmla="*/ 41 w 57"/>
                  <a:gd name="T57" fmla="*/ 45 h 76"/>
                  <a:gd name="T58" fmla="*/ 9 w 57"/>
                  <a:gd name="T59" fmla="*/ 24 h 76"/>
                  <a:gd name="T60" fmla="*/ 14 w 57"/>
                  <a:gd name="T61" fmla="*/ 18 h 76"/>
                  <a:gd name="T62" fmla="*/ 22 w 57"/>
                  <a:gd name="T63" fmla="*/ 18 h 76"/>
                  <a:gd name="T64" fmla="*/ 28 w 57"/>
                  <a:gd name="T65" fmla="*/ 24 h 76"/>
                  <a:gd name="T66" fmla="*/ 28 w 57"/>
                  <a:gd name="T67" fmla="*/ 32 h 76"/>
                  <a:gd name="T68" fmla="*/ 22 w 57"/>
                  <a:gd name="T69" fmla="*/ 37 h 76"/>
                  <a:gd name="T70" fmla="*/ 14 w 57"/>
                  <a:gd name="T71" fmla="*/ 37 h 76"/>
                  <a:gd name="T72" fmla="*/ 9 w 57"/>
                  <a:gd name="T73" fmla="*/ 32 h 76"/>
                  <a:gd name="T74" fmla="*/ 9 w 57"/>
                  <a:gd name="T75" fmla="*/ 24 h 76"/>
                  <a:gd name="T76" fmla="*/ 45 w 57"/>
                  <a:gd name="T77" fmla="*/ 61 h 76"/>
                  <a:gd name="T78" fmla="*/ 36 w 57"/>
                  <a:gd name="T79" fmla="*/ 67 h 76"/>
                  <a:gd name="T80" fmla="*/ 25 w 57"/>
                  <a:gd name="T81" fmla="*/ 69 h 76"/>
                  <a:gd name="T82" fmla="*/ 19 w 57"/>
                  <a:gd name="T83" fmla="*/ 66 h 76"/>
                  <a:gd name="T84" fmla="*/ 22 w 57"/>
                  <a:gd name="T85" fmla="*/ 58 h 76"/>
                  <a:gd name="T86" fmla="*/ 32 w 57"/>
                  <a:gd name="T87" fmla="*/ 55 h 76"/>
                  <a:gd name="T88" fmla="*/ 40 w 57"/>
                  <a:gd name="T89" fmla="*/ 52 h 76"/>
                  <a:gd name="T90" fmla="*/ 45 w 57"/>
                  <a:gd name="T91" fmla="*/ 52 h 76"/>
                  <a:gd name="T92" fmla="*/ 47 w 57"/>
                  <a:gd name="T93" fmla="*/ 54 h 76"/>
                  <a:gd name="T94" fmla="*/ 45 w 57"/>
                  <a:gd name="T95" fmla="*/ 61 h 7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7"/>
                  <a:gd name="T145" fmla="*/ 0 h 76"/>
                  <a:gd name="T146" fmla="*/ 57 w 57"/>
                  <a:gd name="T147" fmla="*/ 76 h 7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7" h="76">
                    <a:moveTo>
                      <a:pt x="41" y="45"/>
                    </a:moveTo>
                    <a:cubicBezTo>
                      <a:pt x="39" y="45"/>
                      <a:pt x="35" y="47"/>
                      <a:pt x="30" y="48"/>
                    </a:cubicBezTo>
                    <a:cubicBezTo>
                      <a:pt x="24" y="51"/>
                      <a:pt x="21" y="52"/>
                      <a:pt x="19" y="52"/>
                    </a:cubicBezTo>
                    <a:cubicBezTo>
                      <a:pt x="17" y="52"/>
                      <a:pt x="16" y="51"/>
                      <a:pt x="15" y="50"/>
                    </a:cubicBezTo>
                    <a:cubicBezTo>
                      <a:pt x="15" y="48"/>
                      <a:pt x="15" y="47"/>
                      <a:pt x="16" y="46"/>
                    </a:cubicBezTo>
                    <a:cubicBezTo>
                      <a:pt x="16" y="45"/>
                      <a:pt x="17" y="44"/>
                      <a:pt x="18" y="44"/>
                    </a:cubicBezTo>
                    <a:cubicBezTo>
                      <a:pt x="18" y="44"/>
                      <a:pt x="19" y="43"/>
                      <a:pt x="21" y="43"/>
                    </a:cubicBezTo>
                    <a:cubicBezTo>
                      <a:pt x="22" y="43"/>
                      <a:pt x="23" y="43"/>
                      <a:pt x="24" y="42"/>
                    </a:cubicBezTo>
                    <a:cubicBezTo>
                      <a:pt x="29" y="40"/>
                      <a:pt x="32" y="37"/>
                      <a:pt x="34" y="33"/>
                    </a:cubicBezTo>
                    <a:cubicBezTo>
                      <a:pt x="36" y="29"/>
                      <a:pt x="36" y="25"/>
                      <a:pt x="34" y="21"/>
                    </a:cubicBezTo>
                    <a:cubicBezTo>
                      <a:pt x="33" y="18"/>
                      <a:pt x="30" y="15"/>
                      <a:pt x="26" y="13"/>
                    </a:cubicBezTo>
                    <a:cubicBezTo>
                      <a:pt x="26" y="11"/>
                      <a:pt x="26" y="10"/>
                      <a:pt x="27" y="8"/>
                    </a:cubicBezTo>
                    <a:cubicBezTo>
                      <a:pt x="27" y="7"/>
                      <a:pt x="29" y="6"/>
                      <a:pt x="32" y="5"/>
                    </a:cubicBezTo>
                    <a:cubicBezTo>
                      <a:pt x="30" y="0"/>
                      <a:pt x="30" y="0"/>
                      <a:pt x="30" y="0"/>
                    </a:cubicBezTo>
                    <a:cubicBezTo>
                      <a:pt x="29" y="0"/>
                      <a:pt x="29" y="0"/>
                      <a:pt x="28" y="0"/>
                    </a:cubicBezTo>
                    <a:cubicBezTo>
                      <a:pt x="25" y="2"/>
                      <a:pt x="23" y="3"/>
                      <a:pt x="22" y="5"/>
                    </a:cubicBezTo>
                    <a:cubicBezTo>
                      <a:pt x="21" y="6"/>
                      <a:pt x="21" y="9"/>
                      <a:pt x="22" y="12"/>
                    </a:cubicBezTo>
                    <a:cubicBezTo>
                      <a:pt x="19" y="11"/>
                      <a:pt x="15" y="12"/>
                      <a:pt x="12" y="13"/>
                    </a:cubicBezTo>
                    <a:cubicBezTo>
                      <a:pt x="8" y="15"/>
                      <a:pt x="5" y="18"/>
                      <a:pt x="3" y="22"/>
                    </a:cubicBezTo>
                    <a:cubicBezTo>
                      <a:pt x="0" y="26"/>
                      <a:pt x="0" y="30"/>
                      <a:pt x="2" y="34"/>
                    </a:cubicBezTo>
                    <a:cubicBezTo>
                      <a:pt x="4" y="39"/>
                      <a:pt x="7" y="42"/>
                      <a:pt x="12" y="43"/>
                    </a:cubicBezTo>
                    <a:cubicBezTo>
                      <a:pt x="9" y="46"/>
                      <a:pt x="8" y="50"/>
                      <a:pt x="9" y="53"/>
                    </a:cubicBezTo>
                    <a:cubicBezTo>
                      <a:pt x="11" y="56"/>
                      <a:pt x="13" y="57"/>
                      <a:pt x="16" y="58"/>
                    </a:cubicBezTo>
                    <a:cubicBezTo>
                      <a:pt x="13" y="61"/>
                      <a:pt x="12" y="65"/>
                      <a:pt x="13" y="69"/>
                    </a:cubicBezTo>
                    <a:cubicBezTo>
                      <a:pt x="15" y="73"/>
                      <a:pt x="17" y="75"/>
                      <a:pt x="21" y="75"/>
                    </a:cubicBezTo>
                    <a:cubicBezTo>
                      <a:pt x="25" y="76"/>
                      <a:pt x="31" y="75"/>
                      <a:pt x="37" y="72"/>
                    </a:cubicBezTo>
                    <a:cubicBezTo>
                      <a:pt x="51" y="66"/>
                      <a:pt x="57" y="60"/>
                      <a:pt x="53" y="51"/>
                    </a:cubicBezTo>
                    <a:cubicBezTo>
                      <a:pt x="52" y="49"/>
                      <a:pt x="51" y="47"/>
                      <a:pt x="48" y="46"/>
                    </a:cubicBezTo>
                    <a:cubicBezTo>
                      <a:pt x="46" y="45"/>
                      <a:pt x="44" y="45"/>
                      <a:pt x="41" y="45"/>
                    </a:cubicBezTo>
                    <a:close/>
                    <a:moveTo>
                      <a:pt x="9" y="24"/>
                    </a:moveTo>
                    <a:cubicBezTo>
                      <a:pt x="10" y="21"/>
                      <a:pt x="12" y="19"/>
                      <a:pt x="14" y="18"/>
                    </a:cubicBezTo>
                    <a:cubicBezTo>
                      <a:pt x="17" y="17"/>
                      <a:pt x="20" y="17"/>
                      <a:pt x="22" y="18"/>
                    </a:cubicBezTo>
                    <a:cubicBezTo>
                      <a:pt x="25" y="19"/>
                      <a:pt x="27" y="21"/>
                      <a:pt x="28" y="24"/>
                    </a:cubicBezTo>
                    <a:cubicBezTo>
                      <a:pt x="29" y="27"/>
                      <a:pt x="29" y="29"/>
                      <a:pt x="28" y="32"/>
                    </a:cubicBezTo>
                    <a:cubicBezTo>
                      <a:pt x="27" y="34"/>
                      <a:pt x="25" y="36"/>
                      <a:pt x="22" y="37"/>
                    </a:cubicBezTo>
                    <a:cubicBezTo>
                      <a:pt x="19" y="38"/>
                      <a:pt x="17" y="38"/>
                      <a:pt x="14" y="37"/>
                    </a:cubicBezTo>
                    <a:cubicBezTo>
                      <a:pt x="12" y="36"/>
                      <a:pt x="10" y="35"/>
                      <a:pt x="9" y="32"/>
                    </a:cubicBezTo>
                    <a:cubicBezTo>
                      <a:pt x="8" y="29"/>
                      <a:pt x="8" y="26"/>
                      <a:pt x="9" y="24"/>
                    </a:cubicBezTo>
                    <a:close/>
                    <a:moveTo>
                      <a:pt x="45" y="61"/>
                    </a:moveTo>
                    <a:cubicBezTo>
                      <a:pt x="42" y="64"/>
                      <a:pt x="39" y="66"/>
                      <a:pt x="36" y="67"/>
                    </a:cubicBezTo>
                    <a:cubicBezTo>
                      <a:pt x="32" y="69"/>
                      <a:pt x="28" y="69"/>
                      <a:pt x="25" y="69"/>
                    </a:cubicBezTo>
                    <a:cubicBezTo>
                      <a:pt x="22" y="69"/>
                      <a:pt x="20" y="68"/>
                      <a:pt x="19" y="66"/>
                    </a:cubicBezTo>
                    <a:cubicBezTo>
                      <a:pt x="18" y="63"/>
                      <a:pt x="19" y="61"/>
                      <a:pt x="22" y="58"/>
                    </a:cubicBezTo>
                    <a:cubicBezTo>
                      <a:pt x="24" y="58"/>
                      <a:pt x="27" y="56"/>
                      <a:pt x="32" y="55"/>
                    </a:cubicBezTo>
                    <a:cubicBezTo>
                      <a:pt x="36" y="53"/>
                      <a:pt x="39" y="52"/>
                      <a:pt x="40" y="52"/>
                    </a:cubicBezTo>
                    <a:cubicBezTo>
                      <a:pt x="42" y="51"/>
                      <a:pt x="43" y="51"/>
                      <a:pt x="45" y="52"/>
                    </a:cubicBezTo>
                    <a:cubicBezTo>
                      <a:pt x="46" y="52"/>
                      <a:pt x="47" y="53"/>
                      <a:pt x="47" y="54"/>
                    </a:cubicBezTo>
                    <a:cubicBezTo>
                      <a:pt x="48" y="57"/>
                      <a:pt x="48" y="59"/>
                      <a:pt x="45" y="6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0" name="Freeform 40">
                <a:extLst>
                  <a:ext uri="{FF2B5EF4-FFF2-40B4-BE49-F238E27FC236}">
                    <a16:creationId xmlns:a16="http://schemas.microsoft.com/office/drawing/2014/main" id="{2787385E-D044-493B-A7AA-02AD55FE11A5}"/>
                  </a:ext>
                </a:extLst>
              </p:cNvPr>
              <p:cNvSpPr>
                <a:spLocks noChangeArrowheads="1"/>
              </p:cNvSpPr>
              <p:nvPr/>
            </p:nvSpPr>
            <p:spPr bwMode="auto">
              <a:xfrm>
                <a:off x="857250" y="1858963"/>
                <a:ext cx="88900" cy="195263"/>
              </a:xfrm>
              <a:custGeom>
                <a:avLst/>
                <a:gdLst>
                  <a:gd name="T0" fmla="*/ 13 w 24"/>
                  <a:gd name="T1" fmla="*/ 6 h 52"/>
                  <a:gd name="T2" fmla="*/ 10 w 24"/>
                  <a:gd name="T3" fmla="*/ 18 h 52"/>
                  <a:gd name="T4" fmla="*/ 6 w 24"/>
                  <a:gd name="T5" fmla="*/ 8 h 52"/>
                  <a:gd name="T6" fmla="*/ 0 w 24"/>
                  <a:gd name="T7" fmla="*/ 10 h 52"/>
                  <a:gd name="T8" fmla="*/ 18 w 24"/>
                  <a:gd name="T9" fmla="*/ 52 h 52"/>
                  <a:gd name="T10" fmla="*/ 24 w 24"/>
                  <a:gd name="T11" fmla="*/ 49 h 52"/>
                  <a:gd name="T12" fmla="*/ 15 w 24"/>
                  <a:gd name="T13" fmla="*/ 27 h 52"/>
                  <a:gd name="T14" fmla="*/ 15 w 24"/>
                  <a:gd name="T15" fmla="*/ 15 h 52"/>
                  <a:gd name="T16" fmla="*/ 22 w 24"/>
                  <a:gd name="T17" fmla="*/ 7 h 52"/>
                  <a:gd name="T18" fmla="*/ 23 w 24"/>
                  <a:gd name="T19" fmla="*/ 7 h 52"/>
                  <a:gd name="T20" fmla="*/ 21 w 24"/>
                  <a:gd name="T21" fmla="*/ 0 h 52"/>
                  <a:gd name="T22" fmla="*/ 18 w 24"/>
                  <a:gd name="T23" fmla="*/ 1 h 52"/>
                  <a:gd name="T24" fmla="*/ 13 w 24"/>
                  <a:gd name="T25" fmla="*/ 6 h 5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
                  <a:gd name="T40" fmla="*/ 0 h 52"/>
                  <a:gd name="T41" fmla="*/ 24 w 24"/>
                  <a:gd name="T42" fmla="*/ 52 h 5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 h="52">
                    <a:moveTo>
                      <a:pt x="13" y="6"/>
                    </a:moveTo>
                    <a:cubicBezTo>
                      <a:pt x="11" y="8"/>
                      <a:pt x="10" y="12"/>
                      <a:pt x="10" y="18"/>
                    </a:cubicBezTo>
                    <a:cubicBezTo>
                      <a:pt x="6" y="8"/>
                      <a:pt x="6" y="8"/>
                      <a:pt x="6" y="8"/>
                    </a:cubicBezTo>
                    <a:cubicBezTo>
                      <a:pt x="0" y="10"/>
                      <a:pt x="0" y="10"/>
                      <a:pt x="0" y="10"/>
                    </a:cubicBezTo>
                    <a:cubicBezTo>
                      <a:pt x="18" y="52"/>
                      <a:pt x="18" y="52"/>
                      <a:pt x="18" y="52"/>
                    </a:cubicBezTo>
                    <a:cubicBezTo>
                      <a:pt x="24" y="49"/>
                      <a:pt x="24" y="49"/>
                      <a:pt x="24" y="49"/>
                    </a:cubicBezTo>
                    <a:cubicBezTo>
                      <a:pt x="15" y="27"/>
                      <a:pt x="15" y="27"/>
                      <a:pt x="15" y="27"/>
                    </a:cubicBezTo>
                    <a:cubicBezTo>
                      <a:pt x="13" y="23"/>
                      <a:pt x="13" y="19"/>
                      <a:pt x="15" y="15"/>
                    </a:cubicBezTo>
                    <a:cubicBezTo>
                      <a:pt x="16" y="11"/>
                      <a:pt x="18" y="9"/>
                      <a:pt x="22" y="7"/>
                    </a:cubicBezTo>
                    <a:cubicBezTo>
                      <a:pt x="23" y="7"/>
                      <a:pt x="23" y="7"/>
                      <a:pt x="23" y="7"/>
                    </a:cubicBezTo>
                    <a:cubicBezTo>
                      <a:pt x="21" y="0"/>
                      <a:pt x="21" y="0"/>
                      <a:pt x="21" y="0"/>
                    </a:cubicBezTo>
                    <a:cubicBezTo>
                      <a:pt x="19" y="1"/>
                      <a:pt x="19" y="1"/>
                      <a:pt x="18" y="1"/>
                    </a:cubicBezTo>
                    <a:cubicBezTo>
                      <a:pt x="16" y="2"/>
                      <a:pt x="14" y="4"/>
                      <a:pt x="13" y="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1" name="Freeform 41">
                <a:extLst>
                  <a:ext uri="{FF2B5EF4-FFF2-40B4-BE49-F238E27FC236}">
                    <a16:creationId xmlns:a16="http://schemas.microsoft.com/office/drawing/2014/main" id="{65949BCC-2FAA-4DFC-B6DB-B4D192151A85}"/>
                  </a:ext>
                </a:extLst>
              </p:cNvPr>
              <p:cNvSpPr>
                <a:spLocks noEditPoints="1" noChangeArrowheads="1"/>
              </p:cNvSpPr>
              <p:nvPr/>
            </p:nvSpPr>
            <p:spPr bwMode="auto">
              <a:xfrm>
                <a:off x="965200" y="1817688"/>
                <a:ext cx="165100" cy="184150"/>
              </a:xfrm>
              <a:custGeom>
                <a:avLst/>
                <a:gdLst>
                  <a:gd name="T0" fmla="*/ 13 w 44"/>
                  <a:gd name="T1" fmla="*/ 2 h 49"/>
                  <a:gd name="T2" fmla="*/ 2 w 44"/>
                  <a:gd name="T3" fmla="*/ 14 h 49"/>
                  <a:gd name="T4" fmla="*/ 3 w 44"/>
                  <a:gd name="T5" fmla="*/ 32 h 49"/>
                  <a:gd name="T6" fmla="*/ 15 w 44"/>
                  <a:gd name="T7" fmla="*/ 46 h 49"/>
                  <a:gd name="T8" fmla="*/ 31 w 44"/>
                  <a:gd name="T9" fmla="*/ 47 h 49"/>
                  <a:gd name="T10" fmla="*/ 42 w 44"/>
                  <a:gd name="T11" fmla="*/ 35 h 49"/>
                  <a:gd name="T12" fmla="*/ 41 w 44"/>
                  <a:gd name="T13" fmla="*/ 17 h 49"/>
                  <a:gd name="T14" fmla="*/ 30 w 44"/>
                  <a:gd name="T15" fmla="*/ 3 h 49"/>
                  <a:gd name="T16" fmla="*/ 13 w 44"/>
                  <a:gd name="T17" fmla="*/ 2 h 49"/>
                  <a:gd name="T18" fmla="*/ 36 w 44"/>
                  <a:gd name="T19" fmla="*/ 34 h 49"/>
                  <a:gd name="T20" fmla="*/ 29 w 44"/>
                  <a:gd name="T21" fmla="*/ 41 h 49"/>
                  <a:gd name="T22" fmla="*/ 19 w 44"/>
                  <a:gd name="T23" fmla="*/ 41 h 49"/>
                  <a:gd name="T24" fmla="*/ 10 w 44"/>
                  <a:gd name="T25" fmla="*/ 29 h 49"/>
                  <a:gd name="T26" fmla="*/ 9 w 44"/>
                  <a:gd name="T27" fmla="*/ 15 h 49"/>
                  <a:gd name="T28" fmla="*/ 15 w 44"/>
                  <a:gd name="T29" fmla="*/ 8 h 49"/>
                  <a:gd name="T30" fmla="*/ 25 w 44"/>
                  <a:gd name="T31" fmla="*/ 8 h 49"/>
                  <a:gd name="T32" fmla="*/ 34 w 44"/>
                  <a:gd name="T33" fmla="*/ 20 h 49"/>
                  <a:gd name="T34" fmla="*/ 36 w 44"/>
                  <a:gd name="T35" fmla="*/ 34 h 4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4"/>
                  <a:gd name="T55" fmla="*/ 0 h 49"/>
                  <a:gd name="T56" fmla="*/ 44 w 44"/>
                  <a:gd name="T57" fmla="*/ 49 h 4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4" h="49">
                    <a:moveTo>
                      <a:pt x="13" y="2"/>
                    </a:moveTo>
                    <a:cubicBezTo>
                      <a:pt x="8" y="5"/>
                      <a:pt x="4" y="9"/>
                      <a:pt x="2" y="14"/>
                    </a:cubicBezTo>
                    <a:cubicBezTo>
                      <a:pt x="0" y="20"/>
                      <a:pt x="1" y="26"/>
                      <a:pt x="3" y="32"/>
                    </a:cubicBezTo>
                    <a:cubicBezTo>
                      <a:pt x="6" y="39"/>
                      <a:pt x="10" y="43"/>
                      <a:pt x="15" y="46"/>
                    </a:cubicBezTo>
                    <a:cubicBezTo>
                      <a:pt x="20" y="49"/>
                      <a:pt x="25" y="49"/>
                      <a:pt x="31" y="47"/>
                    </a:cubicBezTo>
                    <a:cubicBezTo>
                      <a:pt x="37" y="45"/>
                      <a:pt x="40" y="41"/>
                      <a:pt x="42" y="35"/>
                    </a:cubicBezTo>
                    <a:cubicBezTo>
                      <a:pt x="44" y="29"/>
                      <a:pt x="44" y="23"/>
                      <a:pt x="41" y="17"/>
                    </a:cubicBezTo>
                    <a:cubicBezTo>
                      <a:pt x="38" y="10"/>
                      <a:pt x="35" y="6"/>
                      <a:pt x="30" y="3"/>
                    </a:cubicBezTo>
                    <a:cubicBezTo>
                      <a:pt x="24" y="0"/>
                      <a:pt x="19" y="0"/>
                      <a:pt x="13" y="2"/>
                    </a:cubicBezTo>
                    <a:close/>
                    <a:moveTo>
                      <a:pt x="36" y="34"/>
                    </a:moveTo>
                    <a:cubicBezTo>
                      <a:pt x="35" y="38"/>
                      <a:pt x="33" y="40"/>
                      <a:pt x="29" y="41"/>
                    </a:cubicBezTo>
                    <a:cubicBezTo>
                      <a:pt x="26" y="43"/>
                      <a:pt x="23" y="43"/>
                      <a:pt x="19" y="41"/>
                    </a:cubicBezTo>
                    <a:cubicBezTo>
                      <a:pt x="16" y="39"/>
                      <a:pt x="13" y="35"/>
                      <a:pt x="10" y="29"/>
                    </a:cubicBezTo>
                    <a:cubicBezTo>
                      <a:pt x="8" y="24"/>
                      <a:pt x="7" y="19"/>
                      <a:pt x="9" y="15"/>
                    </a:cubicBezTo>
                    <a:cubicBezTo>
                      <a:pt x="10" y="12"/>
                      <a:pt x="12" y="9"/>
                      <a:pt x="15" y="8"/>
                    </a:cubicBezTo>
                    <a:cubicBezTo>
                      <a:pt x="18" y="7"/>
                      <a:pt x="22" y="7"/>
                      <a:pt x="25" y="8"/>
                    </a:cubicBezTo>
                    <a:cubicBezTo>
                      <a:pt x="29" y="10"/>
                      <a:pt x="31" y="14"/>
                      <a:pt x="34" y="20"/>
                    </a:cubicBezTo>
                    <a:cubicBezTo>
                      <a:pt x="36" y="25"/>
                      <a:pt x="37" y="30"/>
                      <a:pt x="36" y="3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2" name="Freeform 42">
                <a:extLst>
                  <a:ext uri="{FF2B5EF4-FFF2-40B4-BE49-F238E27FC236}">
                    <a16:creationId xmlns:a16="http://schemas.microsoft.com/office/drawing/2014/main" id="{BC11DFD5-A912-4E79-991A-266C6F19455F}"/>
                  </a:ext>
                </a:extLst>
              </p:cNvPr>
              <p:cNvSpPr>
                <a:spLocks noChangeArrowheads="1"/>
              </p:cNvSpPr>
              <p:nvPr/>
            </p:nvSpPr>
            <p:spPr bwMode="auto">
              <a:xfrm>
                <a:off x="1100138" y="1712913"/>
                <a:ext cx="222250" cy="220663"/>
              </a:xfrm>
              <a:custGeom>
                <a:avLst/>
                <a:gdLst>
                  <a:gd name="T0" fmla="*/ 124 w 140"/>
                  <a:gd name="T1" fmla="*/ 90 h 139"/>
                  <a:gd name="T2" fmla="*/ 69 w 140"/>
                  <a:gd name="T3" fmla="*/ 24 h 139"/>
                  <a:gd name="T4" fmla="*/ 60 w 140"/>
                  <a:gd name="T5" fmla="*/ 28 h 139"/>
                  <a:gd name="T6" fmla="*/ 69 w 140"/>
                  <a:gd name="T7" fmla="*/ 111 h 139"/>
                  <a:gd name="T8" fmla="*/ 17 w 140"/>
                  <a:gd name="T9" fmla="*/ 45 h 139"/>
                  <a:gd name="T10" fmla="*/ 0 w 140"/>
                  <a:gd name="T11" fmla="*/ 52 h 139"/>
                  <a:gd name="T12" fmla="*/ 71 w 140"/>
                  <a:gd name="T13" fmla="*/ 139 h 139"/>
                  <a:gd name="T14" fmla="*/ 86 w 140"/>
                  <a:gd name="T15" fmla="*/ 135 h 139"/>
                  <a:gd name="T16" fmla="*/ 74 w 140"/>
                  <a:gd name="T17" fmla="*/ 52 h 139"/>
                  <a:gd name="T18" fmla="*/ 128 w 140"/>
                  <a:gd name="T19" fmla="*/ 116 h 139"/>
                  <a:gd name="T20" fmla="*/ 140 w 140"/>
                  <a:gd name="T21" fmla="*/ 111 h 139"/>
                  <a:gd name="T22" fmla="*/ 128 w 140"/>
                  <a:gd name="T23" fmla="*/ 0 h 139"/>
                  <a:gd name="T24" fmla="*/ 114 w 140"/>
                  <a:gd name="T25" fmla="*/ 5 h 139"/>
                  <a:gd name="T26" fmla="*/ 124 w 140"/>
                  <a:gd name="T27" fmla="*/ 90 h 13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0"/>
                  <a:gd name="T43" fmla="*/ 0 h 139"/>
                  <a:gd name="T44" fmla="*/ 140 w 140"/>
                  <a:gd name="T45" fmla="*/ 139 h 13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0" h="139">
                    <a:moveTo>
                      <a:pt x="124" y="90"/>
                    </a:moveTo>
                    <a:lnTo>
                      <a:pt x="69" y="24"/>
                    </a:lnTo>
                    <a:lnTo>
                      <a:pt x="60" y="28"/>
                    </a:lnTo>
                    <a:lnTo>
                      <a:pt x="69" y="111"/>
                    </a:lnTo>
                    <a:lnTo>
                      <a:pt x="17" y="45"/>
                    </a:lnTo>
                    <a:lnTo>
                      <a:pt x="0" y="52"/>
                    </a:lnTo>
                    <a:lnTo>
                      <a:pt x="71" y="139"/>
                    </a:lnTo>
                    <a:lnTo>
                      <a:pt x="86" y="135"/>
                    </a:lnTo>
                    <a:lnTo>
                      <a:pt x="74" y="52"/>
                    </a:lnTo>
                    <a:lnTo>
                      <a:pt x="128" y="116"/>
                    </a:lnTo>
                    <a:lnTo>
                      <a:pt x="140" y="111"/>
                    </a:lnTo>
                    <a:lnTo>
                      <a:pt x="128" y="0"/>
                    </a:lnTo>
                    <a:lnTo>
                      <a:pt x="114" y="5"/>
                    </a:lnTo>
                    <a:lnTo>
                      <a:pt x="124" y="9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3" name="Freeform 43">
                <a:extLst>
                  <a:ext uri="{FF2B5EF4-FFF2-40B4-BE49-F238E27FC236}">
                    <a16:creationId xmlns:a16="http://schemas.microsoft.com/office/drawing/2014/main" id="{61DCD49C-C9C7-4C58-A6D0-BD072C050253}"/>
                  </a:ext>
                </a:extLst>
              </p:cNvPr>
              <p:cNvSpPr>
                <a:spLocks noChangeArrowheads="1"/>
              </p:cNvSpPr>
              <p:nvPr/>
            </p:nvSpPr>
            <p:spPr bwMode="auto">
              <a:xfrm>
                <a:off x="1308100" y="1644650"/>
                <a:ext cx="165100" cy="211138"/>
              </a:xfrm>
              <a:custGeom>
                <a:avLst/>
                <a:gdLst>
                  <a:gd name="T0" fmla="*/ 27 w 44"/>
                  <a:gd name="T1" fmla="*/ 43 h 56"/>
                  <a:gd name="T2" fmla="*/ 16 w 44"/>
                  <a:gd name="T3" fmla="*/ 17 h 56"/>
                  <a:gd name="T4" fmla="*/ 26 w 44"/>
                  <a:gd name="T5" fmla="*/ 13 h 56"/>
                  <a:gd name="T6" fmla="*/ 24 w 44"/>
                  <a:gd name="T7" fmla="*/ 8 h 56"/>
                  <a:gd name="T8" fmla="*/ 14 w 44"/>
                  <a:gd name="T9" fmla="*/ 12 h 56"/>
                  <a:gd name="T10" fmla="*/ 9 w 44"/>
                  <a:gd name="T11" fmla="*/ 0 h 56"/>
                  <a:gd name="T12" fmla="*/ 4 w 44"/>
                  <a:gd name="T13" fmla="*/ 4 h 56"/>
                  <a:gd name="T14" fmla="*/ 8 w 44"/>
                  <a:gd name="T15" fmla="*/ 14 h 56"/>
                  <a:gd name="T16" fmla="*/ 0 w 44"/>
                  <a:gd name="T17" fmla="*/ 17 h 56"/>
                  <a:gd name="T18" fmla="*/ 2 w 44"/>
                  <a:gd name="T19" fmla="*/ 23 h 56"/>
                  <a:gd name="T20" fmla="*/ 10 w 44"/>
                  <a:gd name="T21" fmla="*/ 19 h 56"/>
                  <a:gd name="T22" fmla="*/ 20 w 44"/>
                  <a:gd name="T23" fmla="*/ 45 h 56"/>
                  <a:gd name="T24" fmla="*/ 38 w 44"/>
                  <a:gd name="T25" fmla="*/ 53 h 56"/>
                  <a:gd name="T26" fmla="*/ 44 w 44"/>
                  <a:gd name="T27" fmla="*/ 50 h 56"/>
                  <a:gd name="T28" fmla="*/ 42 w 44"/>
                  <a:gd name="T29" fmla="*/ 44 h 56"/>
                  <a:gd name="T30" fmla="*/ 37 w 44"/>
                  <a:gd name="T31" fmla="*/ 47 h 56"/>
                  <a:gd name="T32" fmla="*/ 27 w 44"/>
                  <a:gd name="T33" fmla="*/ 43 h 5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4"/>
                  <a:gd name="T52" fmla="*/ 0 h 56"/>
                  <a:gd name="T53" fmla="*/ 44 w 44"/>
                  <a:gd name="T54" fmla="*/ 56 h 5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4" h="56">
                    <a:moveTo>
                      <a:pt x="27" y="43"/>
                    </a:moveTo>
                    <a:cubicBezTo>
                      <a:pt x="16" y="17"/>
                      <a:pt x="16" y="17"/>
                      <a:pt x="16" y="17"/>
                    </a:cubicBezTo>
                    <a:cubicBezTo>
                      <a:pt x="26" y="13"/>
                      <a:pt x="26" y="13"/>
                      <a:pt x="26" y="13"/>
                    </a:cubicBezTo>
                    <a:cubicBezTo>
                      <a:pt x="24" y="8"/>
                      <a:pt x="24" y="8"/>
                      <a:pt x="24" y="8"/>
                    </a:cubicBezTo>
                    <a:cubicBezTo>
                      <a:pt x="14" y="12"/>
                      <a:pt x="14" y="12"/>
                      <a:pt x="14" y="12"/>
                    </a:cubicBezTo>
                    <a:cubicBezTo>
                      <a:pt x="9" y="0"/>
                      <a:pt x="9" y="0"/>
                      <a:pt x="9" y="0"/>
                    </a:cubicBezTo>
                    <a:cubicBezTo>
                      <a:pt x="4" y="4"/>
                      <a:pt x="4" y="4"/>
                      <a:pt x="4" y="4"/>
                    </a:cubicBezTo>
                    <a:cubicBezTo>
                      <a:pt x="8" y="14"/>
                      <a:pt x="8" y="14"/>
                      <a:pt x="8" y="14"/>
                    </a:cubicBezTo>
                    <a:cubicBezTo>
                      <a:pt x="0" y="17"/>
                      <a:pt x="0" y="17"/>
                      <a:pt x="0" y="17"/>
                    </a:cubicBezTo>
                    <a:cubicBezTo>
                      <a:pt x="2" y="23"/>
                      <a:pt x="2" y="23"/>
                      <a:pt x="2" y="23"/>
                    </a:cubicBezTo>
                    <a:cubicBezTo>
                      <a:pt x="10" y="19"/>
                      <a:pt x="10" y="19"/>
                      <a:pt x="10" y="19"/>
                    </a:cubicBezTo>
                    <a:cubicBezTo>
                      <a:pt x="20" y="45"/>
                      <a:pt x="20" y="45"/>
                      <a:pt x="20" y="45"/>
                    </a:cubicBezTo>
                    <a:cubicBezTo>
                      <a:pt x="24" y="53"/>
                      <a:pt x="30" y="56"/>
                      <a:pt x="38" y="53"/>
                    </a:cubicBezTo>
                    <a:cubicBezTo>
                      <a:pt x="40" y="52"/>
                      <a:pt x="41" y="51"/>
                      <a:pt x="44" y="50"/>
                    </a:cubicBezTo>
                    <a:cubicBezTo>
                      <a:pt x="42" y="44"/>
                      <a:pt x="42" y="44"/>
                      <a:pt x="42" y="44"/>
                    </a:cubicBezTo>
                    <a:cubicBezTo>
                      <a:pt x="40" y="45"/>
                      <a:pt x="38" y="46"/>
                      <a:pt x="37" y="47"/>
                    </a:cubicBezTo>
                    <a:cubicBezTo>
                      <a:pt x="32" y="49"/>
                      <a:pt x="29" y="48"/>
                      <a:pt x="27" y="4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4" name="Freeform 44">
                <a:extLst>
                  <a:ext uri="{FF2B5EF4-FFF2-40B4-BE49-F238E27FC236}">
                    <a16:creationId xmlns:a16="http://schemas.microsoft.com/office/drawing/2014/main" id="{C541AFDB-FF0B-4B1F-A9BF-C891EC9C6999}"/>
                  </a:ext>
                </a:extLst>
              </p:cNvPr>
              <p:cNvSpPr>
                <a:spLocks noChangeArrowheads="1"/>
              </p:cNvSpPr>
              <p:nvPr/>
            </p:nvSpPr>
            <p:spPr bwMode="auto">
              <a:xfrm>
                <a:off x="1409700" y="1592263"/>
                <a:ext cx="214313" cy="225425"/>
              </a:xfrm>
              <a:custGeom>
                <a:avLst/>
                <a:gdLst>
                  <a:gd name="T0" fmla="*/ 42 w 57"/>
                  <a:gd name="T1" fmla="*/ 13 h 60"/>
                  <a:gd name="T2" fmla="*/ 38 w 57"/>
                  <a:gd name="T3" fmla="*/ 9 h 60"/>
                  <a:gd name="T4" fmla="*/ 32 w 57"/>
                  <a:gd name="T5" fmla="*/ 7 h 60"/>
                  <a:gd name="T6" fmla="*/ 25 w 57"/>
                  <a:gd name="T7" fmla="*/ 9 h 60"/>
                  <a:gd name="T8" fmla="*/ 16 w 57"/>
                  <a:gd name="T9" fmla="*/ 23 h 60"/>
                  <a:gd name="T10" fmla="*/ 7 w 57"/>
                  <a:gd name="T11" fmla="*/ 0 h 60"/>
                  <a:gd name="T12" fmla="*/ 0 w 57"/>
                  <a:gd name="T13" fmla="*/ 3 h 60"/>
                  <a:gd name="T14" fmla="*/ 24 w 57"/>
                  <a:gd name="T15" fmla="*/ 60 h 60"/>
                  <a:gd name="T16" fmla="*/ 30 w 57"/>
                  <a:gd name="T17" fmla="*/ 57 h 60"/>
                  <a:gd name="T18" fmla="*/ 21 w 57"/>
                  <a:gd name="T19" fmla="*/ 34 h 60"/>
                  <a:gd name="T20" fmla="*/ 20 w 57"/>
                  <a:gd name="T21" fmla="*/ 22 h 60"/>
                  <a:gd name="T22" fmla="*/ 26 w 57"/>
                  <a:gd name="T23" fmla="*/ 14 h 60"/>
                  <a:gd name="T24" fmla="*/ 32 w 57"/>
                  <a:gd name="T25" fmla="*/ 14 h 60"/>
                  <a:gd name="T26" fmla="*/ 36 w 57"/>
                  <a:gd name="T27" fmla="*/ 17 h 60"/>
                  <a:gd name="T28" fmla="*/ 39 w 57"/>
                  <a:gd name="T29" fmla="*/ 23 h 60"/>
                  <a:gd name="T30" fmla="*/ 50 w 57"/>
                  <a:gd name="T31" fmla="*/ 49 h 60"/>
                  <a:gd name="T32" fmla="*/ 57 w 57"/>
                  <a:gd name="T33" fmla="*/ 46 h 60"/>
                  <a:gd name="T34" fmla="*/ 46 w 57"/>
                  <a:gd name="T35" fmla="*/ 21 h 60"/>
                  <a:gd name="T36" fmla="*/ 42 w 57"/>
                  <a:gd name="T37" fmla="*/ 13 h 6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60"/>
                  <a:gd name="T59" fmla="*/ 57 w 57"/>
                  <a:gd name="T60" fmla="*/ 60 h 6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60">
                    <a:moveTo>
                      <a:pt x="42" y="13"/>
                    </a:moveTo>
                    <a:cubicBezTo>
                      <a:pt x="41" y="12"/>
                      <a:pt x="40" y="10"/>
                      <a:pt x="38" y="9"/>
                    </a:cubicBezTo>
                    <a:cubicBezTo>
                      <a:pt x="36" y="8"/>
                      <a:pt x="34" y="7"/>
                      <a:pt x="32" y="7"/>
                    </a:cubicBezTo>
                    <a:cubicBezTo>
                      <a:pt x="30" y="7"/>
                      <a:pt x="27" y="8"/>
                      <a:pt x="25" y="9"/>
                    </a:cubicBezTo>
                    <a:cubicBezTo>
                      <a:pt x="19" y="11"/>
                      <a:pt x="16" y="16"/>
                      <a:pt x="16" y="23"/>
                    </a:cubicBezTo>
                    <a:cubicBezTo>
                      <a:pt x="7" y="0"/>
                      <a:pt x="7" y="0"/>
                      <a:pt x="7" y="0"/>
                    </a:cubicBezTo>
                    <a:cubicBezTo>
                      <a:pt x="0" y="3"/>
                      <a:pt x="0" y="3"/>
                      <a:pt x="0" y="3"/>
                    </a:cubicBezTo>
                    <a:cubicBezTo>
                      <a:pt x="24" y="60"/>
                      <a:pt x="24" y="60"/>
                      <a:pt x="24" y="60"/>
                    </a:cubicBezTo>
                    <a:cubicBezTo>
                      <a:pt x="30" y="57"/>
                      <a:pt x="30" y="57"/>
                      <a:pt x="30" y="57"/>
                    </a:cubicBezTo>
                    <a:cubicBezTo>
                      <a:pt x="21" y="34"/>
                      <a:pt x="21" y="34"/>
                      <a:pt x="21" y="34"/>
                    </a:cubicBezTo>
                    <a:cubicBezTo>
                      <a:pt x="19" y="30"/>
                      <a:pt x="18" y="26"/>
                      <a:pt x="20" y="22"/>
                    </a:cubicBezTo>
                    <a:cubicBezTo>
                      <a:pt x="21" y="18"/>
                      <a:pt x="23" y="16"/>
                      <a:pt x="26" y="14"/>
                    </a:cubicBezTo>
                    <a:cubicBezTo>
                      <a:pt x="28" y="14"/>
                      <a:pt x="30" y="14"/>
                      <a:pt x="32" y="14"/>
                    </a:cubicBezTo>
                    <a:cubicBezTo>
                      <a:pt x="34" y="15"/>
                      <a:pt x="35" y="15"/>
                      <a:pt x="36" y="17"/>
                    </a:cubicBezTo>
                    <a:cubicBezTo>
                      <a:pt x="37" y="18"/>
                      <a:pt x="38" y="20"/>
                      <a:pt x="39" y="23"/>
                    </a:cubicBezTo>
                    <a:cubicBezTo>
                      <a:pt x="50" y="49"/>
                      <a:pt x="50" y="49"/>
                      <a:pt x="50" y="49"/>
                    </a:cubicBezTo>
                    <a:cubicBezTo>
                      <a:pt x="57" y="46"/>
                      <a:pt x="57" y="46"/>
                      <a:pt x="57" y="46"/>
                    </a:cubicBezTo>
                    <a:cubicBezTo>
                      <a:pt x="46" y="21"/>
                      <a:pt x="46" y="21"/>
                      <a:pt x="46" y="21"/>
                    </a:cubicBezTo>
                    <a:cubicBezTo>
                      <a:pt x="44" y="17"/>
                      <a:pt x="43" y="15"/>
                      <a:pt x="42" y="1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5" name="Freeform 45">
                <a:extLst>
                  <a:ext uri="{FF2B5EF4-FFF2-40B4-BE49-F238E27FC236}">
                    <a16:creationId xmlns:a16="http://schemas.microsoft.com/office/drawing/2014/main" id="{AAA6A3FF-1566-4B7C-BFB5-A124B2C4E961}"/>
                  </a:ext>
                </a:extLst>
              </p:cNvPr>
              <p:cNvSpPr>
                <a:spLocks noChangeArrowheads="1"/>
              </p:cNvSpPr>
              <p:nvPr/>
            </p:nvSpPr>
            <p:spPr bwMode="auto">
              <a:xfrm>
                <a:off x="1838325" y="1069975"/>
                <a:ext cx="149225" cy="180975"/>
              </a:xfrm>
              <a:custGeom>
                <a:avLst/>
                <a:gdLst>
                  <a:gd name="T0" fmla="*/ 26 w 40"/>
                  <a:gd name="T1" fmla="*/ 7 h 48"/>
                  <a:gd name="T2" fmla="*/ 33 w 40"/>
                  <a:gd name="T3" fmla="*/ 21 h 48"/>
                  <a:gd name="T4" fmla="*/ 39 w 40"/>
                  <a:gd name="T5" fmla="*/ 22 h 48"/>
                  <a:gd name="T6" fmla="*/ 37 w 40"/>
                  <a:gd name="T7" fmla="*/ 10 h 48"/>
                  <a:gd name="T8" fmla="*/ 28 w 40"/>
                  <a:gd name="T9" fmla="*/ 2 h 48"/>
                  <a:gd name="T10" fmla="*/ 12 w 40"/>
                  <a:gd name="T11" fmla="*/ 4 h 48"/>
                  <a:gd name="T12" fmla="*/ 2 w 40"/>
                  <a:gd name="T13" fmla="*/ 18 h 48"/>
                  <a:gd name="T14" fmla="*/ 1 w 40"/>
                  <a:gd name="T15" fmla="*/ 35 h 48"/>
                  <a:gd name="T16" fmla="*/ 12 w 40"/>
                  <a:gd name="T17" fmla="*/ 46 h 48"/>
                  <a:gd name="T18" fmla="*/ 24 w 40"/>
                  <a:gd name="T19" fmla="*/ 46 h 48"/>
                  <a:gd name="T20" fmla="*/ 34 w 40"/>
                  <a:gd name="T21" fmla="*/ 37 h 48"/>
                  <a:gd name="T22" fmla="*/ 28 w 40"/>
                  <a:gd name="T23" fmla="*/ 34 h 48"/>
                  <a:gd name="T24" fmla="*/ 14 w 40"/>
                  <a:gd name="T25" fmla="*/ 41 h 48"/>
                  <a:gd name="T26" fmla="*/ 8 w 40"/>
                  <a:gd name="T27" fmla="*/ 34 h 48"/>
                  <a:gd name="T28" fmla="*/ 9 w 40"/>
                  <a:gd name="T29" fmla="*/ 20 h 48"/>
                  <a:gd name="T30" fmla="*/ 16 w 40"/>
                  <a:gd name="T31" fmla="*/ 9 h 48"/>
                  <a:gd name="T32" fmla="*/ 26 w 40"/>
                  <a:gd name="T33" fmla="*/ 7 h 4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0"/>
                  <a:gd name="T52" fmla="*/ 0 h 48"/>
                  <a:gd name="T53" fmla="*/ 40 w 40"/>
                  <a:gd name="T54" fmla="*/ 48 h 4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0" h="48">
                    <a:moveTo>
                      <a:pt x="26" y="7"/>
                    </a:moveTo>
                    <a:cubicBezTo>
                      <a:pt x="32" y="9"/>
                      <a:pt x="34" y="14"/>
                      <a:pt x="33" y="21"/>
                    </a:cubicBezTo>
                    <a:cubicBezTo>
                      <a:pt x="39" y="22"/>
                      <a:pt x="39" y="22"/>
                      <a:pt x="39" y="22"/>
                    </a:cubicBezTo>
                    <a:cubicBezTo>
                      <a:pt x="40" y="18"/>
                      <a:pt x="39" y="14"/>
                      <a:pt x="37" y="10"/>
                    </a:cubicBezTo>
                    <a:cubicBezTo>
                      <a:pt x="35" y="6"/>
                      <a:pt x="32" y="4"/>
                      <a:pt x="28" y="2"/>
                    </a:cubicBezTo>
                    <a:cubicBezTo>
                      <a:pt x="22" y="0"/>
                      <a:pt x="17" y="1"/>
                      <a:pt x="12" y="4"/>
                    </a:cubicBezTo>
                    <a:cubicBezTo>
                      <a:pt x="8" y="7"/>
                      <a:pt x="4" y="12"/>
                      <a:pt x="2" y="18"/>
                    </a:cubicBezTo>
                    <a:cubicBezTo>
                      <a:pt x="0" y="24"/>
                      <a:pt x="0" y="30"/>
                      <a:pt x="1" y="35"/>
                    </a:cubicBezTo>
                    <a:cubicBezTo>
                      <a:pt x="3" y="41"/>
                      <a:pt x="7" y="44"/>
                      <a:pt x="12" y="46"/>
                    </a:cubicBezTo>
                    <a:cubicBezTo>
                      <a:pt x="17" y="48"/>
                      <a:pt x="21" y="48"/>
                      <a:pt x="24" y="46"/>
                    </a:cubicBezTo>
                    <a:cubicBezTo>
                      <a:pt x="28" y="44"/>
                      <a:pt x="31" y="41"/>
                      <a:pt x="34" y="37"/>
                    </a:cubicBezTo>
                    <a:cubicBezTo>
                      <a:pt x="28" y="34"/>
                      <a:pt x="28" y="34"/>
                      <a:pt x="28" y="34"/>
                    </a:cubicBezTo>
                    <a:cubicBezTo>
                      <a:pt x="24" y="41"/>
                      <a:pt x="20" y="43"/>
                      <a:pt x="14" y="41"/>
                    </a:cubicBezTo>
                    <a:cubicBezTo>
                      <a:pt x="11" y="40"/>
                      <a:pt x="9" y="37"/>
                      <a:pt x="8" y="34"/>
                    </a:cubicBezTo>
                    <a:cubicBezTo>
                      <a:pt x="7" y="30"/>
                      <a:pt x="7" y="26"/>
                      <a:pt x="9" y="20"/>
                    </a:cubicBezTo>
                    <a:cubicBezTo>
                      <a:pt x="11" y="15"/>
                      <a:pt x="13" y="12"/>
                      <a:pt x="16" y="9"/>
                    </a:cubicBezTo>
                    <a:cubicBezTo>
                      <a:pt x="19" y="7"/>
                      <a:pt x="22" y="6"/>
                      <a:pt x="26"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6" name="Freeform 46">
                <a:extLst>
                  <a:ext uri="{FF2B5EF4-FFF2-40B4-BE49-F238E27FC236}">
                    <a16:creationId xmlns:a16="http://schemas.microsoft.com/office/drawing/2014/main" id="{6E515EC8-1697-493E-B221-B7F96016606E}"/>
                  </a:ext>
                </a:extLst>
              </p:cNvPr>
              <p:cNvSpPr>
                <a:spLocks noChangeArrowheads="1"/>
              </p:cNvSpPr>
              <p:nvPr/>
            </p:nvSpPr>
            <p:spPr bwMode="auto">
              <a:xfrm>
                <a:off x="1981200" y="1058863"/>
                <a:ext cx="165100" cy="255588"/>
              </a:xfrm>
              <a:custGeom>
                <a:avLst/>
                <a:gdLst>
                  <a:gd name="T0" fmla="*/ 43 w 44"/>
                  <a:gd name="T1" fmla="*/ 29 h 68"/>
                  <a:gd name="T2" fmla="*/ 40 w 44"/>
                  <a:gd name="T3" fmla="*/ 24 h 68"/>
                  <a:gd name="T4" fmla="*/ 34 w 44"/>
                  <a:gd name="T5" fmla="*/ 20 h 68"/>
                  <a:gd name="T6" fmla="*/ 18 w 44"/>
                  <a:gd name="T7" fmla="*/ 25 h 68"/>
                  <a:gd name="T8" fmla="*/ 26 w 44"/>
                  <a:gd name="T9" fmla="*/ 2 h 68"/>
                  <a:gd name="T10" fmla="*/ 19 w 44"/>
                  <a:gd name="T11" fmla="*/ 0 h 68"/>
                  <a:gd name="T12" fmla="*/ 0 w 44"/>
                  <a:gd name="T13" fmla="*/ 57 h 68"/>
                  <a:gd name="T14" fmla="*/ 7 w 44"/>
                  <a:gd name="T15" fmla="*/ 59 h 68"/>
                  <a:gd name="T16" fmla="*/ 14 w 44"/>
                  <a:gd name="T17" fmla="*/ 36 h 68"/>
                  <a:gd name="T18" fmla="*/ 21 w 44"/>
                  <a:gd name="T19" fmla="*/ 27 h 68"/>
                  <a:gd name="T20" fmla="*/ 31 w 44"/>
                  <a:gd name="T21" fmla="*/ 25 h 68"/>
                  <a:gd name="T22" fmla="*/ 36 w 44"/>
                  <a:gd name="T23" fmla="*/ 29 h 68"/>
                  <a:gd name="T24" fmla="*/ 37 w 44"/>
                  <a:gd name="T25" fmla="*/ 33 h 68"/>
                  <a:gd name="T26" fmla="*/ 35 w 44"/>
                  <a:gd name="T27" fmla="*/ 40 h 68"/>
                  <a:gd name="T28" fmla="*/ 26 w 44"/>
                  <a:gd name="T29" fmla="*/ 66 h 68"/>
                  <a:gd name="T30" fmla="*/ 33 w 44"/>
                  <a:gd name="T31" fmla="*/ 68 h 68"/>
                  <a:gd name="T32" fmla="*/ 42 w 44"/>
                  <a:gd name="T33" fmla="*/ 43 h 68"/>
                  <a:gd name="T34" fmla="*/ 44 w 44"/>
                  <a:gd name="T35" fmla="*/ 35 h 68"/>
                  <a:gd name="T36" fmla="*/ 43 w 44"/>
                  <a:gd name="T37" fmla="*/ 29 h 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4"/>
                  <a:gd name="T58" fmla="*/ 0 h 68"/>
                  <a:gd name="T59" fmla="*/ 44 w 44"/>
                  <a:gd name="T60" fmla="*/ 68 h 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4" h="68">
                    <a:moveTo>
                      <a:pt x="43" y="29"/>
                    </a:moveTo>
                    <a:cubicBezTo>
                      <a:pt x="43" y="27"/>
                      <a:pt x="42" y="26"/>
                      <a:pt x="40" y="24"/>
                    </a:cubicBezTo>
                    <a:cubicBezTo>
                      <a:pt x="39" y="22"/>
                      <a:pt x="37" y="21"/>
                      <a:pt x="34" y="20"/>
                    </a:cubicBezTo>
                    <a:cubicBezTo>
                      <a:pt x="29" y="18"/>
                      <a:pt x="23" y="20"/>
                      <a:pt x="18" y="25"/>
                    </a:cubicBezTo>
                    <a:cubicBezTo>
                      <a:pt x="26" y="2"/>
                      <a:pt x="26" y="2"/>
                      <a:pt x="26" y="2"/>
                    </a:cubicBezTo>
                    <a:cubicBezTo>
                      <a:pt x="19" y="0"/>
                      <a:pt x="19" y="0"/>
                      <a:pt x="19" y="0"/>
                    </a:cubicBezTo>
                    <a:cubicBezTo>
                      <a:pt x="0" y="57"/>
                      <a:pt x="0" y="57"/>
                      <a:pt x="0" y="57"/>
                    </a:cubicBezTo>
                    <a:cubicBezTo>
                      <a:pt x="7" y="59"/>
                      <a:pt x="7" y="59"/>
                      <a:pt x="7" y="59"/>
                    </a:cubicBezTo>
                    <a:cubicBezTo>
                      <a:pt x="14" y="36"/>
                      <a:pt x="14" y="36"/>
                      <a:pt x="14" y="36"/>
                    </a:cubicBezTo>
                    <a:cubicBezTo>
                      <a:pt x="16" y="32"/>
                      <a:pt x="18" y="29"/>
                      <a:pt x="21" y="27"/>
                    </a:cubicBezTo>
                    <a:cubicBezTo>
                      <a:pt x="25" y="25"/>
                      <a:pt x="28" y="24"/>
                      <a:pt x="31" y="25"/>
                    </a:cubicBezTo>
                    <a:cubicBezTo>
                      <a:pt x="33" y="26"/>
                      <a:pt x="35" y="27"/>
                      <a:pt x="36" y="29"/>
                    </a:cubicBezTo>
                    <a:cubicBezTo>
                      <a:pt x="37" y="30"/>
                      <a:pt x="37" y="32"/>
                      <a:pt x="37" y="33"/>
                    </a:cubicBezTo>
                    <a:cubicBezTo>
                      <a:pt x="37" y="35"/>
                      <a:pt x="36" y="37"/>
                      <a:pt x="35" y="40"/>
                    </a:cubicBezTo>
                    <a:cubicBezTo>
                      <a:pt x="26" y="66"/>
                      <a:pt x="26" y="66"/>
                      <a:pt x="26" y="66"/>
                    </a:cubicBezTo>
                    <a:cubicBezTo>
                      <a:pt x="33" y="68"/>
                      <a:pt x="33" y="68"/>
                      <a:pt x="33" y="68"/>
                    </a:cubicBezTo>
                    <a:cubicBezTo>
                      <a:pt x="42" y="43"/>
                      <a:pt x="42" y="43"/>
                      <a:pt x="42" y="43"/>
                    </a:cubicBezTo>
                    <a:cubicBezTo>
                      <a:pt x="43" y="39"/>
                      <a:pt x="44" y="36"/>
                      <a:pt x="44" y="35"/>
                    </a:cubicBezTo>
                    <a:cubicBezTo>
                      <a:pt x="44" y="33"/>
                      <a:pt x="44" y="31"/>
                      <a:pt x="43"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7" name="Freeform 47">
                <a:extLst>
                  <a:ext uri="{FF2B5EF4-FFF2-40B4-BE49-F238E27FC236}">
                    <a16:creationId xmlns:a16="http://schemas.microsoft.com/office/drawing/2014/main" id="{611AD0D7-D071-4506-A537-C0AB7CEEE85C}"/>
                  </a:ext>
                </a:extLst>
              </p:cNvPr>
              <p:cNvSpPr>
                <a:spLocks noEditPoints="1" noChangeArrowheads="1"/>
              </p:cNvSpPr>
              <p:nvPr/>
            </p:nvSpPr>
            <p:spPr bwMode="auto">
              <a:xfrm>
                <a:off x="2149475" y="1174750"/>
                <a:ext cx="165100" cy="200025"/>
              </a:xfrm>
              <a:custGeom>
                <a:avLst/>
                <a:gdLst>
                  <a:gd name="T0" fmla="*/ 42 w 44"/>
                  <a:gd name="T1" fmla="*/ 26 h 53"/>
                  <a:gd name="T2" fmla="*/ 43 w 44"/>
                  <a:gd name="T3" fmla="*/ 12 h 53"/>
                  <a:gd name="T4" fmla="*/ 32 w 44"/>
                  <a:gd name="T5" fmla="*/ 4 h 53"/>
                  <a:gd name="T6" fmla="*/ 9 w 44"/>
                  <a:gd name="T7" fmla="*/ 9 h 53"/>
                  <a:gd name="T8" fmla="*/ 15 w 44"/>
                  <a:gd name="T9" fmla="*/ 12 h 53"/>
                  <a:gd name="T10" fmla="*/ 29 w 44"/>
                  <a:gd name="T11" fmla="*/ 9 h 53"/>
                  <a:gd name="T12" fmla="*/ 35 w 44"/>
                  <a:gd name="T13" fmla="*/ 12 h 53"/>
                  <a:gd name="T14" fmla="*/ 37 w 44"/>
                  <a:gd name="T15" fmla="*/ 17 h 53"/>
                  <a:gd name="T16" fmla="*/ 36 w 44"/>
                  <a:gd name="T17" fmla="*/ 24 h 53"/>
                  <a:gd name="T18" fmla="*/ 30 w 44"/>
                  <a:gd name="T19" fmla="*/ 22 h 53"/>
                  <a:gd name="T20" fmla="*/ 10 w 44"/>
                  <a:gd name="T21" fmla="*/ 20 h 53"/>
                  <a:gd name="T22" fmla="*/ 1 w 44"/>
                  <a:gd name="T23" fmla="*/ 29 h 53"/>
                  <a:gd name="T24" fmla="*/ 2 w 44"/>
                  <a:gd name="T25" fmla="*/ 39 h 53"/>
                  <a:gd name="T26" fmla="*/ 12 w 44"/>
                  <a:gd name="T27" fmla="*/ 46 h 53"/>
                  <a:gd name="T28" fmla="*/ 29 w 44"/>
                  <a:gd name="T29" fmla="*/ 43 h 53"/>
                  <a:gd name="T30" fmla="*/ 28 w 44"/>
                  <a:gd name="T31" fmla="*/ 51 h 53"/>
                  <a:gd name="T32" fmla="*/ 34 w 44"/>
                  <a:gd name="T33" fmla="*/ 53 h 53"/>
                  <a:gd name="T34" fmla="*/ 36 w 44"/>
                  <a:gd name="T35" fmla="*/ 44 h 53"/>
                  <a:gd name="T36" fmla="*/ 42 w 44"/>
                  <a:gd name="T37" fmla="*/ 26 h 53"/>
                  <a:gd name="T38" fmla="*/ 26 w 44"/>
                  <a:gd name="T39" fmla="*/ 41 h 53"/>
                  <a:gd name="T40" fmla="*/ 15 w 44"/>
                  <a:gd name="T41" fmla="*/ 42 h 53"/>
                  <a:gd name="T42" fmla="*/ 9 w 44"/>
                  <a:gd name="T43" fmla="*/ 37 h 53"/>
                  <a:gd name="T44" fmla="*/ 8 w 44"/>
                  <a:gd name="T45" fmla="*/ 31 h 53"/>
                  <a:gd name="T46" fmla="*/ 15 w 44"/>
                  <a:gd name="T47" fmla="*/ 25 h 53"/>
                  <a:gd name="T48" fmla="*/ 28 w 44"/>
                  <a:gd name="T49" fmla="*/ 27 h 53"/>
                  <a:gd name="T50" fmla="*/ 34 w 44"/>
                  <a:gd name="T51" fmla="*/ 29 h 53"/>
                  <a:gd name="T52" fmla="*/ 33 w 44"/>
                  <a:gd name="T53" fmla="*/ 32 h 53"/>
                  <a:gd name="T54" fmla="*/ 26 w 44"/>
                  <a:gd name="T55" fmla="*/ 41 h 5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4"/>
                  <a:gd name="T85" fmla="*/ 0 h 53"/>
                  <a:gd name="T86" fmla="*/ 44 w 44"/>
                  <a:gd name="T87" fmla="*/ 53 h 53"/>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4" h="53">
                    <a:moveTo>
                      <a:pt x="42" y="26"/>
                    </a:moveTo>
                    <a:cubicBezTo>
                      <a:pt x="44" y="20"/>
                      <a:pt x="44" y="15"/>
                      <a:pt x="43" y="12"/>
                    </a:cubicBezTo>
                    <a:cubicBezTo>
                      <a:pt x="41" y="9"/>
                      <a:pt x="38" y="6"/>
                      <a:pt x="32" y="4"/>
                    </a:cubicBezTo>
                    <a:cubicBezTo>
                      <a:pt x="21" y="0"/>
                      <a:pt x="13" y="2"/>
                      <a:pt x="9" y="9"/>
                    </a:cubicBezTo>
                    <a:cubicBezTo>
                      <a:pt x="15" y="12"/>
                      <a:pt x="15" y="12"/>
                      <a:pt x="15" y="12"/>
                    </a:cubicBezTo>
                    <a:cubicBezTo>
                      <a:pt x="18" y="8"/>
                      <a:pt x="23" y="6"/>
                      <a:pt x="29" y="9"/>
                    </a:cubicBezTo>
                    <a:cubicBezTo>
                      <a:pt x="32" y="10"/>
                      <a:pt x="34" y="11"/>
                      <a:pt x="35" y="12"/>
                    </a:cubicBezTo>
                    <a:cubicBezTo>
                      <a:pt x="37" y="14"/>
                      <a:pt x="37" y="15"/>
                      <a:pt x="37" y="17"/>
                    </a:cubicBezTo>
                    <a:cubicBezTo>
                      <a:pt x="37" y="19"/>
                      <a:pt x="37" y="21"/>
                      <a:pt x="36" y="24"/>
                    </a:cubicBezTo>
                    <a:cubicBezTo>
                      <a:pt x="33" y="23"/>
                      <a:pt x="31" y="23"/>
                      <a:pt x="30" y="22"/>
                    </a:cubicBezTo>
                    <a:cubicBezTo>
                      <a:pt x="22" y="19"/>
                      <a:pt x="15" y="19"/>
                      <a:pt x="10" y="20"/>
                    </a:cubicBezTo>
                    <a:cubicBezTo>
                      <a:pt x="6" y="22"/>
                      <a:pt x="3" y="24"/>
                      <a:pt x="1" y="29"/>
                    </a:cubicBezTo>
                    <a:cubicBezTo>
                      <a:pt x="0" y="32"/>
                      <a:pt x="0" y="36"/>
                      <a:pt x="2" y="39"/>
                    </a:cubicBezTo>
                    <a:cubicBezTo>
                      <a:pt x="4" y="42"/>
                      <a:pt x="7" y="45"/>
                      <a:pt x="12" y="46"/>
                    </a:cubicBezTo>
                    <a:cubicBezTo>
                      <a:pt x="19" y="49"/>
                      <a:pt x="24" y="48"/>
                      <a:pt x="29" y="43"/>
                    </a:cubicBezTo>
                    <a:cubicBezTo>
                      <a:pt x="28" y="47"/>
                      <a:pt x="28" y="49"/>
                      <a:pt x="28" y="51"/>
                    </a:cubicBezTo>
                    <a:cubicBezTo>
                      <a:pt x="34" y="53"/>
                      <a:pt x="34" y="53"/>
                      <a:pt x="34" y="53"/>
                    </a:cubicBezTo>
                    <a:cubicBezTo>
                      <a:pt x="34" y="50"/>
                      <a:pt x="35" y="47"/>
                      <a:pt x="36" y="44"/>
                    </a:cubicBezTo>
                    <a:lnTo>
                      <a:pt x="42" y="26"/>
                    </a:lnTo>
                    <a:close/>
                    <a:moveTo>
                      <a:pt x="26" y="41"/>
                    </a:moveTo>
                    <a:cubicBezTo>
                      <a:pt x="22" y="43"/>
                      <a:pt x="19" y="43"/>
                      <a:pt x="15" y="42"/>
                    </a:cubicBezTo>
                    <a:cubicBezTo>
                      <a:pt x="12" y="41"/>
                      <a:pt x="10" y="39"/>
                      <a:pt x="9" y="37"/>
                    </a:cubicBezTo>
                    <a:cubicBezTo>
                      <a:pt x="8" y="35"/>
                      <a:pt x="8" y="33"/>
                      <a:pt x="8" y="31"/>
                    </a:cubicBezTo>
                    <a:cubicBezTo>
                      <a:pt x="9" y="28"/>
                      <a:pt x="12" y="26"/>
                      <a:pt x="15" y="25"/>
                    </a:cubicBezTo>
                    <a:cubicBezTo>
                      <a:pt x="19" y="25"/>
                      <a:pt x="23" y="25"/>
                      <a:pt x="28" y="27"/>
                    </a:cubicBezTo>
                    <a:cubicBezTo>
                      <a:pt x="29" y="27"/>
                      <a:pt x="31" y="28"/>
                      <a:pt x="34" y="29"/>
                    </a:cubicBezTo>
                    <a:cubicBezTo>
                      <a:pt x="34" y="30"/>
                      <a:pt x="33" y="31"/>
                      <a:pt x="33" y="32"/>
                    </a:cubicBezTo>
                    <a:cubicBezTo>
                      <a:pt x="32" y="36"/>
                      <a:pt x="29" y="39"/>
                      <a:pt x="26" y="4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8" name="Freeform 48">
                <a:extLst>
                  <a:ext uri="{FF2B5EF4-FFF2-40B4-BE49-F238E27FC236}">
                    <a16:creationId xmlns:a16="http://schemas.microsoft.com/office/drawing/2014/main" id="{A6A28815-F8B5-4C0E-8FC4-F558EE42462F}"/>
                  </a:ext>
                </a:extLst>
              </p:cNvPr>
              <p:cNvSpPr>
                <a:spLocks noChangeArrowheads="1"/>
              </p:cNvSpPr>
              <p:nvPr/>
            </p:nvSpPr>
            <p:spPr bwMode="auto">
              <a:xfrm>
                <a:off x="2322513" y="1231900"/>
                <a:ext cx="134938" cy="165100"/>
              </a:xfrm>
              <a:custGeom>
                <a:avLst/>
                <a:gdLst>
                  <a:gd name="T0" fmla="*/ 26 w 36"/>
                  <a:gd name="T1" fmla="*/ 5 h 44"/>
                  <a:gd name="T2" fmla="*/ 17 w 36"/>
                  <a:gd name="T3" fmla="*/ 12 h 44"/>
                  <a:gd name="T4" fmla="*/ 20 w 36"/>
                  <a:gd name="T5" fmla="*/ 2 h 44"/>
                  <a:gd name="T6" fmla="*/ 15 w 36"/>
                  <a:gd name="T7" fmla="*/ 0 h 44"/>
                  <a:gd name="T8" fmla="*/ 0 w 36"/>
                  <a:gd name="T9" fmla="*/ 42 h 44"/>
                  <a:gd name="T10" fmla="*/ 7 w 36"/>
                  <a:gd name="T11" fmla="*/ 44 h 44"/>
                  <a:gd name="T12" fmla="*/ 14 w 36"/>
                  <a:gd name="T13" fmla="*/ 22 h 44"/>
                  <a:gd name="T14" fmla="*/ 22 w 36"/>
                  <a:gd name="T15" fmla="*/ 13 h 44"/>
                  <a:gd name="T16" fmla="*/ 32 w 36"/>
                  <a:gd name="T17" fmla="*/ 12 h 44"/>
                  <a:gd name="T18" fmla="*/ 34 w 36"/>
                  <a:gd name="T19" fmla="*/ 12 h 44"/>
                  <a:gd name="T20" fmla="*/ 36 w 36"/>
                  <a:gd name="T21" fmla="*/ 6 h 44"/>
                  <a:gd name="T22" fmla="*/ 33 w 36"/>
                  <a:gd name="T23" fmla="*/ 5 h 44"/>
                  <a:gd name="T24" fmla="*/ 26 w 36"/>
                  <a:gd name="T25" fmla="*/ 5 h 4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6"/>
                  <a:gd name="T40" fmla="*/ 0 h 44"/>
                  <a:gd name="T41" fmla="*/ 36 w 36"/>
                  <a:gd name="T42" fmla="*/ 44 h 4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6" h="44">
                    <a:moveTo>
                      <a:pt x="26" y="5"/>
                    </a:moveTo>
                    <a:cubicBezTo>
                      <a:pt x="24" y="5"/>
                      <a:pt x="21" y="8"/>
                      <a:pt x="17" y="12"/>
                    </a:cubicBezTo>
                    <a:cubicBezTo>
                      <a:pt x="20" y="2"/>
                      <a:pt x="20" y="2"/>
                      <a:pt x="20" y="2"/>
                    </a:cubicBezTo>
                    <a:cubicBezTo>
                      <a:pt x="15" y="0"/>
                      <a:pt x="15" y="0"/>
                      <a:pt x="15" y="0"/>
                    </a:cubicBezTo>
                    <a:cubicBezTo>
                      <a:pt x="0" y="42"/>
                      <a:pt x="0" y="42"/>
                      <a:pt x="0" y="42"/>
                    </a:cubicBezTo>
                    <a:cubicBezTo>
                      <a:pt x="7" y="44"/>
                      <a:pt x="7" y="44"/>
                      <a:pt x="7" y="44"/>
                    </a:cubicBezTo>
                    <a:cubicBezTo>
                      <a:pt x="14" y="22"/>
                      <a:pt x="14" y="22"/>
                      <a:pt x="14" y="22"/>
                    </a:cubicBezTo>
                    <a:cubicBezTo>
                      <a:pt x="16" y="18"/>
                      <a:pt x="18" y="15"/>
                      <a:pt x="22" y="13"/>
                    </a:cubicBezTo>
                    <a:cubicBezTo>
                      <a:pt x="25" y="11"/>
                      <a:pt x="29" y="10"/>
                      <a:pt x="32" y="12"/>
                    </a:cubicBezTo>
                    <a:cubicBezTo>
                      <a:pt x="34" y="12"/>
                      <a:pt x="34" y="12"/>
                      <a:pt x="34" y="12"/>
                    </a:cubicBezTo>
                    <a:cubicBezTo>
                      <a:pt x="36" y="6"/>
                      <a:pt x="36" y="6"/>
                      <a:pt x="36" y="6"/>
                    </a:cubicBezTo>
                    <a:cubicBezTo>
                      <a:pt x="35" y="5"/>
                      <a:pt x="34" y="5"/>
                      <a:pt x="33" y="5"/>
                    </a:cubicBezTo>
                    <a:cubicBezTo>
                      <a:pt x="31" y="4"/>
                      <a:pt x="29" y="4"/>
                      <a:pt x="26"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89" name="Freeform 49">
                <a:extLst>
                  <a:ext uri="{FF2B5EF4-FFF2-40B4-BE49-F238E27FC236}">
                    <a16:creationId xmlns:a16="http://schemas.microsoft.com/office/drawing/2014/main" id="{229B30EB-EFEF-49CC-8EF2-5055A1AD35AB}"/>
                  </a:ext>
                </a:extLst>
              </p:cNvPr>
              <p:cNvSpPr>
                <a:spLocks noChangeArrowheads="1"/>
              </p:cNvSpPr>
              <p:nvPr/>
            </p:nvSpPr>
            <p:spPr bwMode="auto">
              <a:xfrm>
                <a:off x="2446338" y="1231900"/>
                <a:ext cx="109538" cy="225425"/>
              </a:xfrm>
              <a:custGeom>
                <a:avLst/>
                <a:gdLst>
                  <a:gd name="T0" fmla="*/ 14 w 29"/>
                  <a:gd name="T1" fmla="*/ 53 h 60"/>
                  <a:gd name="T2" fmla="*/ 9 w 29"/>
                  <a:gd name="T3" fmla="*/ 45 h 60"/>
                  <a:gd name="T4" fmla="*/ 18 w 29"/>
                  <a:gd name="T5" fmla="*/ 18 h 60"/>
                  <a:gd name="T6" fmla="*/ 27 w 29"/>
                  <a:gd name="T7" fmla="*/ 21 h 60"/>
                  <a:gd name="T8" fmla="*/ 29 w 29"/>
                  <a:gd name="T9" fmla="*/ 16 h 60"/>
                  <a:gd name="T10" fmla="*/ 20 w 29"/>
                  <a:gd name="T11" fmla="*/ 13 h 60"/>
                  <a:gd name="T12" fmla="*/ 24 w 29"/>
                  <a:gd name="T13" fmla="*/ 2 h 60"/>
                  <a:gd name="T14" fmla="*/ 17 w 29"/>
                  <a:gd name="T15" fmla="*/ 0 h 60"/>
                  <a:gd name="T16" fmla="*/ 13 w 29"/>
                  <a:gd name="T17" fmla="*/ 11 h 60"/>
                  <a:gd name="T18" fmla="*/ 6 w 29"/>
                  <a:gd name="T19" fmla="*/ 8 h 60"/>
                  <a:gd name="T20" fmla="*/ 4 w 29"/>
                  <a:gd name="T21" fmla="*/ 13 h 60"/>
                  <a:gd name="T22" fmla="*/ 12 w 29"/>
                  <a:gd name="T23" fmla="*/ 16 h 60"/>
                  <a:gd name="T24" fmla="*/ 3 w 29"/>
                  <a:gd name="T25" fmla="*/ 41 h 60"/>
                  <a:gd name="T26" fmla="*/ 11 w 29"/>
                  <a:gd name="T27" fmla="*/ 58 h 60"/>
                  <a:gd name="T28" fmla="*/ 17 w 29"/>
                  <a:gd name="T29" fmla="*/ 60 h 60"/>
                  <a:gd name="T30" fmla="*/ 19 w 29"/>
                  <a:gd name="T31" fmla="*/ 55 h 60"/>
                  <a:gd name="T32" fmla="*/ 14 w 29"/>
                  <a:gd name="T33" fmla="*/ 53 h 6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60"/>
                  <a:gd name="T53" fmla="*/ 29 w 29"/>
                  <a:gd name="T54" fmla="*/ 60 h 6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60">
                    <a:moveTo>
                      <a:pt x="14" y="53"/>
                    </a:moveTo>
                    <a:cubicBezTo>
                      <a:pt x="9" y="52"/>
                      <a:pt x="7" y="49"/>
                      <a:pt x="9" y="45"/>
                    </a:cubicBezTo>
                    <a:cubicBezTo>
                      <a:pt x="18" y="18"/>
                      <a:pt x="18" y="18"/>
                      <a:pt x="18" y="18"/>
                    </a:cubicBezTo>
                    <a:cubicBezTo>
                      <a:pt x="27" y="21"/>
                      <a:pt x="27" y="21"/>
                      <a:pt x="27" y="21"/>
                    </a:cubicBezTo>
                    <a:cubicBezTo>
                      <a:pt x="29" y="16"/>
                      <a:pt x="29" y="16"/>
                      <a:pt x="29" y="16"/>
                    </a:cubicBezTo>
                    <a:cubicBezTo>
                      <a:pt x="20" y="13"/>
                      <a:pt x="20" y="13"/>
                      <a:pt x="20" y="13"/>
                    </a:cubicBezTo>
                    <a:cubicBezTo>
                      <a:pt x="24" y="2"/>
                      <a:pt x="24" y="2"/>
                      <a:pt x="24" y="2"/>
                    </a:cubicBezTo>
                    <a:cubicBezTo>
                      <a:pt x="17" y="0"/>
                      <a:pt x="17" y="0"/>
                      <a:pt x="17" y="0"/>
                    </a:cubicBezTo>
                    <a:cubicBezTo>
                      <a:pt x="13" y="11"/>
                      <a:pt x="13" y="11"/>
                      <a:pt x="13" y="11"/>
                    </a:cubicBezTo>
                    <a:cubicBezTo>
                      <a:pt x="6" y="8"/>
                      <a:pt x="6" y="8"/>
                      <a:pt x="6" y="8"/>
                    </a:cubicBezTo>
                    <a:cubicBezTo>
                      <a:pt x="4" y="13"/>
                      <a:pt x="4" y="13"/>
                      <a:pt x="4" y="13"/>
                    </a:cubicBezTo>
                    <a:cubicBezTo>
                      <a:pt x="12" y="16"/>
                      <a:pt x="12" y="16"/>
                      <a:pt x="12" y="16"/>
                    </a:cubicBezTo>
                    <a:cubicBezTo>
                      <a:pt x="3" y="41"/>
                      <a:pt x="3" y="41"/>
                      <a:pt x="3" y="41"/>
                    </a:cubicBezTo>
                    <a:cubicBezTo>
                      <a:pt x="0" y="50"/>
                      <a:pt x="3" y="55"/>
                      <a:pt x="11" y="58"/>
                    </a:cubicBezTo>
                    <a:cubicBezTo>
                      <a:pt x="13" y="59"/>
                      <a:pt x="15" y="59"/>
                      <a:pt x="17" y="60"/>
                    </a:cubicBezTo>
                    <a:cubicBezTo>
                      <a:pt x="19" y="55"/>
                      <a:pt x="19" y="55"/>
                      <a:pt x="19" y="55"/>
                    </a:cubicBezTo>
                    <a:cubicBezTo>
                      <a:pt x="17" y="54"/>
                      <a:pt x="15" y="54"/>
                      <a:pt x="14" y="5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0" name="Freeform 50">
                <a:extLst>
                  <a:ext uri="{FF2B5EF4-FFF2-40B4-BE49-F238E27FC236}">
                    <a16:creationId xmlns:a16="http://schemas.microsoft.com/office/drawing/2014/main" id="{D743A165-ED9F-4FA4-9532-5780EF41F16A}"/>
                  </a:ext>
                </a:extLst>
              </p:cNvPr>
              <p:cNvSpPr>
                <a:spLocks noChangeArrowheads="1"/>
              </p:cNvSpPr>
              <p:nvPr/>
            </p:nvSpPr>
            <p:spPr bwMode="auto">
              <a:xfrm>
                <a:off x="1874838" y="3944938"/>
                <a:ext cx="219075" cy="184150"/>
              </a:xfrm>
              <a:custGeom>
                <a:avLst/>
                <a:gdLst>
                  <a:gd name="T0" fmla="*/ 54 w 58"/>
                  <a:gd name="T1" fmla="*/ 10 h 49"/>
                  <a:gd name="T2" fmla="*/ 48 w 58"/>
                  <a:gd name="T3" fmla="*/ 6 h 49"/>
                  <a:gd name="T4" fmla="*/ 34 w 58"/>
                  <a:gd name="T5" fmla="*/ 14 h 49"/>
                  <a:gd name="T6" fmla="*/ 31 w 58"/>
                  <a:gd name="T7" fmla="*/ 6 h 49"/>
                  <a:gd name="T8" fmla="*/ 24 w 58"/>
                  <a:gd name="T9" fmla="*/ 2 h 49"/>
                  <a:gd name="T10" fmla="*/ 11 w 58"/>
                  <a:gd name="T11" fmla="*/ 9 h 49"/>
                  <a:gd name="T12" fmla="*/ 12 w 58"/>
                  <a:gd name="T13" fmla="*/ 1 h 49"/>
                  <a:gd name="T14" fmla="*/ 6 w 58"/>
                  <a:gd name="T15" fmla="*/ 0 h 49"/>
                  <a:gd name="T16" fmla="*/ 0 w 58"/>
                  <a:gd name="T17" fmla="*/ 40 h 49"/>
                  <a:gd name="T18" fmla="*/ 6 w 58"/>
                  <a:gd name="T19" fmla="*/ 41 h 49"/>
                  <a:gd name="T20" fmla="*/ 10 w 58"/>
                  <a:gd name="T21" fmla="*/ 17 h 49"/>
                  <a:gd name="T22" fmla="*/ 14 w 58"/>
                  <a:gd name="T23" fmla="*/ 9 h 49"/>
                  <a:gd name="T24" fmla="*/ 21 w 58"/>
                  <a:gd name="T25" fmla="*/ 7 h 49"/>
                  <a:gd name="T26" fmla="*/ 26 w 58"/>
                  <a:gd name="T27" fmla="*/ 10 h 49"/>
                  <a:gd name="T28" fmla="*/ 28 w 58"/>
                  <a:gd name="T29" fmla="*/ 18 h 49"/>
                  <a:gd name="T30" fmla="*/ 23 w 58"/>
                  <a:gd name="T31" fmla="*/ 44 h 49"/>
                  <a:gd name="T32" fmla="*/ 29 w 58"/>
                  <a:gd name="T33" fmla="*/ 45 h 49"/>
                  <a:gd name="T34" fmla="*/ 33 w 58"/>
                  <a:gd name="T35" fmla="*/ 23 h 49"/>
                  <a:gd name="T36" fmla="*/ 38 w 58"/>
                  <a:gd name="T37" fmla="*/ 13 h 49"/>
                  <a:gd name="T38" fmla="*/ 45 w 58"/>
                  <a:gd name="T39" fmla="*/ 11 h 49"/>
                  <a:gd name="T40" fmla="*/ 50 w 58"/>
                  <a:gd name="T41" fmla="*/ 14 h 49"/>
                  <a:gd name="T42" fmla="*/ 52 w 58"/>
                  <a:gd name="T43" fmla="*/ 17 h 49"/>
                  <a:gd name="T44" fmla="*/ 51 w 58"/>
                  <a:gd name="T45" fmla="*/ 23 h 49"/>
                  <a:gd name="T46" fmla="*/ 47 w 58"/>
                  <a:gd name="T47" fmla="*/ 48 h 49"/>
                  <a:gd name="T48" fmla="*/ 53 w 58"/>
                  <a:gd name="T49" fmla="*/ 49 h 49"/>
                  <a:gd name="T50" fmla="*/ 57 w 58"/>
                  <a:gd name="T51" fmla="*/ 24 h 49"/>
                  <a:gd name="T52" fmla="*/ 58 w 58"/>
                  <a:gd name="T53" fmla="*/ 16 h 49"/>
                  <a:gd name="T54" fmla="*/ 54 w 58"/>
                  <a:gd name="T55" fmla="*/ 10 h 4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8"/>
                  <a:gd name="T85" fmla="*/ 0 h 49"/>
                  <a:gd name="T86" fmla="*/ 58 w 58"/>
                  <a:gd name="T87" fmla="*/ 49 h 4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8" h="49">
                    <a:moveTo>
                      <a:pt x="54" y="10"/>
                    </a:moveTo>
                    <a:cubicBezTo>
                      <a:pt x="53" y="8"/>
                      <a:pt x="50" y="7"/>
                      <a:pt x="48" y="6"/>
                    </a:cubicBezTo>
                    <a:cubicBezTo>
                      <a:pt x="42" y="5"/>
                      <a:pt x="37" y="8"/>
                      <a:pt x="34" y="14"/>
                    </a:cubicBezTo>
                    <a:cubicBezTo>
                      <a:pt x="34" y="11"/>
                      <a:pt x="33" y="8"/>
                      <a:pt x="31" y="6"/>
                    </a:cubicBezTo>
                    <a:cubicBezTo>
                      <a:pt x="29" y="4"/>
                      <a:pt x="27" y="3"/>
                      <a:pt x="24" y="2"/>
                    </a:cubicBezTo>
                    <a:cubicBezTo>
                      <a:pt x="19" y="1"/>
                      <a:pt x="14" y="4"/>
                      <a:pt x="11" y="9"/>
                    </a:cubicBezTo>
                    <a:cubicBezTo>
                      <a:pt x="12" y="1"/>
                      <a:pt x="12" y="1"/>
                      <a:pt x="12" y="1"/>
                    </a:cubicBezTo>
                    <a:cubicBezTo>
                      <a:pt x="6" y="0"/>
                      <a:pt x="6" y="0"/>
                      <a:pt x="6" y="0"/>
                    </a:cubicBezTo>
                    <a:cubicBezTo>
                      <a:pt x="0" y="40"/>
                      <a:pt x="0" y="40"/>
                      <a:pt x="0" y="40"/>
                    </a:cubicBezTo>
                    <a:cubicBezTo>
                      <a:pt x="6" y="41"/>
                      <a:pt x="6" y="41"/>
                      <a:pt x="6" y="41"/>
                    </a:cubicBezTo>
                    <a:cubicBezTo>
                      <a:pt x="10" y="17"/>
                      <a:pt x="10" y="17"/>
                      <a:pt x="10" y="17"/>
                    </a:cubicBezTo>
                    <a:cubicBezTo>
                      <a:pt x="10" y="14"/>
                      <a:pt x="12" y="11"/>
                      <a:pt x="14" y="9"/>
                    </a:cubicBezTo>
                    <a:cubicBezTo>
                      <a:pt x="16" y="7"/>
                      <a:pt x="19" y="7"/>
                      <a:pt x="21" y="7"/>
                    </a:cubicBezTo>
                    <a:cubicBezTo>
                      <a:pt x="23" y="7"/>
                      <a:pt x="25" y="8"/>
                      <a:pt x="26" y="10"/>
                    </a:cubicBezTo>
                    <a:cubicBezTo>
                      <a:pt x="28" y="12"/>
                      <a:pt x="28" y="14"/>
                      <a:pt x="28" y="18"/>
                    </a:cubicBezTo>
                    <a:cubicBezTo>
                      <a:pt x="23" y="44"/>
                      <a:pt x="23" y="44"/>
                      <a:pt x="23" y="44"/>
                    </a:cubicBezTo>
                    <a:cubicBezTo>
                      <a:pt x="29" y="45"/>
                      <a:pt x="29" y="45"/>
                      <a:pt x="29" y="45"/>
                    </a:cubicBezTo>
                    <a:cubicBezTo>
                      <a:pt x="33" y="23"/>
                      <a:pt x="33" y="23"/>
                      <a:pt x="33" y="23"/>
                    </a:cubicBezTo>
                    <a:cubicBezTo>
                      <a:pt x="34" y="18"/>
                      <a:pt x="35" y="15"/>
                      <a:pt x="38" y="13"/>
                    </a:cubicBezTo>
                    <a:cubicBezTo>
                      <a:pt x="40" y="11"/>
                      <a:pt x="43" y="11"/>
                      <a:pt x="45" y="11"/>
                    </a:cubicBezTo>
                    <a:cubicBezTo>
                      <a:pt x="47" y="11"/>
                      <a:pt x="48" y="12"/>
                      <a:pt x="50" y="14"/>
                    </a:cubicBezTo>
                    <a:cubicBezTo>
                      <a:pt x="51" y="15"/>
                      <a:pt x="51" y="16"/>
                      <a:pt x="52" y="17"/>
                    </a:cubicBezTo>
                    <a:cubicBezTo>
                      <a:pt x="52" y="19"/>
                      <a:pt x="52" y="21"/>
                      <a:pt x="51" y="23"/>
                    </a:cubicBezTo>
                    <a:cubicBezTo>
                      <a:pt x="47" y="48"/>
                      <a:pt x="47" y="48"/>
                      <a:pt x="47" y="48"/>
                    </a:cubicBezTo>
                    <a:cubicBezTo>
                      <a:pt x="53" y="49"/>
                      <a:pt x="53" y="49"/>
                      <a:pt x="53" y="49"/>
                    </a:cubicBezTo>
                    <a:cubicBezTo>
                      <a:pt x="57" y="24"/>
                      <a:pt x="57" y="24"/>
                      <a:pt x="57" y="24"/>
                    </a:cubicBezTo>
                    <a:cubicBezTo>
                      <a:pt x="58" y="21"/>
                      <a:pt x="58" y="18"/>
                      <a:pt x="58" y="16"/>
                    </a:cubicBezTo>
                    <a:cubicBezTo>
                      <a:pt x="57" y="14"/>
                      <a:pt x="56" y="12"/>
                      <a:pt x="54" y="1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1" name="Freeform 51">
                <a:extLst>
                  <a:ext uri="{FF2B5EF4-FFF2-40B4-BE49-F238E27FC236}">
                    <a16:creationId xmlns:a16="http://schemas.microsoft.com/office/drawing/2014/main" id="{D2C35AA9-5A8D-4542-8C9C-B16C40E567B5}"/>
                  </a:ext>
                </a:extLst>
              </p:cNvPr>
              <p:cNvSpPr>
                <a:spLocks noEditPoints="1" noChangeArrowheads="1"/>
              </p:cNvSpPr>
              <p:nvPr/>
            </p:nvSpPr>
            <p:spPr bwMode="auto">
              <a:xfrm>
                <a:off x="2119313" y="3989388"/>
                <a:ext cx="139700" cy="161925"/>
              </a:xfrm>
              <a:custGeom>
                <a:avLst/>
                <a:gdLst>
                  <a:gd name="T0" fmla="*/ 22 w 37"/>
                  <a:gd name="T1" fmla="*/ 1 h 43"/>
                  <a:gd name="T2" fmla="*/ 8 w 37"/>
                  <a:gd name="T3" fmla="*/ 4 h 43"/>
                  <a:gd name="T4" fmla="*/ 1 w 37"/>
                  <a:gd name="T5" fmla="*/ 18 h 43"/>
                  <a:gd name="T6" fmla="*/ 3 w 37"/>
                  <a:gd name="T7" fmla="*/ 34 h 43"/>
                  <a:gd name="T8" fmla="*/ 14 w 37"/>
                  <a:gd name="T9" fmla="*/ 42 h 43"/>
                  <a:gd name="T10" fmla="*/ 28 w 37"/>
                  <a:gd name="T11" fmla="*/ 39 h 43"/>
                  <a:gd name="T12" fmla="*/ 36 w 37"/>
                  <a:gd name="T13" fmla="*/ 24 h 43"/>
                  <a:gd name="T14" fmla="*/ 34 w 37"/>
                  <a:gd name="T15" fmla="*/ 9 h 43"/>
                  <a:gd name="T16" fmla="*/ 22 w 37"/>
                  <a:gd name="T17" fmla="*/ 1 h 43"/>
                  <a:gd name="T18" fmla="*/ 24 w 37"/>
                  <a:gd name="T19" fmla="*/ 35 h 43"/>
                  <a:gd name="T20" fmla="*/ 16 w 37"/>
                  <a:gd name="T21" fmla="*/ 37 h 43"/>
                  <a:gd name="T22" fmla="*/ 8 w 37"/>
                  <a:gd name="T23" fmla="*/ 32 h 43"/>
                  <a:gd name="T24" fmla="*/ 7 w 37"/>
                  <a:gd name="T25" fmla="*/ 20 h 43"/>
                  <a:gd name="T26" fmla="*/ 12 w 37"/>
                  <a:gd name="T27" fmla="*/ 8 h 43"/>
                  <a:gd name="T28" fmla="*/ 21 w 37"/>
                  <a:gd name="T29" fmla="*/ 6 h 43"/>
                  <a:gd name="T30" fmla="*/ 28 w 37"/>
                  <a:gd name="T31" fmla="*/ 11 h 43"/>
                  <a:gd name="T32" fmla="*/ 29 w 37"/>
                  <a:gd name="T33" fmla="*/ 23 h 43"/>
                  <a:gd name="T34" fmla="*/ 24 w 37"/>
                  <a:gd name="T35" fmla="*/ 35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
                  <a:gd name="T55" fmla="*/ 0 h 43"/>
                  <a:gd name="T56" fmla="*/ 37 w 37"/>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 h="43">
                    <a:moveTo>
                      <a:pt x="22" y="1"/>
                    </a:moveTo>
                    <a:cubicBezTo>
                      <a:pt x="17" y="0"/>
                      <a:pt x="12" y="1"/>
                      <a:pt x="8" y="4"/>
                    </a:cubicBezTo>
                    <a:cubicBezTo>
                      <a:pt x="4" y="7"/>
                      <a:pt x="2" y="12"/>
                      <a:pt x="1" y="18"/>
                    </a:cubicBezTo>
                    <a:cubicBezTo>
                      <a:pt x="0" y="24"/>
                      <a:pt x="0" y="30"/>
                      <a:pt x="3" y="34"/>
                    </a:cubicBezTo>
                    <a:cubicBezTo>
                      <a:pt x="5" y="39"/>
                      <a:pt x="9" y="42"/>
                      <a:pt x="14" y="42"/>
                    </a:cubicBezTo>
                    <a:cubicBezTo>
                      <a:pt x="20" y="43"/>
                      <a:pt x="24" y="42"/>
                      <a:pt x="28" y="39"/>
                    </a:cubicBezTo>
                    <a:cubicBezTo>
                      <a:pt x="33" y="35"/>
                      <a:pt x="35" y="31"/>
                      <a:pt x="36" y="24"/>
                    </a:cubicBezTo>
                    <a:cubicBezTo>
                      <a:pt x="37" y="19"/>
                      <a:pt x="36" y="13"/>
                      <a:pt x="34" y="9"/>
                    </a:cubicBezTo>
                    <a:cubicBezTo>
                      <a:pt x="31" y="4"/>
                      <a:pt x="27" y="2"/>
                      <a:pt x="22" y="1"/>
                    </a:cubicBezTo>
                    <a:close/>
                    <a:moveTo>
                      <a:pt x="24" y="35"/>
                    </a:moveTo>
                    <a:cubicBezTo>
                      <a:pt x="22" y="37"/>
                      <a:pt x="19" y="38"/>
                      <a:pt x="16" y="37"/>
                    </a:cubicBezTo>
                    <a:cubicBezTo>
                      <a:pt x="13" y="37"/>
                      <a:pt x="10" y="35"/>
                      <a:pt x="8" y="32"/>
                    </a:cubicBezTo>
                    <a:cubicBezTo>
                      <a:pt x="7" y="30"/>
                      <a:pt x="6" y="25"/>
                      <a:pt x="7" y="20"/>
                    </a:cubicBezTo>
                    <a:cubicBezTo>
                      <a:pt x="8" y="14"/>
                      <a:pt x="10" y="10"/>
                      <a:pt x="12" y="8"/>
                    </a:cubicBezTo>
                    <a:cubicBezTo>
                      <a:pt x="15" y="6"/>
                      <a:pt x="18" y="5"/>
                      <a:pt x="21" y="6"/>
                    </a:cubicBezTo>
                    <a:cubicBezTo>
                      <a:pt x="24" y="6"/>
                      <a:pt x="26" y="8"/>
                      <a:pt x="28" y="11"/>
                    </a:cubicBezTo>
                    <a:cubicBezTo>
                      <a:pt x="30" y="14"/>
                      <a:pt x="30" y="18"/>
                      <a:pt x="29" y="23"/>
                    </a:cubicBezTo>
                    <a:cubicBezTo>
                      <a:pt x="28" y="29"/>
                      <a:pt x="27" y="33"/>
                      <a:pt x="24" y="3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2" name="Freeform 52">
                <a:extLst>
                  <a:ext uri="{FF2B5EF4-FFF2-40B4-BE49-F238E27FC236}">
                    <a16:creationId xmlns:a16="http://schemas.microsoft.com/office/drawing/2014/main" id="{95E14875-FCA8-4A54-BEA8-471654014FC6}"/>
                  </a:ext>
                </a:extLst>
              </p:cNvPr>
              <p:cNvSpPr>
                <a:spLocks noChangeArrowheads="1"/>
              </p:cNvSpPr>
              <p:nvPr/>
            </p:nvSpPr>
            <p:spPr bwMode="auto">
              <a:xfrm>
                <a:off x="2278063" y="4011613"/>
                <a:ext cx="134938" cy="169863"/>
              </a:xfrm>
              <a:custGeom>
                <a:avLst/>
                <a:gdLst>
                  <a:gd name="T0" fmla="*/ 32 w 36"/>
                  <a:gd name="T1" fmla="*/ 6 h 45"/>
                  <a:gd name="T2" fmla="*/ 25 w 36"/>
                  <a:gd name="T3" fmla="*/ 2 h 45"/>
                  <a:gd name="T4" fmla="*/ 11 w 36"/>
                  <a:gd name="T5" fmla="*/ 9 h 45"/>
                  <a:gd name="T6" fmla="*/ 12 w 36"/>
                  <a:gd name="T7" fmla="*/ 1 h 45"/>
                  <a:gd name="T8" fmla="*/ 7 w 36"/>
                  <a:gd name="T9" fmla="*/ 0 h 45"/>
                  <a:gd name="T10" fmla="*/ 0 w 36"/>
                  <a:gd name="T11" fmla="*/ 40 h 45"/>
                  <a:gd name="T12" fmla="*/ 6 w 36"/>
                  <a:gd name="T13" fmla="*/ 41 h 45"/>
                  <a:gd name="T14" fmla="*/ 10 w 36"/>
                  <a:gd name="T15" fmla="*/ 19 h 45"/>
                  <a:gd name="T16" fmla="*/ 15 w 36"/>
                  <a:gd name="T17" fmla="*/ 10 h 45"/>
                  <a:gd name="T18" fmla="*/ 23 w 36"/>
                  <a:gd name="T19" fmla="*/ 7 h 45"/>
                  <a:gd name="T20" fmla="*/ 29 w 36"/>
                  <a:gd name="T21" fmla="*/ 11 h 45"/>
                  <a:gd name="T22" fmla="*/ 30 w 36"/>
                  <a:gd name="T23" fmla="*/ 19 h 45"/>
                  <a:gd name="T24" fmla="*/ 26 w 36"/>
                  <a:gd name="T25" fmla="*/ 44 h 45"/>
                  <a:gd name="T26" fmla="*/ 31 w 36"/>
                  <a:gd name="T27" fmla="*/ 45 h 45"/>
                  <a:gd name="T28" fmla="*/ 35 w 36"/>
                  <a:gd name="T29" fmla="*/ 22 h 45"/>
                  <a:gd name="T30" fmla="*/ 36 w 36"/>
                  <a:gd name="T31" fmla="*/ 12 h 45"/>
                  <a:gd name="T32" fmla="*/ 32 w 36"/>
                  <a:gd name="T33" fmla="*/ 6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6"/>
                  <a:gd name="T52" fmla="*/ 0 h 45"/>
                  <a:gd name="T53" fmla="*/ 36 w 36"/>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6" h="45">
                    <a:moveTo>
                      <a:pt x="32" y="6"/>
                    </a:moveTo>
                    <a:cubicBezTo>
                      <a:pt x="30" y="4"/>
                      <a:pt x="28" y="3"/>
                      <a:pt x="25" y="2"/>
                    </a:cubicBezTo>
                    <a:cubicBezTo>
                      <a:pt x="20" y="1"/>
                      <a:pt x="15" y="3"/>
                      <a:pt x="11" y="9"/>
                    </a:cubicBezTo>
                    <a:cubicBezTo>
                      <a:pt x="12" y="1"/>
                      <a:pt x="12" y="1"/>
                      <a:pt x="12" y="1"/>
                    </a:cubicBezTo>
                    <a:cubicBezTo>
                      <a:pt x="7" y="0"/>
                      <a:pt x="7" y="0"/>
                      <a:pt x="7" y="0"/>
                    </a:cubicBezTo>
                    <a:cubicBezTo>
                      <a:pt x="0" y="40"/>
                      <a:pt x="0" y="40"/>
                      <a:pt x="0" y="40"/>
                    </a:cubicBezTo>
                    <a:cubicBezTo>
                      <a:pt x="6" y="41"/>
                      <a:pt x="6" y="41"/>
                      <a:pt x="6" y="41"/>
                    </a:cubicBezTo>
                    <a:cubicBezTo>
                      <a:pt x="10" y="19"/>
                      <a:pt x="10" y="19"/>
                      <a:pt x="10" y="19"/>
                    </a:cubicBezTo>
                    <a:cubicBezTo>
                      <a:pt x="11" y="15"/>
                      <a:pt x="12" y="12"/>
                      <a:pt x="15" y="10"/>
                    </a:cubicBezTo>
                    <a:cubicBezTo>
                      <a:pt x="17" y="8"/>
                      <a:pt x="20" y="7"/>
                      <a:pt x="23" y="7"/>
                    </a:cubicBezTo>
                    <a:cubicBezTo>
                      <a:pt x="26" y="8"/>
                      <a:pt x="27" y="9"/>
                      <a:pt x="29" y="11"/>
                    </a:cubicBezTo>
                    <a:cubicBezTo>
                      <a:pt x="30" y="12"/>
                      <a:pt x="30" y="15"/>
                      <a:pt x="30" y="19"/>
                    </a:cubicBezTo>
                    <a:cubicBezTo>
                      <a:pt x="26" y="44"/>
                      <a:pt x="26" y="44"/>
                      <a:pt x="26" y="44"/>
                    </a:cubicBezTo>
                    <a:cubicBezTo>
                      <a:pt x="31" y="45"/>
                      <a:pt x="31" y="45"/>
                      <a:pt x="31" y="45"/>
                    </a:cubicBezTo>
                    <a:cubicBezTo>
                      <a:pt x="35" y="22"/>
                      <a:pt x="35" y="22"/>
                      <a:pt x="35" y="22"/>
                    </a:cubicBezTo>
                    <a:cubicBezTo>
                      <a:pt x="36" y="17"/>
                      <a:pt x="36" y="14"/>
                      <a:pt x="36" y="12"/>
                    </a:cubicBezTo>
                    <a:cubicBezTo>
                      <a:pt x="35" y="10"/>
                      <a:pt x="34" y="8"/>
                      <a:pt x="32" y="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3" name="Freeform 53">
                <a:extLst>
                  <a:ext uri="{FF2B5EF4-FFF2-40B4-BE49-F238E27FC236}">
                    <a16:creationId xmlns:a16="http://schemas.microsoft.com/office/drawing/2014/main" id="{9BA66432-3209-4116-8334-D036A8B27B6C}"/>
                  </a:ext>
                </a:extLst>
              </p:cNvPr>
              <p:cNvSpPr>
                <a:spLocks noEditPoints="1" noChangeArrowheads="1"/>
              </p:cNvSpPr>
              <p:nvPr/>
            </p:nvSpPr>
            <p:spPr bwMode="auto">
              <a:xfrm>
                <a:off x="2438400" y="4041775"/>
                <a:ext cx="142875" cy="165100"/>
              </a:xfrm>
              <a:custGeom>
                <a:avLst/>
                <a:gdLst>
                  <a:gd name="T0" fmla="*/ 34 w 38"/>
                  <a:gd name="T1" fmla="*/ 8 h 44"/>
                  <a:gd name="T2" fmla="*/ 23 w 38"/>
                  <a:gd name="T3" fmla="*/ 1 h 44"/>
                  <a:gd name="T4" fmla="*/ 9 w 38"/>
                  <a:gd name="T5" fmla="*/ 5 h 44"/>
                  <a:gd name="T6" fmla="*/ 1 w 38"/>
                  <a:gd name="T7" fmla="*/ 19 h 44"/>
                  <a:gd name="T8" fmla="*/ 3 w 38"/>
                  <a:gd name="T9" fmla="*/ 35 h 44"/>
                  <a:gd name="T10" fmla="*/ 16 w 38"/>
                  <a:gd name="T11" fmla="*/ 43 h 44"/>
                  <a:gd name="T12" fmla="*/ 27 w 38"/>
                  <a:gd name="T13" fmla="*/ 41 h 44"/>
                  <a:gd name="T14" fmla="*/ 34 w 38"/>
                  <a:gd name="T15" fmla="*/ 34 h 44"/>
                  <a:gd name="T16" fmla="*/ 29 w 38"/>
                  <a:gd name="T17" fmla="*/ 32 h 44"/>
                  <a:gd name="T18" fmla="*/ 17 w 38"/>
                  <a:gd name="T19" fmla="*/ 38 h 44"/>
                  <a:gd name="T20" fmla="*/ 9 w 38"/>
                  <a:gd name="T21" fmla="*/ 33 h 44"/>
                  <a:gd name="T22" fmla="*/ 8 w 38"/>
                  <a:gd name="T23" fmla="*/ 21 h 44"/>
                  <a:gd name="T24" fmla="*/ 36 w 38"/>
                  <a:gd name="T25" fmla="*/ 25 h 44"/>
                  <a:gd name="T26" fmla="*/ 34 w 38"/>
                  <a:gd name="T27" fmla="*/ 8 h 44"/>
                  <a:gd name="T28" fmla="*/ 9 w 38"/>
                  <a:gd name="T29" fmla="*/ 16 h 44"/>
                  <a:gd name="T30" fmla="*/ 14 w 38"/>
                  <a:gd name="T31" fmla="*/ 8 h 44"/>
                  <a:gd name="T32" fmla="*/ 22 w 38"/>
                  <a:gd name="T33" fmla="*/ 6 h 44"/>
                  <a:gd name="T34" fmla="*/ 28 w 38"/>
                  <a:gd name="T35" fmla="*/ 9 h 44"/>
                  <a:gd name="T36" fmla="*/ 30 w 38"/>
                  <a:gd name="T37" fmla="*/ 14 h 44"/>
                  <a:gd name="T38" fmla="*/ 30 w 38"/>
                  <a:gd name="T39" fmla="*/ 20 h 44"/>
                  <a:gd name="T40" fmla="*/ 9 w 38"/>
                  <a:gd name="T41" fmla="*/ 16 h 4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4"/>
                  <a:gd name="T65" fmla="*/ 38 w 38"/>
                  <a:gd name="T66" fmla="*/ 44 h 4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4">
                    <a:moveTo>
                      <a:pt x="34" y="8"/>
                    </a:moveTo>
                    <a:cubicBezTo>
                      <a:pt x="32" y="4"/>
                      <a:pt x="28" y="2"/>
                      <a:pt x="23" y="1"/>
                    </a:cubicBezTo>
                    <a:cubicBezTo>
                      <a:pt x="17" y="0"/>
                      <a:pt x="13" y="1"/>
                      <a:pt x="9" y="5"/>
                    </a:cubicBezTo>
                    <a:cubicBezTo>
                      <a:pt x="4" y="8"/>
                      <a:pt x="2" y="13"/>
                      <a:pt x="1" y="19"/>
                    </a:cubicBezTo>
                    <a:cubicBezTo>
                      <a:pt x="0" y="25"/>
                      <a:pt x="1" y="31"/>
                      <a:pt x="3" y="35"/>
                    </a:cubicBezTo>
                    <a:cubicBezTo>
                      <a:pt x="6" y="39"/>
                      <a:pt x="10" y="42"/>
                      <a:pt x="16" y="43"/>
                    </a:cubicBezTo>
                    <a:cubicBezTo>
                      <a:pt x="20" y="44"/>
                      <a:pt x="23" y="43"/>
                      <a:pt x="27" y="41"/>
                    </a:cubicBezTo>
                    <a:cubicBezTo>
                      <a:pt x="30" y="40"/>
                      <a:pt x="33" y="37"/>
                      <a:pt x="34" y="34"/>
                    </a:cubicBezTo>
                    <a:cubicBezTo>
                      <a:pt x="29" y="32"/>
                      <a:pt x="29" y="32"/>
                      <a:pt x="29" y="32"/>
                    </a:cubicBezTo>
                    <a:cubicBezTo>
                      <a:pt x="26" y="37"/>
                      <a:pt x="22" y="39"/>
                      <a:pt x="17" y="38"/>
                    </a:cubicBezTo>
                    <a:cubicBezTo>
                      <a:pt x="14" y="37"/>
                      <a:pt x="12" y="36"/>
                      <a:pt x="9" y="33"/>
                    </a:cubicBezTo>
                    <a:cubicBezTo>
                      <a:pt x="7" y="31"/>
                      <a:pt x="7" y="27"/>
                      <a:pt x="8" y="21"/>
                    </a:cubicBezTo>
                    <a:cubicBezTo>
                      <a:pt x="36" y="25"/>
                      <a:pt x="36" y="25"/>
                      <a:pt x="36" y="25"/>
                    </a:cubicBezTo>
                    <a:cubicBezTo>
                      <a:pt x="38" y="18"/>
                      <a:pt x="37" y="13"/>
                      <a:pt x="34" y="8"/>
                    </a:cubicBezTo>
                    <a:close/>
                    <a:moveTo>
                      <a:pt x="9" y="16"/>
                    </a:moveTo>
                    <a:cubicBezTo>
                      <a:pt x="10" y="12"/>
                      <a:pt x="11" y="10"/>
                      <a:pt x="14" y="8"/>
                    </a:cubicBezTo>
                    <a:cubicBezTo>
                      <a:pt x="16" y="6"/>
                      <a:pt x="19" y="5"/>
                      <a:pt x="22" y="6"/>
                    </a:cubicBezTo>
                    <a:cubicBezTo>
                      <a:pt x="24" y="6"/>
                      <a:pt x="26" y="7"/>
                      <a:pt x="28" y="9"/>
                    </a:cubicBezTo>
                    <a:cubicBezTo>
                      <a:pt x="29" y="10"/>
                      <a:pt x="30" y="12"/>
                      <a:pt x="30" y="14"/>
                    </a:cubicBezTo>
                    <a:cubicBezTo>
                      <a:pt x="31" y="15"/>
                      <a:pt x="31" y="17"/>
                      <a:pt x="30" y="20"/>
                    </a:cubicBezTo>
                    <a:lnTo>
                      <a:pt x="9" y="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4" name="Freeform 54">
                <a:extLst>
                  <a:ext uri="{FF2B5EF4-FFF2-40B4-BE49-F238E27FC236}">
                    <a16:creationId xmlns:a16="http://schemas.microsoft.com/office/drawing/2014/main" id="{0B002E4E-EB24-4A4A-85D3-B92453A2B966}"/>
                  </a:ext>
                </a:extLst>
              </p:cNvPr>
              <p:cNvSpPr>
                <a:spLocks noChangeArrowheads="1"/>
              </p:cNvSpPr>
              <p:nvPr/>
            </p:nvSpPr>
            <p:spPr bwMode="auto">
              <a:xfrm>
                <a:off x="2566988" y="4060825"/>
                <a:ext cx="153988" cy="209550"/>
              </a:xfrm>
              <a:custGeom>
                <a:avLst/>
                <a:gdLst>
                  <a:gd name="T0" fmla="*/ 36 w 41"/>
                  <a:gd name="T1" fmla="*/ 5 h 56"/>
                  <a:gd name="T2" fmla="*/ 20 w 41"/>
                  <a:gd name="T3" fmla="*/ 33 h 56"/>
                  <a:gd name="T4" fmla="*/ 14 w 41"/>
                  <a:gd name="T5" fmla="*/ 1 h 56"/>
                  <a:gd name="T6" fmla="*/ 8 w 41"/>
                  <a:gd name="T7" fmla="*/ 0 h 56"/>
                  <a:gd name="T8" fmla="*/ 15 w 41"/>
                  <a:gd name="T9" fmla="*/ 42 h 56"/>
                  <a:gd name="T10" fmla="*/ 10 w 41"/>
                  <a:gd name="T11" fmla="*/ 49 h 56"/>
                  <a:gd name="T12" fmla="*/ 5 w 41"/>
                  <a:gd name="T13" fmla="*/ 50 h 56"/>
                  <a:gd name="T14" fmla="*/ 1 w 41"/>
                  <a:gd name="T15" fmla="*/ 49 h 56"/>
                  <a:gd name="T16" fmla="*/ 0 w 41"/>
                  <a:gd name="T17" fmla="*/ 54 h 56"/>
                  <a:gd name="T18" fmla="*/ 5 w 41"/>
                  <a:gd name="T19" fmla="*/ 55 h 56"/>
                  <a:gd name="T20" fmla="*/ 18 w 41"/>
                  <a:gd name="T21" fmla="*/ 48 h 56"/>
                  <a:gd name="T22" fmla="*/ 41 w 41"/>
                  <a:gd name="T23" fmla="*/ 6 h 56"/>
                  <a:gd name="T24" fmla="*/ 36 w 41"/>
                  <a:gd name="T25" fmla="*/ 5 h 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1"/>
                  <a:gd name="T40" fmla="*/ 0 h 56"/>
                  <a:gd name="T41" fmla="*/ 41 w 41"/>
                  <a:gd name="T42" fmla="*/ 56 h 5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1" h="56">
                    <a:moveTo>
                      <a:pt x="36" y="5"/>
                    </a:moveTo>
                    <a:cubicBezTo>
                      <a:pt x="20" y="33"/>
                      <a:pt x="20" y="33"/>
                      <a:pt x="20" y="33"/>
                    </a:cubicBezTo>
                    <a:cubicBezTo>
                      <a:pt x="14" y="1"/>
                      <a:pt x="14" y="1"/>
                      <a:pt x="14" y="1"/>
                    </a:cubicBezTo>
                    <a:cubicBezTo>
                      <a:pt x="8" y="0"/>
                      <a:pt x="8" y="0"/>
                      <a:pt x="8" y="0"/>
                    </a:cubicBezTo>
                    <a:cubicBezTo>
                      <a:pt x="15" y="42"/>
                      <a:pt x="15" y="42"/>
                      <a:pt x="15" y="42"/>
                    </a:cubicBezTo>
                    <a:cubicBezTo>
                      <a:pt x="13" y="46"/>
                      <a:pt x="11" y="48"/>
                      <a:pt x="10" y="49"/>
                    </a:cubicBezTo>
                    <a:cubicBezTo>
                      <a:pt x="8" y="50"/>
                      <a:pt x="7" y="50"/>
                      <a:pt x="5" y="50"/>
                    </a:cubicBezTo>
                    <a:cubicBezTo>
                      <a:pt x="4" y="50"/>
                      <a:pt x="2" y="49"/>
                      <a:pt x="1" y="49"/>
                    </a:cubicBezTo>
                    <a:cubicBezTo>
                      <a:pt x="0" y="54"/>
                      <a:pt x="0" y="54"/>
                      <a:pt x="0" y="54"/>
                    </a:cubicBezTo>
                    <a:cubicBezTo>
                      <a:pt x="2" y="54"/>
                      <a:pt x="3" y="55"/>
                      <a:pt x="5" y="55"/>
                    </a:cubicBezTo>
                    <a:cubicBezTo>
                      <a:pt x="10" y="56"/>
                      <a:pt x="14" y="54"/>
                      <a:pt x="18" y="48"/>
                    </a:cubicBezTo>
                    <a:cubicBezTo>
                      <a:pt x="41" y="6"/>
                      <a:pt x="41" y="6"/>
                      <a:pt x="41" y="6"/>
                    </a:cubicBezTo>
                    <a:lnTo>
                      <a:pt x="36"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5" name="Freeform 55">
                <a:extLst>
                  <a:ext uri="{FF2B5EF4-FFF2-40B4-BE49-F238E27FC236}">
                    <a16:creationId xmlns:a16="http://schemas.microsoft.com/office/drawing/2014/main" id="{28B231B9-3BFE-42D5-ACB9-DD14938D631F}"/>
                  </a:ext>
                </a:extLst>
              </p:cNvPr>
              <p:cNvSpPr>
                <a:spLocks noChangeArrowheads="1"/>
              </p:cNvSpPr>
              <p:nvPr/>
            </p:nvSpPr>
            <p:spPr bwMode="auto">
              <a:xfrm>
                <a:off x="2803525" y="1036638"/>
                <a:ext cx="93663" cy="228600"/>
              </a:xfrm>
              <a:custGeom>
                <a:avLst/>
                <a:gdLst>
                  <a:gd name="T0" fmla="*/ 0 w 59"/>
                  <a:gd name="T1" fmla="*/ 137 h 144"/>
                  <a:gd name="T2" fmla="*/ 14 w 59"/>
                  <a:gd name="T3" fmla="*/ 144 h 144"/>
                  <a:gd name="T4" fmla="*/ 59 w 59"/>
                  <a:gd name="T5" fmla="*/ 5 h 144"/>
                  <a:gd name="T6" fmla="*/ 43 w 59"/>
                  <a:gd name="T7" fmla="*/ 0 h 144"/>
                  <a:gd name="T8" fmla="*/ 0 w 59"/>
                  <a:gd name="T9" fmla="*/ 137 h 144"/>
                  <a:gd name="T10" fmla="*/ 0 60000 65536"/>
                  <a:gd name="T11" fmla="*/ 0 60000 65536"/>
                  <a:gd name="T12" fmla="*/ 0 60000 65536"/>
                  <a:gd name="T13" fmla="*/ 0 60000 65536"/>
                  <a:gd name="T14" fmla="*/ 0 60000 65536"/>
                  <a:gd name="T15" fmla="*/ 0 w 59"/>
                  <a:gd name="T16" fmla="*/ 0 h 144"/>
                  <a:gd name="T17" fmla="*/ 59 w 59"/>
                  <a:gd name="T18" fmla="*/ 144 h 144"/>
                </a:gdLst>
                <a:ahLst/>
                <a:cxnLst>
                  <a:cxn ang="T10">
                    <a:pos x="T0" y="T1"/>
                  </a:cxn>
                  <a:cxn ang="T11">
                    <a:pos x="T2" y="T3"/>
                  </a:cxn>
                  <a:cxn ang="T12">
                    <a:pos x="T4" y="T5"/>
                  </a:cxn>
                  <a:cxn ang="T13">
                    <a:pos x="T6" y="T7"/>
                  </a:cxn>
                  <a:cxn ang="T14">
                    <a:pos x="T8" y="T9"/>
                  </a:cxn>
                </a:cxnLst>
                <a:rect l="T15" t="T16" r="T17" b="T18"/>
                <a:pathLst>
                  <a:path w="59" h="144">
                    <a:moveTo>
                      <a:pt x="0" y="137"/>
                    </a:moveTo>
                    <a:lnTo>
                      <a:pt x="14" y="144"/>
                    </a:lnTo>
                    <a:lnTo>
                      <a:pt x="59" y="5"/>
                    </a:lnTo>
                    <a:lnTo>
                      <a:pt x="43" y="0"/>
                    </a:lnTo>
                    <a:lnTo>
                      <a:pt x="0" y="13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6" name="Freeform 56">
                <a:extLst>
                  <a:ext uri="{FF2B5EF4-FFF2-40B4-BE49-F238E27FC236}">
                    <a16:creationId xmlns:a16="http://schemas.microsoft.com/office/drawing/2014/main" id="{D70AFD41-0F3F-4EEC-AEF2-97D828986A08}"/>
                  </a:ext>
                </a:extLst>
              </p:cNvPr>
              <p:cNvSpPr>
                <a:spLocks noChangeArrowheads="1"/>
              </p:cNvSpPr>
              <p:nvPr/>
            </p:nvSpPr>
            <p:spPr bwMode="auto">
              <a:xfrm>
                <a:off x="2878138" y="1119188"/>
                <a:ext cx="76200" cy="168275"/>
              </a:xfrm>
              <a:custGeom>
                <a:avLst/>
                <a:gdLst>
                  <a:gd name="T0" fmla="*/ 0 w 48"/>
                  <a:gd name="T1" fmla="*/ 102 h 106"/>
                  <a:gd name="T2" fmla="*/ 15 w 48"/>
                  <a:gd name="T3" fmla="*/ 106 h 106"/>
                  <a:gd name="T4" fmla="*/ 48 w 48"/>
                  <a:gd name="T5" fmla="*/ 5 h 106"/>
                  <a:gd name="T6" fmla="*/ 31 w 48"/>
                  <a:gd name="T7" fmla="*/ 0 h 106"/>
                  <a:gd name="T8" fmla="*/ 0 w 48"/>
                  <a:gd name="T9" fmla="*/ 102 h 106"/>
                  <a:gd name="T10" fmla="*/ 0 60000 65536"/>
                  <a:gd name="T11" fmla="*/ 0 60000 65536"/>
                  <a:gd name="T12" fmla="*/ 0 60000 65536"/>
                  <a:gd name="T13" fmla="*/ 0 60000 65536"/>
                  <a:gd name="T14" fmla="*/ 0 60000 65536"/>
                  <a:gd name="T15" fmla="*/ 0 w 48"/>
                  <a:gd name="T16" fmla="*/ 0 h 106"/>
                  <a:gd name="T17" fmla="*/ 48 w 48"/>
                  <a:gd name="T18" fmla="*/ 106 h 106"/>
                </a:gdLst>
                <a:ahLst/>
                <a:cxnLst>
                  <a:cxn ang="T10">
                    <a:pos x="T0" y="T1"/>
                  </a:cxn>
                  <a:cxn ang="T11">
                    <a:pos x="T2" y="T3"/>
                  </a:cxn>
                  <a:cxn ang="T12">
                    <a:pos x="T4" y="T5"/>
                  </a:cxn>
                  <a:cxn ang="T13">
                    <a:pos x="T6" y="T7"/>
                  </a:cxn>
                  <a:cxn ang="T14">
                    <a:pos x="T8" y="T9"/>
                  </a:cxn>
                </a:cxnLst>
                <a:rect l="T15" t="T16" r="T17" b="T18"/>
                <a:pathLst>
                  <a:path w="48" h="106">
                    <a:moveTo>
                      <a:pt x="0" y="102"/>
                    </a:moveTo>
                    <a:lnTo>
                      <a:pt x="15" y="106"/>
                    </a:lnTo>
                    <a:lnTo>
                      <a:pt x="48" y="5"/>
                    </a:lnTo>
                    <a:lnTo>
                      <a:pt x="31" y="0"/>
                    </a:lnTo>
                    <a:lnTo>
                      <a:pt x="0" y="10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7" name="Freeform 57">
                <a:extLst>
                  <a:ext uri="{FF2B5EF4-FFF2-40B4-BE49-F238E27FC236}">
                    <a16:creationId xmlns:a16="http://schemas.microsoft.com/office/drawing/2014/main" id="{CDFEDDF1-7535-4B29-9937-2A0E9AB4FEF6}"/>
                  </a:ext>
                </a:extLst>
              </p:cNvPr>
              <p:cNvSpPr>
                <a:spLocks noChangeArrowheads="1"/>
              </p:cNvSpPr>
              <p:nvPr/>
            </p:nvSpPr>
            <p:spPr bwMode="auto">
              <a:xfrm>
                <a:off x="2938463" y="1058863"/>
                <a:ext cx="34925" cy="38100"/>
              </a:xfrm>
              <a:custGeom>
                <a:avLst/>
                <a:gdLst>
                  <a:gd name="T0" fmla="*/ 0 w 22"/>
                  <a:gd name="T1" fmla="*/ 19 h 24"/>
                  <a:gd name="T2" fmla="*/ 17 w 22"/>
                  <a:gd name="T3" fmla="*/ 24 h 24"/>
                  <a:gd name="T4" fmla="*/ 22 w 22"/>
                  <a:gd name="T5" fmla="*/ 7 h 24"/>
                  <a:gd name="T6" fmla="*/ 5 w 22"/>
                  <a:gd name="T7" fmla="*/ 0 h 24"/>
                  <a:gd name="T8" fmla="*/ 0 w 22"/>
                  <a:gd name="T9" fmla="*/ 19 h 24"/>
                  <a:gd name="T10" fmla="*/ 0 60000 65536"/>
                  <a:gd name="T11" fmla="*/ 0 60000 65536"/>
                  <a:gd name="T12" fmla="*/ 0 60000 65536"/>
                  <a:gd name="T13" fmla="*/ 0 60000 65536"/>
                  <a:gd name="T14" fmla="*/ 0 60000 65536"/>
                  <a:gd name="T15" fmla="*/ 0 w 22"/>
                  <a:gd name="T16" fmla="*/ 0 h 24"/>
                  <a:gd name="T17" fmla="*/ 22 w 22"/>
                  <a:gd name="T18" fmla="*/ 24 h 24"/>
                </a:gdLst>
                <a:ahLst/>
                <a:cxnLst>
                  <a:cxn ang="T10">
                    <a:pos x="T0" y="T1"/>
                  </a:cxn>
                  <a:cxn ang="T11">
                    <a:pos x="T2" y="T3"/>
                  </a:cxn>
                  <a:cxn ang="T12">
                    <a:pos x="T4" y="T5"/>
                  </a:cxn>
                  <a:cxn ang="T13">
                    <a:pos x="T6" y="T7"/>
                  </a:cxn>
                  <a:cxn ang="T14">
                    <a:pos x="T8" y="T9"/>
                  </a:cxn>
                </a:cxnLst>
                <a:rect l="T15" t="T16" r="T17" b="T18"/>
                <a:pathLst>
                  <a:path w="22" h="24">
                    <a:moveTo>
                      <a:pt x="0" y="19"/>
                    </a:moveTo>
                    <a:lnTo>
                      <a:pt x="17" y="24"/>
                    </a:lnTo>
                    <a:lnTo>
                      <a:pt x="22" y="7"/>
                    </a:lnTo>
                    <a:lnTo>
                      <a:pt x="5" y="0"/>
                    </a:lnTo>
                    <a:lnTo>
                      <a:pt x="0" y="1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8" name="Freeform 58">
                <a:extLst>
                  <a:ext uri="{FF2B5EF4-FFF2-40B4-BE49-F238E27FC236}">
                    <a16:creationId xmlns:a16="http://schemas.microsoft.com/office/drawing/2014/main" id="{0E90585F-84B8-456E-A188-2E048815F7C6}"/>
                  </a:ext>
                </a:extLst>
              </p:cNvPr>
              <p:cNvSpPr>
                <a:spLocks noEditPoints="1" noChangeArrowheads="1"/>
              </p:cNvSpPr>
              <p:nvPr/>
            </p:nvSpPr>
            <p:spPr bwMode="auto">
              <a:xfrm>
                <a:off x="2927350" y="1149350"/>
                <a:ext cx="219075" cy="250825"/>
              </a:xfrm>
              <a:custGeom>
                <a:avLst/>
                <a:gdLst>
                  <a:gd name="T0" fmla="*/ 37 w 58"/>
                  <a:gd name="T1" fmla="*/ 44 h 67"/>
                  <a:gd name="T2" fmla="*/ 27 w 58"/>
                  <a:gd name="T3" fmla="*/ 40 h 67"/>
                  <a:gd name="T4" fmla="*/ 16 w 58"/>
                  <a:gd name="T5" fmla="*/ 35 h 67"/>
                  <a:gd name="T6" fmla="*/ 15 w 58"/>
                  <a:gd name="T7" fmla="*/ 31 h 67"/>
                  <a:gd name="T8" fmla="*/ 17 w 58"/>
                  <a:gd name="T9" fmla="*/ 29 h 67"/>
                  <a:gd name="T10" fmla="*/ 20 w 58"/>
                  <a:gd name="T11" fmla="*/ 28 h 67"/>
                  <a:gd name="T12" fmla="*/ 23 w 58"/>
                  <a:gd name="T13" fmla="*/ 30 h 67"/>
                  <a:gd name="T14" fmla="*/ 26 w 58"/>
                  <a:gd name="T15" fmla="*/ 31 h 67"/>
                  <a:gd name="T16" fmla="*/ 39 w 58"/>
                  <a:gd name="T17" fmla="*/ 31 h 67"/>
                  <a:gd name="T18" fmla="*/ 47 w 58"/>
                  <a:gd name="T19" fmla="*/ 22 h 67"/>
                  <a:gd name="T20" fmla="*/ 46 w 58"/>
                  <a:gd name="T21" fmla="*/ 10 h 67"/>
                  <a:gd name="T22" fmla="*/ 50 w 58"/>
                  <a:gd name="T23" fmla="*/ 7 h 67"/>
                  <a:gd name="T24" fmla="*/ 56 w 58"/>
                  <a:gd name="T25" fmla="*/ 8 h 67"/>
                  <a:gd name="T26" fmla="*/ 58 w 58"/>
                  <a:gd name="T27" fmla="*/ 3 h 67"/>
                  <a:gd name="T28" fmla="*/ 56 w 58"/>
                  <a:gd name="T29" fmla="*/ 2 h 67"/>
                  <a:gd name="T30" fmla="*/ 49 w 58"/>
                  <a:gd name="T31" fmla="*/ 1 h 67"/>
                  <a:gd name="T32" fmla="*/ 44 w 58"/>
                  <a:gd name="T33" fmla="*/ 6 h 67"/>
                  <a:gd name="T34" fmla="*/ 36 w 58"/>
                  <a:gd name="T35" fmla="*/ 2 h 67"/>
                  <a:gd name="T36" fmla="*/ 23 w 58"/>
                  <a:gd name="T37" fmla="*/ 2 h 67"/>
                  <a:gd name="T38" fmla="*/ 14 w 58"/>
                  <a:gd name="T39" fmla="*/ 11 h 67"/>
                  <a:gd name="T40" fmla="*/ 16 w 58"/>
                  <a:gd name="T41" fmla="*/ 24 h 67"/>
                  <a:gd name="T42" fmla="*/ 8 w 58"/>
                  <a:gd name="T43" fmla="*/ 30 h 67"/>
                  <a:gd name="T44" fmla="*/ 10 w 58"/>
                  <a:gd name="T45" fmla="*/ 38 h 67"/>
                  <a:gd name="T46" fmla="*/ 1 w 58"/>
                  <a:gd name="T47" fmla="*/ 45 h 67"/>
                  <a:gd name="T48" fmla="*/ 3 w 58"/>
                  <a:gd name="T49" fmla="*/ 54 h 67"/>
                  <a:gd name="T50" fmla="*/ 17 w 58"/>
                  <a:gd name="T51" fmla="*/ 62 h 67"/>
                  <a:gd name="T52" fmla="*/ 42 w 58"/>
                  <a:gd name="T53" fmla="*/ 57 h 67"/>
                  <a:gd name="T54" fmla="*/ 42 w 58"/>
                  <a:gd name="T55" fmla="*/ 49 h 67"/>
                  <a:gd name="T56" fmla="*/ 37 w 58"/>
                  <a:gd name="T57" fmla="*/ 44 h 67"/>
                  <a:gd name="T58" fmla="*/ 26 w 58"/>
                  <a:gd name="T59" fmla="*/ 7 h 67"/>
                  <a:gd name="T60" fmla="*/ 34 w 58"/>
                  <a:gd name="T61" fmla="*/ 7 h 67"/>
                  <a:gd name="T62" fmla="*/ 40 w 58"/>
                  <a:gd name="T63" fmla="*/ 12 h 67"/>
                  <a:gd name="T64" fmla="*/ 40 w 58"/>
                  <a:gd name="T65" fmla="*/ 20 h 67"/>
                  <a:gd name="T66" fmla="*/ 36 w 58"/>
                  <a:gd name="T67" fmla="*/ 26 h 67"/>
                  <a:gd name="T68" fmla="*/ 28 w 58"/>
                  <a:gd name="T69" fmla="*/ 26 h 67"/>
                  <a:gd name="T70" fmla="*/ 22 w 58"/>
                  <a:gd name="T71" fmla="*/ 21 h 67"/>
                  <a:gd name="T72" fmla="*/ 21 w 58"/>
                  <a:gd name="T73" fmla="*/ 14 h 67"/>
                  <a:gd name="T74" fmla="*/ 26 w 58"/>
                  <a:gd name="T75" fmla="*/ 7 h 67"/>
                  <a:gd name="T76" fmla="*/ 30 w 58"/>
                  <a:gd name="T77" fmla="*/ 59 h 67"/>
                  <a:gd name="T78" fmla="*/ 19 w 58"/>
                  <a:gd name="T79" fmla="*/ 57 h 67"/>
                  <a:gd name="T80" fmla="*/ 10 w 58"/>
                  <a:gd name="T81" fmla="*/ 52 h 67"/>
                  <a:gd name="T82" fmla="*/ 7 w 58"/>
                  <a:gd name="T83" fmla="*/ 46 h 67"/>
                  <a:gd name="T84" fmla="*/ 14 w 58"/>
                  <a:gd name="T85" fmla="*/ 42 h 67"/>
                  <a:gd name="T86" fmla="*/ 24 w 58"/>
                  <a:gd name="T87" fmla="*/ 45 h 67"/>
                  <a:gd name="T88" fmla="*/ 32 w 58"/>
                  <a:gd name="T89" fmla="*/ 49 h 67"/>
                  <a:gd name="T90" fmla="*/ 36 w 58"/>
                  <a:gd name="T91" fmla="*/ 51 h 67"/>
                  <a:gd name="T92" fmla="*/ 36 w 58"/>
                  <a:gd name="T93" fmla="*/ 55 h 67"/>
                  <a:gd name="T94" fmla="*/ 30 w 58"/>
                  <a:gd name="T95" fmla="*/ 59 h 6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8"/>
                  <a:gd name="T145" fmla="*/ 0 h 67"/>
                  <a:gd name="T146" fmla="*/ 58 w 58"/>
                  <a:gd name="T147" fmla="*/ 67 h 67"/>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8" h="67">
                    <a:moveTo>
                      <a:pt x="37" y="44"/>
                    </a:moveTo>
                    <a:cubicBezTo>
                      <a:pt x="35" y="43"/>
                      <a:pt x="32" y="41"/>
                      <a:pt x="27" y="40"/>
                    </a:cubicBezTo>
                    <a:cubicBezTo>
                      <a:pt x="21" y="38"/>
                      <a:pt x="17" y="36"/>
                      <a:pt x="16" y="35"/>
                    </a:cubicBezTo>
                    <a:cubicBezTo>
                      <a:pt x="15" y="34"/>
                      <a:pt x="14" y="33"/>
                      <a:pt x="15" y="31"/>
                    </a:cubicBezTo>
                    <a:cubicBezTo>
                      <a:pt x="15" y="30"/>
                      <a:pt x="16" y="29"/>
                      <a:pt x="17" y="29"/>
                    </a:cubicBezTo>
                    <a:cubicBezTo>
                      <a:pt x="19" y="28"/>
                      <a:pt x="20" y="28"/>
                      <a:pt x="20" y="28"/>
                    </a:cubicBezTo>
                    <a:cubicBezTo>
                      <a:pt x="21" y="28"/>
                      <a:pt x="22" y="29"/>
                      <a:pt x="23" y="30"/>
                    </a:cubicBezTo>
                    <a:cubicBezTo>
                      <a:pt x="24" y="30"/>
                      <a:pt x="25" y="31"/>
                      <a:pt x="26" y="31"/>
                    </a:cubicBezTo>
                    <a:cubicBezTo>
                      <a:pt x="31" y="33"/>
                      <a:pt x="36" y="32"/>
                      <a:pt x="39" y="31"/>
                    </a:cubicBezTo>
                    <a:cubicBezTo>
                      <a:pt x="43" y="29"/>
                      <a:pt x="46" y="26"/>
                      <a:pt x="47" y="22"/>
                    </a:cubicBezTo>
                    <a:cubicBezTo>
                      <a:pt x="48" y="18"/>
                      <a:pt x="48" y="14"/>
                      <a:pt x="46" y="10"/>
                    </a:cubicBezTo>
                    <a:cubicBezTo>
                      <a:pt x="47" y="8"/>
                      <a:pt x="48" y="7"/>
                      <a:pt x="50" y="7"/>
                    </a:cubicBezTo>
                    <a:cubicBezTo>
                      <a:pt x="51" y="7"/>
                      <a:pt x="53" y="7"/>
                      <a:pt x="56" y="8"/>
                    </a:cubicBezTo>
                    <a:cubicBezTo>
                      <a:pt x="58" y="3"/>
                      <a:pt x="58" y="3"/>
                      <a:pt x="58" y="3"/>
                    </a:cubicBezTo>
                    <a:cubicBezTo>
                      <a:pt x="57" y="2"/>
                      <a:pt x="56" y="2"/>
                      <a:pt x="56" y="2"/>
                    </a:cubicBezTo>
                    <a:cubicBezTo>
                      <a:pt x="53" y="1"/>
                      <a:pt x="51" y="1"/>
                      <a:pt x="49" y="1"/>
                    </a:cubicBezTo>
                    <a:cubicBezTo>
                      <a:pt x="47" y="2"/>
                      <a:pt x="45" y="4"/>
                      <a:pt x="44" y="6"/>
                    </a:cubicBezTo>
                    <a:cubicBezTo>
                      <a:pt x="42" y="4"/>
                      <a:pt x="39" y="3"/>
                      <a:pt x="36" y="2"/>
                    </a:cubicBezTo>
                    <a:cubicBezTo>
                      <a:pt x="31" y="0"/>
                      <a:pt x="27" y="0"/>
                      <a:pt x="23" y="2"/>
                    </a:cubicBezTo>
                    <a:cubicBezTo>
                      <a:pt x="19" y="4"/>
                      <a:pt x="16" y="7"/>
                      <a:pt x="14" y="11"/>
                    </a:cubicBezTo>
                    <a:cubicBezTo>
                      <a:pt x="13" y="16"/>
                      <a:pt x="14" y="20"/>
                      <a:pt x="16" y="24"/>
                    </a:cubicBezTo>
                    <a:cubicBezTo>
                      <a:pt x="12" y="25"/>
                      <a:pt x="9" y="26"/>
                      <a:pt x="8" y="30"/>
                    </a:cubicBezTo>
                    <a:cubicBezTo>
                      <a:pt x="7" y="33"/>
                      <a:pt x="8" y="35"/>
                      <a:pt x="10" y="38"/>
                    </a:cubicBezTo>
                    <a:cubicBezTo>
                      <a:pt x="5" y="38"/>
                      <a:pt x="2" y="40"/>
                      <a:pt x="1" y="45"/>
                    </a:cubicBezTo>
                    <a:cubicBezTo>
                      <a:pt x="0" y="48"/>
                      <a:pt x="0" y="51"/>
                      <a:pt x="3" y="54"/>
                    </a:cubicBezTo>
                    <a:cubicBezTo>
                      <a:pt x="5" y="57"/>
                      <a:pt x="10" y="60"/>
                      <a:pt x="17" y="62"/>
                    </a:cubicBezTo>
                    <a:cubicBezTo>
                      <a:pt x="31" y="67"/>
                      <a:pt x="40" y="65"/>
                      <a:pt x="42" y="57"/>
                    </a:cubicBezTo>
                    <a:cubicBezTo>
                      <a:pt x="43" y="54"/>
                      <a:pt x="43" y="52"/>
                      <a:pt x="42" y="49"/>
                    </a:cubicBezTo>
                    <a:cubicBezTo>
                      <a:pt x="41" y="47"/>
                      <a:pt x="39" y="45"/>
                      <a:pt x="37" y="44"/>
                    </a:cubicBezTo>
                    <a:close/>
                    <a:moveTo>
                      <a:pt x="26" y="7"/>
                    </a:moveTo>
                    <a:cubicBezTo>
                      <a:pt x="29" y="6"/>
                      <a:pt x="31" y="6"/>
                      <a:pt x="34" y="7"/>
                    </a:cubicBezTo>
                    <a:cubicBezTo>
                      <a:pt x="37" y="8"/>
                      <a:pt x="39" y="9"/>
                      <a:pt x="40" y="12"/>
                    </a:cubicBezTo>
                    <a:cubicBezTo>
                      <a:pt x="41" y="14"/>
                      <a:pt x="41" y="17"/>
                      <a:pt x="40" y="20"/>
                    </a:cubicBezTo>
                    <a:cubicBezTo>
                      <a:pt x="40" y="22"/>
                      <a:pt x="38" y="24"/>
                      <a:pt x="36" y="26"/>
                    </a:cubicBezTo>
                    <a:cubicBezTo>
                      <a:pt x="33" y="27"/>
                      <a:pt x="31" y="27"/>
                      <a:pt x="28" y="26"/>
                    </a:cubicBezTo>
                    <a:cubicBezTo>
                      <a:pt x="25" y="25"/>
                      <a:pt x="23" y="23"/>
                      <a:pt x="22" y="21"/>
                    </a:cubicBezTo>
                    <a:cubicBezTo>
                      <a:pt x="20" y="19"/>
                      <a:pt x="20" y="16"/>
                      <a:pt x="21" y="14"/>
                    </a:cubicBezTo>
                    <a:cubicBezTo>
                      <a:pt x="22" y="10"/>
                      <a:pt x="24" y="8"/>
                      <a:pt x="26" y="7"/>
                    </a:cubicBezTo>
                    <a:close/>
                    <a:moveTo>
                      <a:pt x="30" y="59"/>
                    </a:moveTo>
                    <a:cubicBezTo>
                      <a:pt x="26" y="59"/>
                      <a:pt x="23" y="58"/>
                      <a:pt x="19" y="57"/>
                    </a:cubicBezTo>
                    <a:cubicBezTo>
                      <a:pt x="15" y="56"/>
                      <a:pt x="12" y="54"/>
                      <a:pt x="10" y="52"/>
                    </a:cubicBezTo>
                    <a:cubicBezTo>
                      <a:pt x="7" y="50"/>
                      <a:pt x="7" y="48"/>
                      <a:pt x="7" y="46"/>
                    </a:cubicBezTo>
                    <a:cubicBezTo>
                      <a:pt x="8" y="43"/>
                      <a:pt x="10" y="42"/>
                      <a:pt x="14" y="42"/>
                    </a:cubicBezTo>
                    <a:cubicBezTo>
                      <a:pt x="16" y="43"/>
                      <a:pt x="20" y="44"/>
                      <a:pt x="24" y="45"/>
                    </a:cubicBezTo>
                    <a:cubicBezTo>
                      <a:pt x="28" y="47"/>
                      <a:pt x="31" y="48"/>
                      <a:pt x="32" y="49"/>
                    </a:cubicBezTo>
                    <a:cubicBezTo>
                      <a:pt x="34" y="49"/>
                      <a:pt x="35" y="50"/>
                      <a:pt x="36" y="51"/>
                    </a:cubicBezTo>
                    <a:cubicBezTo>
                      <a:pt x="36" y="53"/>
                      <a:pt x="36" y="54"/>
                      <a:pt x="36" y="55"/>
                    </a:cubicBezTo>
                    <a:cubicBezTo>
                      <a:pt x="35" y="58"/>
                      <a:pt x="33" y="59"/>
                      <a:pt x="30" y="5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99" name="Freeform 59">
                <a:extLst>
                  <a:ext uri="{FF2B5EF4-FFF2-40B4-BE49-F238E27FC236}">
                    <a16:creationId xmlns:a16="http://schemas.microsoft.com/office/drawing/2014/main" id="{2F452799-67A5-4B11-AF5C-3D087C2E1D0A}"/>
                  </a:ext>
                </a:extLst>
              </p:cNvPr>
              <p:cNvSpPr>
                <a:spLocks noChangeArrowheads="1"/>
              </p:cNvSpPr>
              <p:nvPr/>
            </p:nvSpPr>
            <p:spPr bwMode="auto">
              <a:xfrm>
                <a:off x="3116263" y="1138238"/>
                <a:ext cx="165100" cy="258763"/>
              </a:xfrm>
              <a:custGeom>
                <a:avLst/>
                <a:gdLst>
                  <a:gd name="T0" fmla="*/ 43 w 44"/>
                  <a:gd name="T1" fmla="*/ 29 h 69"/>
                  <a:gd name="T2" fmla="*/ 40 w 44"/>
                  <a:gd name="T3" fmla="*/ 24 h 69"/>
                  <a:gd name="T4" fmla="*/ 34 w 44"/>
                  <a:gd name="T5" fmla="*/ 20 h 69"/>
                  <a:gd name="T6" fmla="*/ 18 w 44"/>
                  <a:gd name="T7" fmla="*/ 25 h 69"/>
                  <a:gd name="T8" fmla="*/ 25 w 44"/>
                  <a:gd name="T9" fmla="*/ 2 h 69"/>
                  <a:gd name="T10" fmla="*/ 18 w 44"/>
                  <a:gd name="T11" fmla="*/ 0 h 69"/>
                  <a:gd name="T12" fmla="*/ 0 w 44"/>
                  <a:gd name="T13" fmla="*/ 58 h 69"/>
                  <a:gd name="T14" fmla="*/ 6 w 44"/>
                  <a:gd name="T15" fmla="*/ 60 h 69"/>
                  <a:gd name="T16" fmla="*/ 14 w 44"/>
                  <a:gd name="T17" fmla="*/ 37 h 69"/>
                  <a:gd name="T18" fmla="*/ 21 w 44"/>
                  <a:gd name="T19" fmla="*/ 27 h 69"/>
                  <a:gd name="T20" fmla="*/ 31 w 44"/>
                  <a:gd name="T21" fmla="*/ 25 h 69"/>
                  <a:gd name="T22" fmla="*/ 35 w 44"/>
                  <a:gd name="T23" fmla="*/ 28 h 69"/>
                  <a:gd name="T24" fmla="*/ 37 w 44"/>
                  <a:gd name="T25" fmla="*/ 33 h 69"/>
                  <a:gd name="T26" fmla="*/ 35 w 44"/>
                  <a:gd name="T27" fmla="*/ 40 h 69"/>
                  <a:gd name="T28" fmla="*/ 27 w 44"/>
                  <a:gd name="T29" fmla="*/ 66 h 69"/>
                  <a:gd name="T30" fmla="*/ 33 w 44"/>
                  <a:gd name="T31" fmla="*/ 69 h 69"/>
                  <a:gd name="T32" fmla="*/ 42 w 44"/>
                  <a:gd name="T33" fmla="*/ 42 h 69"/>
                  <a:gd name="T34" fmla="*/ 44 w 44"/>
                  <a:gd name="T35" fmla="*/ 34 h 69"/>
                  <a:gd name="T36" fmla="*/ 43 w 44"/>
                  <a:gd name="T37" fmla="*/ 29 h 6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4"/>
                  <a:gd name="T58" fmla="*/ 0 h 69"/>
                  <a:gd name="T59" fmla="*/ 44 w 44"/>
                  <a:gd name="T60" fmla="*/ 69 h 6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4" h="69">
                    <a:moveTo>
                      <a:pt x="43" y="29"/>
                    </a:moveTo>
                    <a:cubicBezTo>
                      <a:pt x="43" y="27"/>
                      <a:pt x="41" y="25"/>
                      <a:pt x="40" y="24"/>
                    </a:cubicBezTo>
                    <a:cubicBezTo>
                      <a:pt x="38" y="22"/>
                      <a:pt x="36" y="21"/>
                      <a:pt x="34" y="20"/>
                    </a:cubicBezTo>
                    <a:cubicBezTo>
                      <a:pt x="28" y="18"/>
                      <a:pt x="23" y="20"/>
                      <a:pt x="18" y="25"/>
                    </a:cubicBezTo>
                    <a:cubicBezTo>
                      <a:pt x="25" y="2"/>
                      <a:pt x="25" y="2"/>
                      <a:pt x="25" y="2"/>
                    </a:cubicBezTo>
                    <a:cubicBezTo>
                      <a:pt x="18" y="0"/>
                      <a:pt x="18" y="0"/>
                      <a:pt x="18" y="0"/>
                    </a:cubicBezTo>
                    <a:cubicBezTo>
                      <a:pt x="0" y="58"/>
                      <a:pt x="0" y="58"/>
                      <a:pt x="0" y="58"/>
                    </a:cubicBezTo>
                    <a:cubicBezTo>
                      <a:pt x="6" y="60"/>
                      <a:pt x="6" y="60"/>
                      <a:pt x="6" y="60"/>
                    </a:cubicBezTo>
                    <a:cubicBezTo>
                      <a:pt x="14" y="37"/>
                      <a:pt x="14" y="37"/>
                      <a:pt x="14" y="37"/>
                    </a:cubicBezTo>
                    <a:cubicBezTo>
                      <a:pt x="15" y="32"/>
                      <a:pt x="18" y="29"/>
                      <a:pt x="21" y="27"/>
                    </a:cubicBezTo>
                    <a:cubicBezTo>
                      <a:pt x="24" y="25"/>
                      <a:pt x="27" y="24"/>
                      <a:pt x="31" y="25"/>
                    </a:cubicBezTo>
                    <a:cubicBezTo>
                      <a:pt x="33" y="26"/>
                      <a:pt x="34" y="27"/>
                      <a:pt x="35" y="28"/>
                    </a:cubicBezTo>
                    <a:cubicBezTo>
                      <a:pt x="36" y="30"/>
                      <a:pt x="37" y="32"/>
                      <a:pt x="37" y="33"/>
                    </a:cubicBezTo>
                    <a:cubicBezTo>
                      <a:pt x="37" y="35"/>
                      <a:pt x="36" y="37"/>
                      <a:pt x="35" y="40"/>
                    </a:cubicBezTo>
                    <a:cubicBezTo>
                      <a:pt x="27" y="66"/>
                      <a:pt x="27" y="66"/>
                      <a:pt x="27" y="66"/>
                    </a:cubicBezTo>
                    <a:cubicBezTo>
                      <a:pt x="33" y="69"/>
                      <a:pt x="33" y="69"/>
                      <a:pt x="33" y="69"/>
                    </a:cubicBezTo>
                    <a:cubicBezTo>
                      <a:pt x="42" y="42"/>
                      <a:pt x="42" y="42"/>
                      <a:pt x="42" y="42"/>
                    </a:cubicBezTo>
                    <a:cubicBezTo>
                      <a:pt x="43" y="39"/>
                      <a:pt x="44" y="36"/>
                      <a:pt x="44" y="34"/>
                    </a:cubicBezTo>
                    <a:cubicBezTo>
                      <a:pt x="44" y="33"/>
                      <a:pt x="44" y="31"/>
                      <a:pt x="43"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dirty="0">
                  <a:solidFill>
                    <a:srgbClr val="000000"/>
                  </a:solidFill>
                  <a:cs typeface="+mn-ea"/>
                  <a:sym typeface="+mn-lt"/>
                </a:endParaRPr>
              </a:p>
            </p:txBody>
          </p:sp>
          <p:sp>
            <p:nvSpPr>
              <p:cNvPr id="101" name="Freeform 60">
                <a:extLst>
                  <a:ext uri="{FF2B5EF4-FFF2-40B4-BE49-F238E27FC236}">
                    <a16:creationId xmlns:a16="http://schemas.microsoft.com/office/drawing/2014/main" id="{BD36792C-92AD-430B-B346-9EE41989EF85}"/>
                  </a:ext>
                </a:extLst>
              </p:cNvPr>
              <p:cNvSpPr>
                <a:spLocks noChangeArrowheads="1"/>
              </p:cNvSpPr>
              <p:nvPr/>
            </p:nvSpPr>
            <p:spPr bwMode="auto">
              <a:xfrm>
                <a:off x="3300413" y="1209675"/>
                <a:ext cx="107950" cy="228600"/>
              </a:xfrm>
              <a:custGeom>
                <a:avLst/>
                <a:gdLst>
                  <a:gd name="T0" fmla="*/ 13 w 29"/>
                  <a:gd name="T1" fmla="*/ 54 h 61"/>
                  <a:gd name="T2" fmla="*/ 9 w 29"/>
                  <a:gd name="T3" fmla="*/ 46 h 61"/>
                  <a:gd name="T4" fmla="*/ 17 w 29"/>
                  <a:gd name="T5" fmla="*/ 18 h 61"/>
                  <a:gd name="T6" fmla="*/ 27 w 29"/>
                  <a:gd name="T7" fmla="*/ 22 h 61"/>
                  <a:gd name="T8" fmla="*/ 29 w 29"/>
                  <a:gd name="T9" fmla="*/ 16 h 61"/>
                  <a:gd name="T10" fmla="*/ 19 w 29"/>
                  <a:gd name="T11" fmla="*/ 13 h 61"/>
                  <a:gd name="T12" fmla="*/ 23 w 29"/>
                  <a:gd name="T13" fmla="*/ 2 h 61"/>
                  <a:gd name="T14" fmla="*/ 16 w 29"/>
                  <a:gd name="T15" fmla="*/ 0 h 61"/>
                  <a:gd name="T16" fmla="*/ 12 w 29"/>
                  <a:gd name="T17" fmla="*/ 11 h 61"/>
                  <a:gd name="T18" fmla="*/ 5 w 29"/>
                  <a:gd name="T19" fmla="*/ 9 h 61"/>
                  <a:gd name="T20" fmla="*/ 3 w 29"/>
                  <a:gd name="T21" fmla="*/ 14 h 61"/>
                  <a:gd name="T22" fmla="*/ 11 w 29"/>
                  <a:gd name="T23" fmla="*/ 16 h 61"/>
                  <a:gd name="T24" fmla="*/ 2 w 29"/>
                  <a:gd name="T25" fmla="*/ 42 h 61"/>
                  <a:gd name="T26" fmla="*/ 11 w 29"/>
                  <a:gd name="T27" fmla="*/ 59 h 61"/>
                  <a:gd name="T28" fmla="*/ 17 w 29"/>
                  <a:gd name="T29" fmla="*/ 61 h 61"/>
                  <a:gd name="T30" fmla="*/ 19 w 29"/>
                  <a:gd name="T31" fmla="*/ 56 h 61"/>
                  <a:gd name="T32" fmla="*/ 13 w 29"/>
                  <a:gd name="T33" fmla="*/ 54 h 6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61"/>
                  <a:gd name="T53" fmla="*/ 29 w 29"/>
                  <a:gd name="T54" fmla="*/ 61 h 6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61">
                    <a:moveTo>
                      <a:pt x="13" y="54"/>
                    </a:moveTo>
                    <a:cubicBezTo>
                      <a:pt x="9" y="53"/>
                      <a:pt x="7" y="50"/>
                      <a:pt x="9" y="46"/>
                    </a:cubicBezTo>
                    <a:cubicBezTo>
                      <a:pt x="17" y="18"/>
                      <a:pt x="17" y="18"/>
                      <a:pt x="17" y="18"/>
                    </a:cubicBezTo>
                    <a:cubicBezTo>
                      <a:pt x="27" y="22"/>
                      <a:pt x="27" y="22"/>
                      <a:pt x="27" y="22"/>
                    </a:cubicBezTo>
                    <a:cubicBezTo>
                      <a:pt x="29" y="16"/>
                      <a:pt x="29" y="16"/>
                      <a:pt x="29" y="16"/>
                    </a:cubicBezTo>
                    <a:cubicBezTo>
                      <a:pt x="19" y="13"/>
                      <a:pt x="19" y="13"/>
                      <a:pt x="19" y="13"/>
                    </a:cubicBezTo>
                    <a:cubicBezTo>
                      <a:pt x="23" y="2"/>
                      <a:pt x="23" y="2"/>
                      <a:pt x="23" y="2"/>
                    </a:cubicBezTo>
                    <a:cubicBezTo>
                      <a:pt x="16" y="0"/>
                      <a:pt x="16" y="0"/>
                      <a:pt x="16" y="0"/>
                    </a:cubicBezTo>
                    <a:cubicBezTo>
                      <a:pt x="12" y="11"/>
                      <a:pt x="12" y="11"/>
                      <a:pt x="12" y="11"/>
                    </a:cubicBezTo>
                    <a:cubicBezTo>
                      <a:pt x="5" y="9"/>
                      <a:pt x="5" y="9"/>
                      <a:pt x="5" y="9"/>
                    </a:cubicBezTo>
                    <a:cubicBezTo>
                      <a:pt x="3" y="14"/>
                      <a:pt x="3" y="14"/>
                      <a:pt x="3" y="14"/>
                    </a:cubicBezTo>
                    <a:cubicBezTo>
                      <a:pt x="11" y="16"/>
                      <a:pt x="11" y="16"/>
                      <a:pt x="11" y="16"/>
                    </a:cubicBezTo>
                    <a:cubicBezTo>
                      <a:pt x="2" y="42"/>
                      <a:pt x="2" y="42"/>
                      <a:pt x="2" y="42"/>
                    </a:cubicBezTo>
                    <a:cubicBezTo>
                      <a:pt x="0" y="51"/>
                      <a:pt x="2" y="57"/>
                      <a:pt x="11" y="59"/>
                    </a:cubicBezTo>
                    <a:cubicBezTo>
                      <a:pt x="13" y="60"/>
                      <a:pt x="15" y="60"/>
                      <a:pt x="17" y="61"/>
                    </a:cubicBezTo>
                    <a:cubicBezTo>
                      <a:pt x="19" y="56"/>
                      <a:pt x="19" y="56"/>
                      <a:pt x="19" y="56"/>
                    </a:cubicBezTo>
                    <a:cubicBezTo>
                      <a:pt x="17" y="55"/>
                      <a:pt x="15" y="55"/>
                      <a:pt x="13" y="5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2" name="Freeform 61">
                <a:extLst>
                  <a:ext uri="{FF2B5EF4-FFF2-40B4-BE49-F238E27FC236}">
                    <a16:creationId xmlns:a16="http://schemas.microsoft.com/office/drawing/2014/main" id="{C949EF1F-7F04-47E6-B57A-D7D62E8AEFB8}"/>
                  </a:ext>
                </a:extLst>
              </p:cNvPr>
              <p:cNvSpPr>
                <a:spLocks noChangeArrowheads="1"/>
              </p:cNvSpPr>
              <p:nvPr/>
            </p:nvSpPr>
            <p:spPr bwMode="auto">
              <a:xfrm>
                <a:off x="1654175" y="2636838"/>
                <a:ext cx="138113" cy="228600"/>
              </a:xfrm>
              <a:custGeom>
                <a:avLst/>
                <a:gdLst>
                  <a:gd name="T0" fmla="*/ 85 w 87"/>
                  <a:gd name="T1" fmla="*/ 40 h 144"/>
                  <a:gd name="T2" fmla="*/ 68 w 87"/>
                  <a:gd name="T3" fmla="*/ 38 h 144"/>
                  <a:gd name="T4" fmla="*/ 18 w 87"/>
                  <a:gd name="T5" fmla="*/ 92 h 144"/>
                  <a:gd name="T6" fmla="*/ 18 w 87"/>
                  <a:gd name="T7" fmla="*/ 0 h 144"/>
                  <a:gd name="T8" fmla="*/ 2 w 87"/>
                  <a:gd name="T9" fmla="*/ 0 h 144"/>
                  <a:gd name="T10" fmla="*/ 0 w 87"/>
                  <a:gd name="T11" fmla="*/ 144 h 144"/>
                  <a:gd name="T12" fmla="*/ 16 w 87"/>
                  <a:gd name="T13" fmla="*/ 144 h 144"/>
                  <a:gd name="T14" fmla="*/ 16 w 87"/>
                  <a:gd name="T15" fmla="*/ 111 h 144"/>
                  <a:gd name="T16" fmla="*/ 40 w 87"/>
                  <a:gd name="T17" fmla="*/ 85 h 144"/>
                  <a:gd name="T18" fmla="*/ 71 w 87"/>
                  <a:gd name="T19" fmla="*/ 144 h 144"/>
                  <a:gd name="T20" fmla="*/ 87 w 87"/>
                  <a:gd name="T21" fmla="*/ 144 h 144"/>
                  <a:gd name="T22" fmla="*/ 52 w 87"/>
                  <a:gd name="T23" fmla="*/ 76 h 144"/>
                  <a:gd name="T24" fmla="*/ 85 w 87"/>
                  <a:gd name="T25" fmla="*/ 40 h 14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7"/>
                  <a:gd name="T40" fmla="*/ 0 h 144"/>
                  <a:gd name="T41" fmla="*/ 87 w 87"/>
                  <a:gd name="T42" fmla="*/ 144 h 14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7" h="144">
                    <a:moveTo>
                      <a:pt x="85" y="40"/>
                    </a:moveTo>
                    <a:lnTo>
                      <a:pt x="68" y="38"/>
                    </a:lnTo>
                    <a:lnTo>
                      <a:pt x="18" y="92"/>
                    </a:lnTo>
                    <a:lnTo>
                      <a:pt x="18" y="0"/>
                    </a:lnTo>
                    <a:lnTo>
                      <a:pt x="2" y="0"/>
                    </a:lnTo>
                    <a:lnTo>
                      <a:pt x="0" y="144"/>
                    </a:lnTo>
                    <a:lnTo>
                      <a:pt x="16" y="144"/>
                    </a:lnTo>
                    <a:lnTo>
                      <a:pt x="16" y="111"/>
                    </a:lnTo>
                    <a:lnTo>
                      <a:pt x="40" y="85"/>
                    </a:lnTo>
                    <a:lnTo>
                      <a:pt x="71" y="144"/>
                    </a:lnTo>
                    <a:lnTo>
                      <a:pt x="87" y="144"/>
                    </a:lnTo>
                    <a:lnTo>
                      <a:pt x="52" y="76"/>
                    </a:lnTo>
                    <a:lnTo>
                      <a:pt x="85" y="4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3" name="Freeform 62">
                <a:extLst>
                  <a:ext uri="{FF2B5EF4-FFF2-40B4-BE49-F238E27FC236}">
                    <a16:creationId xmlns:a16="http://schemas.microsoft.com/office/drawing/2014/main" id="{F54D6895-EAD4-4BA4-BC8C-1CA976A11DFB}"/>
                  </a:ext>
                </a:extLst>
              </p:cNvPr>
              <p:cNvSpPr>
                <a:spLocks noChangeArrowheads="1"/>
              </p:cNvSpPr>
              <p:nvPr/>
            </p:nvSpPr>
            <p:spPr bwMode="auto">
              <a:xfrm>
                <a:off x="1825625" y="2697163"/>
                <a:ext cx="136525" cy="173038"/>
              </a:xfrm>
              <a:custGeom>
                <a:avLst/>
                <a:gdLst>
                  <a:gd name="T0" fmla="*/ 30 w 36"/>
                  <a:gd name="T1" fmla="*/ 3 h 46"/>
                  <a:gd name="T2" fmla="*/ 21 w 36"/>
                  <a:gd name="T3" fmla="*/ 0 h 46"/>
                  <a:gd name="T4" fmla="*/ 7 w 36"/>
                  <a:gd name="T5" fmla="*/ 9 h 46"/>
                  <a:gd name="T6" fmla="*/ 7 w 36"/>
                  <a:gd name="T7" fmla="*/ 1 h 46"/>
                  <a:gd name="T8" fmla="*/ 1 w 36"/>
                  <a:gd name="T9" fmla="*/ 1 h 46"/>
                  <a:gd name="T10" fmla="*/ 0 w 36"/>
                  <a:gd name="T11" fmla="*/ 46 h 46"/>
                  <a:gd name="T12" fmla="*/ 7 w 36"/>
                  <a:gd name="T13" fmla="*/ 46 h 46"/>
                  <a:gd name="T14" fmla="*/ 7 w 36"/>
                  <a:gd name="T15" fmla="*/ 21 h 46"/>
                  <a:gd name="T16" fmla="*/ 11 w 36"/>
                  <a:gd name="T17" fmla="*/ 10 h 46"/>
                  <a:gd name="T18" fmla="*/ 20 w 36"/>
                  <a:gd name="T19" fmla="*/ 6 h 46"/>
                  <a:gd name="T20" fmla="*/ 26 w 36"/>
                  <a:gd name="T21" fmla="*/ 9 h 46"/>
                  <a:gd name="T22" fmla="*/ 29 w 36"/>
                  <a:gd name="T23" fmla="*/ 17 h 46"/>
                  <a:gd name="T24" fmla="*/ 28 w 36"/>
                  <a:gd name="T25" fmla="*/ 46 h 46"/>
                  <a:gd name="T26" fmla="*/ 35 w 36"/>
                  <a:gd name="T27" fmla="*/ 46 h 46"/>
                  <a:gd name="T28" fmla="*/ 36 w 36"/>
                  <a:gd name="T29" fmla="*/ 20 h 46"/>
                  <a:gd name="T30" fmla="*/ 34 w 36"/>
                  <a:gd name="T31" fmla="*/ 9 h 46"/>
                  <a:gd name="T32" fmla="*/ 30 w 36"/>
                  <a:gd name="T33" fmla="*/ 3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6"/>
                  <a:gd name="T52" fmla="*/ 0 h 46"/>
                  <a:gd name="T53" fmla="*/ 36 w 36"/>
                  <a:gd name="T54" fmla="*/ 46 h 4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6" h="46">
                    <a:moveTo>
                      <a:pt x="30" y="3"/>
                    </a:moveTo>
                    <a:cubicBezTo>
                      <a:pt x="27" y="1"/>
                      <a:pt x="25" y="0"/>
                      <a:pt x="21" y="0"/>
                    </a:cubicBezTo>
                    <a:cubicBezTo>
                      <a:pt x="15" y="0"/>
                      <a:pt x="11" y="3"/>
                      <a:pt x="7" y="9"/>
                    </a:cubicBezTo>
                    <a:cubicBezTo>
                      <a:pt x="7" y="1"/>
                      <a:pt x="7" y="1"/>
                      <a:pt x="7" y="1"/>
                    </a:cubicBezTo>
                    <a:cubicBezTo>
                      <a:pt x="1" y="1"/>
                      <a:pt x="1" y="1"/>
                      <a:pt x="1" y="1"/>
                    </a:cubicBezTo>
                    <a:cubicBezTo>
                      <a:pt x="0" y="46"/>
                      <a:pt x="0" y="46"/>
                      <a:pt x="0" y="46"/>
                    </a:cubicBezTo>
                    <a:cubicBezTo>
                      <a:pt x="7" y="46"/>
                      <a:pt x="7" y="46"/>
                      <a:pt x="7" y="46"/>
                    </a:cubicBezTo>
                    <a:cubicBezTo>
                      <a:pt x="7" y="21"/>
                      <a:pt x="7" y="21"/>
                      <a:pt x="7" y="21"/>
                    </a:cubicBezTo>
                    <a:cubicBezTo>
                      <a:pt x="7" y="16"/>
                      <a:pt x="9" y="13"/>
                      <a:pt x="11" y="10"/>
                    </a:cubicBezTo>
                    <a:cubicBezTo>
                      <a:pt x="13" y="7"/>
                      <a:pt x="16" y="6"/>
                      <a:pt x="20" y="6"/>
                    </a:cubicBezTo>
                    <a:cubicBezTo>
                      <a:pt x="23" y="6"/>
                      <a:pt x="25" y="7"/>
                      <a:pt x="26" y="9"/>
                    </a:cubicBezTo>
                    <a:cubicBezTo>
                      <a:pt x="28" y="10"/>
                      <a:pt x="29" y="13"/>
                      <a:pt x="29" y="17"/>
                    </a:cubicBezTo>
                    <a:cubicBezTo>
                      <a:pt x="28" y="46"/>
                      <a:pt x="28" y="46"/>
                      <a:pt x="28" y="46"/>
                    </a:cubicBezTo>
                    <a:cubicBezTo>
                      <a:pt x="35" y="46"/>
                      <a:pt x="35" y="46"/>
                      <a:pt x="35" y="46"/>
                    </a:cubicBezTo>
                    <a:cubicBezTo>
                      <a:pt x="36" y="20"/>
                      <a:pt x="36" y="20"/>
                      <a:pt x="36" y="20"/>
                    </a:cubicBezTo>
                    <a:cubicBezTo>
                      <a:pt x="36" y="15"/>
                      <a:pt x="35" y="11"/>
                      <a:pt x="34" y="9"/>
                    </a:cubicBezTo>
                    <a:cubicBezTo>
                      <a:pt x="34" y="6"/>
                      <a:pt x="32" y="4"/>
                      <a:pt x="30"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4" name="Freeform 63">
                <a:extLst>
                  <a:ext uri="{FF2B5EF4-FFF2-40B4-BE49-F238E27FC236}">
                    <a16:creationId xmlns:a16="http://schemas.microsoft.com/office/drawing/2014/main" id="{3190A1D9-1A5B-42E7-91C8-24A493664BF8}"/>
                  </a:ext>
                </a:extLst>
              </p:cNvPr>
              <p:cNvSpPr>
                <a:spLocks noEditPoints="1" noChangeArrowheads="1"/>
              </p:cNvSpPr>
              <p:nvPr/>
            </p:nvSpPr>
            <p:spPr bwMode="auto">
              <a:xfrm>
                <a:off x="1998663" y="2700338"/>
                <a:ext cx="150813" cy="176213"/>
              </a:xfrm>
              <a:custGeom>
                <a:avLst/>
                <a:gdLst>
                  <a:gd name="T0" fmla="*/ 21 w 40"/>
                  <a:gd name="T1" fmla="*/ 0 h 47"/>
                  <a:gd name="T2" fmla="*/ 6 w 40"/>
                  <a:gd name="T3" fmla="*/ 6 h 47"/>
                  <a:gd name="T4" fmla="*/ 0 w 40"/>
                  <a:gd name="T5" fmla="*/ 23 h 47"/>
                  <a:gd name="T6" fmla="*/ 5 w 40"/>
                  <a:gd name="T7" fmla="*/ 40 h 47"/>
                  <a:gd name="T8" fmla="*/ 19 w 40"/>
                  <a:gd name="T9" fmla="*/ 47 h 47"/>
                  <a:gd name="T10" fmla="*/ 34 w 40"/>
                  <a:gd name="T11" fmla="*/ 41 h 47"/>
                  <a:gd name="T12" fmla="*/ 40 w 40"/>
                  <a:gd name="T13" fmla="*/ 24 h 47"/>
                  <a:gd name="T14" fmla="*/ 35 w 40"/>
                  <a:gd name="T15" fmla="*/ 7 h 47"/>
                  <a:gd name="T16" fmla="*/ 21 w 40"/>
                  <a:gd name="T17" fmla="*/ 0 h 47"/>
                  <a:gd name="T18" fmla="*/ 29 w 40"/>
                  <a:gd name="T19" fmla="*/ 37 h 47"/>
                  <a:gd name="T20" fmla="*/ 20 w 40"/>
                  <a:gd name="T21" fmla="*/ 41 h 47"/>
                  <a:gd name="T22" fmla="*/ 11 w 40"/>
                  <a:gd name="T23" fmla="*/ 37 h 47"/>
                  <a:gd name="T24" fmla="*/ 8 w 40"/>
                  <a:gd name="T25" fmla="*/ 23 h 47"/>
                  <a:gd name="T26" fmla="*/ 11 w 40"/>
                  <a:gd name="T27" fmla="*/ 10 h 47"/>
                  <a:gd name="T28" fmla="*/ 20 w 40"/>
                  <a:gd name="T29" fmla="*/ 6 h 47"/>
                  <a:gd name="T30" fmla="*/ 29 w 40"/>
                  <a:gd name="T31" fmla="*/ 10 h 47"/>
                  <a:gd name="T32" fmla="*/ 32 w 40"/>
                  <a:gd name="T33" fmla="*/ 23 h 47"/>
                  <a:gd name="T34" fmla="*/ 29 w 40"/>
                  <a:gd name="T35" fmla="*/ 37 h 4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
                  <a:gd name="T55" fmla="*/ 0 h 47"/>
                  <a:gd name="T56" fmla="*/ 40 w 40"/>
                  <a:gd name="T57" fmla="*/ 47 h 4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 h="47">
                    <a:moveTo>
                      <a:pt x="21" y="0"/>
                    </a:moveTo>
                    <a:cubicBezTo>
                      <a:pt x="15" y="0"/>
                      <a:pt x="10" y="2"/>
                      <a:pt x="6" y="6"/>
                    </a:cubicBezTo>
                    <a:cubicBezTo>
                      <a:pt x="2" y="10"/>
                      <a:pt x="0" y="16"/>
                      <a:pt x="0" y="23"/>
                    </a:cubicBezTo>
                    <a:cubicBezTo>
                      <a:pt x="0" y="30"/>
                      <a:pt x="1" y="35"/>
                      <a:pt x="5" y="40"/>
                    </a:cubicBezTo>
                    <a:cubicBezTo>
                      <a:pt x="8" y="45"/>
                      <a:pt x="13" y="47"/>
                      <a:pt x="19" y="47"/>
                    </a:cubicBezTo>
                    <a:cubicBezTo>
                      <a:pt x="25" y="47"/>
                      <a:pt x="30" y="45"/>
                      <a:pt x="34" y="41"/>
                    </a:cubicBezTo>
                    <a:cubicBezTo>
                      <a:pt x="38" y="36"/>
                      <a:pt x="40" y="31"/>
                      <a:pt x="40" y="24"/>
                    </a:cubicBezTo>
                    <a:cubicBezTo>
                      <a:pt x="40" y="17"/>
                      <a:pt x="39" y="11"/>
                      <a:pt x="35" y="7"/>
                    </a:cubicBezTo>
                    <a:cubicBezTo>
                      <a:pt x="32" y="2"/>
                      <a:pt x="27" y="0"/>
                      <a:pt x="21" y="0"/>
                    </a:cubicBezTo>
                    <a:close/>
                    <a:moveTo>
                      <a:pt x="29" y="37"/>
                    </a:moveTo>
                    <a:cubicBezTo>
                      <a:pt x="26" y="40"/>
                      <a:pt x="23" y="41"/>
                      <a:pt x="20" y="41"/>
                    </a:cubicBezTo>
                    <a:cubicBezTo>
                      <a:pt x="16" y="41"/>
                      <a:pt x="13" y="40"/>
                      <a:pt x="11" y="37"/>
                    </a:cubicBezTo>
                    <a:cubicBezTo>
                      <a:pt x="8" y="34"/>
                      <a:pt x="7" y="29"/>
                      <a:pt x="8" y="23"/>
                    </a:cubicBezTo>
                    <a:cubicBezTo>
                      <a:pt x="8" y="17"/>
                      <a:pt x="9" y="12"/>
                      <a:pt x="11" y="10"/>
                    </a:cubicBezTo>
                    <a:cubicBezTo>
                      <a:pt x="14" y="7"/>
                      <a:pt x="17" y="5"/>
                      <a:pt x="20" y="6"/>
                    </a:cubicBezTo>
                    <a:cubicBezTo>
                      <a:pt x="24" y="6"/>
                      <a:pt x="27" y="7"/>
                      <a:pt x="29" y="10"/>
                    </a:cubicBezTo>
                    <a:cubicBezTo>
                      <a:pt x="31" y="13"/>
                      <a:pt x="33" y="17"/>
                      <a:pt x="32" y="23"/>
                    </a:cubicBezTo>
                    <a:cubicBezTo>
                      <a:pt x="32" y="30"/>
                      <a:pt x="31" y="34"/>
                      <a:pt x="29" y="3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5" name="Freeform 64">
                <a:extLst>
                  <a:ext uri="{FF2B5EF4-FFF2-40B4-BE49-F238E27FC236}">
                    <a16:creationId xmlns:a16="http://schemas.microsoft.com/office/drawing/2014/main" id="{B9B82E7F-3F07-4709-8B14-F2E74C6C6922}"/>
                  </a:ext>
                </a:extLst>
              </p:cNvPr>
              <p:cNvSpPr>
                <a:spLocks noChangeArrowheads="1"/>
              </p:cNvSpPr>
              <p:nvPr/>
            </p:nvSpPr>
            <p:spPr bwMode="auto">
              <a:xfrm>
                <a:off x="2168525" y="2705100"/>
                <a:ext cx="211138" cy="171450"/>
              </a:xfrm>
              <a:custGeom>
                <a:avLst/>
                <a:gdLst>
                  <a:gd name="T0" fmla="*/ 95 w 133"/>
                  <a:gd name="T1" fmla="*/ 82 h 108"/>
                  <a:gd name="T2" fmla="*/ 73 w 133"/>
                  <a:gd name="T3" fmla="*/ 2 h 108"/>
                  <a:gd name="T4" fmla="*/ 62 w 133"/>
                  <a:gd name="T5" fmla="*/ 2 h 108"/>
                  <a:gd name="T6" fmla="*/ 38 w 133"/>
                  <a:gd name="T7" fmla="*/ 80 h 108"/>
                  <a:gd name="T8" fmla="*/ 17 w 133"/>
                  <a:gd name="T9" fmla="*/ 2 h 108"/>
                  <a:gd name="T10" fmla="*/ 0 w 133"/>
                  <a:gd name="T11" fmla="*/ 0 h 108"/>
                  <a:gd name="T12" fmla="*/ 28 w 133"/>
                  <a:gd name="T13" fmla="*/ 108 h 108"/>
                  <a:gd name="T14" fmla="*/ 43 w 133"/>
                  <a:gd name="T15" fmla="*/ 108 h 108"/>
                  <a:gd name="T16" fmla="*/ 66 w 133"/>
                  <a:gd name="T17" fmla="*/ 30 h 108"/>
                  <a:gd name="T18" fmla="*/ 88 w 133"/>
                  <a:gd name="T19" fmla="*/ 108 h 108"/>
                  <a:gd name="T20" fmla="*/ 102 w 133"/>
                  <a:gd name="T21" fmla="*/ 108 h 108"/>
                  <a:gd name="T22" fmla="*/ 133 w 133"/>
                  <a:gd name="T23" fmla="*/ 4 h 108"/>
                  <a:gd name="T24" fmla="*/ 121 w 133"/>
                  <a:gd name="T25" fmla="*/ 2 h 108"/>
                  <a:gd name="T26" fmla="*/ 95 w 133"/>
                  <a:gd name="T27" fmla="*/ 82 h 10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3"/>
                  <a:gd name="T43" fmla="*/ 0 h 108"/>
                  <a:gd name="T44" fmla="*/ 133 w 133"/>
                  <a:gd name="T45" fmla="*/ 108 h 10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3" h="108">
                    <a:moveTo>
                      <a:pt x="95" y="82"/>
                    </a:moveTo>
                    <a:lnTo>
                      <a:pt x="73" y="2"/>
                    </a:lnTo>
                    <a:lnTo>
                      <a:pt x="62" y="2"/>
                    </a:lnTo>
                    <a:lnTo>
                      <a:pt x="38" y="80"/>
                    </a:lnTo>
                    <a:lnTo>
                      <a:pt x="17" y="2"/>
                    </a:lnTo>
                    <a:lnTo>
                      <a:pt x="0" y="0"/>
                    </a:lnTo>
                    <a:lnTo>
                      <a:pt x="28" y="108"/>
                    </a:lnTo>
                    <a:lnTo>
                      <a:pt x="43" y="108"/>
                    </a:lnTo>
                    <a:lnTo>
                      <a:pt x="66" y="30"/>
                    </a:lnTo>
                    <a:lnTo>
                      <a:pt x="88" y="108"/>
                    </a:lnTo>
                    <a:lnTo>
                      <a:pt x="102" y="108"/>
                    </a:lnTo>
                    <a:lnTo>
                      <a:pt x="133" y="4"/>
                    </a:lnTo>
                    <a:lnTo>
                      <a:pt x="121" y="2"/>
                    </a:lnTo>
                    <a:lnTo>
                      <a:pt x="95" y="8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6" name="Freeform 65">
                <a:extLst>
                  <a:ext uri="{FF2B5EF4-FFF2-40B4-BE49-F238E27FC236}">
                    <a16:creationId xmlns:a16="http://schemas.microsoft.com/office/drawing/2014/main" id="{38290EA0-DAD3-4717-8623-9CE9A95D2955}"/>
                  </a:ext>
                </a:extLst>
              </p:cNvPr>
              <p:cNvSpPr>
                <a:spLocks noChangeArrowheads="1"/>
              </p:cNvSpPr>
              <p:nvPr/>
            </p:nvSpPr>
            <p:spPr bwMode="auto">
              <a:xfrm>
                <a:off x="2408238" y="2651125"/>
                <a:ext cx="30163" cy="230188"/>
              </a:xfrm>
              <a:custGeom>
                <a:avLst/>
                <a:gdLst>
                  <a:gd name="T0" fmla="*/ 0 w 19"/>
                  <a:gd name="T1" fmla="*/ 145 h 145"/>
                  <a:gd name="T2" fmla="*/ 17 w 19"/>
                  <a:gd name="T3" fmla="*/ 145 h 145"/>
                  <a:gd name="T4" fmla="*/ 19 w 19"/>
                  <a:gd name="T5" fmla="*/ 0 h 145"/>
                  <a:gd name="T6" fmla="*/ 3 w 19"/>
                  <a:gd name="T7" fmla="*/ 0 h 145"/>
                  <a:gd name="T8" fmla="*/ 0 w 19"/>
                  <a:gd name="T9" fmla="*/ 145 h 145"/>
                  <a:gd name="T10" fmla="*/ 0 60000 65536"/>
                  <a:gd name="T11" fmla="*/ 0 60000 65536"/>
                  <a:gd name="T12" fmla="*/ 0 60000 65536"/>
                  <a:gd name="T13" fmla="*/ 0 60000 65536"/>
                  <a:gd name="T14" fmla="*/ 0 60000 65536"/>
                  <a:gd name="T15" fmla="*/ 0 w 19"/>
                  <a:gd name="T16" fmla="*/ 0 h 145"/>
                  <a:gd name="T17" fmla="*/ 19 w 19"/>
                  <a:gd name="T18" fmla="*/ 145 h 145"/>
                </a:gdLst>
                <a:ahLst/>
                <a:cxnLst>
                  <a:cxn ang="T10">
                    <a:pos x="T0" y="T1"/>
                  </a:cxn>
                  <a:cxn ang="T11">
                    <a:pos x="T2" y="T3"/>
                  </a:cxn>
                  <a:cxn ang="T12">
                    <a:pos x="T4" y="T5"/>
                  </a:cxn>
                  <a:cxn ang="T13">
                    <a:pos x="T6" y="T7"/>
                  </a:cxn>
                  <a:cxn ang="T14">
                    <a:pos x="T8" y="T9"/>
                  </a:cxn>
                </a:cxnLst>
                <a:rect l="T15" t="T16" r="T17" b="T18"/>
                <a:pathLst>
                  <a:path w="19" h="145">
                    <a:moveTo>
                      <a:pt x="0" y="145"/>
                    </a:moveTo>
                    <a:lnTo>
                      <a:pt x="17" y="145"/>
                    </a:lnTo>
                    <a:lnTo>
                      <a:pt x="19" y="0"/>
                    </a:lnTo>
                    <a:lnTo>
                      <a:pt x="3" y="0"/>
                    </a:lnTo>
                    <a:lnTo>
                      <a:pt x="0" y="14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7" name="Freeform 66">
                <a:extLst>
                  <a:ext uri="{FF2B5EF4-FFF2-40B4-BE49-F238E27FC236}">
                    <a16:creationId xmlns:a16="http://schemas.microsoft.com/office/drawing/2014/main" id="{BFB71156-F58B-4460-A9DC-EF49743C149B}"/>
                  </a:ext>
                </a:extLst>
              </p:cNvPr>
              <p:cNvSpPr>
                <a:spLocks noEditPoints="1" noChangeArrowheads="1"/>
              </p:cNvSpPr>
              <p:nvPr/>
            </p:nvSpPr>
            <p:spPr bwMode="auto">
              <a:xfrm>
                <a:off x="2476500" y="2708275"/>
                <a:ext cx="150813" cy="180975"/>
              </a:xfrm>
              <a:custGeom>
                <a:avLst/>
                <a:gdLst>
                  <a:gd name="T0" fmla="*/ 35 w 40"/>
                  <a:gd name="T1" fmla="*/ 7 h 48"/>
                  <a:gd name="T2" fmla="*/ 21 w 40"/>
                  <a:gd name="T3" fmla="*/ 0 h 48"/>
                  <a:gd name="T4" fmla="*/ 6 w 40"/>
                  <a:gd name="T5" fmla="*/ 7 h 48"/>
                  <a:gd name="T6" fmla="*/ 0 w 40"/>
                  <a:gd name="T7" fmla="*/ 24 h 48"/>
                  <a:gd name="T8" fmla="*/ 5 w 40"/>
                  <a:gd name="T9" fmla="*/ 41 h 48"/>
                  <a:gd name="T10" fmla="*/ 20 w 40"/>
                  <a:gd name="T11" fmla="*/ 47 h 48"/>
                  <a:gd name="T12" fmla="*/ 32 w 40"/>
                  <a:gd name="T13" fmla="*/ 44 h 48"/>
                  <a:gd name="T14" fmla="*/ 39 w 40"/>
                  <a:gd name="T15" fmla="*/ 35 h 48"/>
                  <a:gd name="T16" fmla="*/ 33 w 40"/>
                  <a:gd name="T17" fmla="*/ 33 h 48"/>
                  <a:gd name="T18" fmla="*/ 21 w 40"/>
                  <a:gd name="T19" fmla="*/ 42 h 48"/>
                  <a:gd name="T20" fmla="*/ 12 w 40"/>
                  <a:gd name="T21" fmla="*/ 38 h 48"/>
                  <a:gd name="T22" fmla="*/ 8 w 40"/>
                  <a:gd name="T23" fmla="*/ 24 h 48"/>
                  <a:gd name="T24" fmla="*/ 40 w 40"/>
                  <a:gd name="T25" fmla="*/ 25 h 48"/>
                  <a:gd name="T26" fmla="*/ 35 w 40"/>
                  <a:gd name="T27" fmla="*/ 7 h 48"/>
                  <a:gd name="T28" fmla="*/ 8 w 40"/>
                  <a:gd name="T29" fmla="*/ 19 h 48"/>
                  <a:gd name="T30" fmla="*/ 13 w 40"/>
                  <a:gd name="T31" fmla="*/ 9 h 48"/>
                  <a:gd name="T32" fmla="*/ 21 w 40"/>
                  <a:gd name="T33" fmla="*/ 6 h 48"/>
                  <a:gd name="T34" fmla="*/ 28 w 40"/>
                  <a:gd name="T35" fmla="*/ 8 h 48"/>
                  <a:gd name="T36" fmla="*/ 32 w 40"/>
                  <a:gd name="T37" fmla="*/ 13 h 48"/>
                  <a:gd name="T38" fmla="*/ 33 w 40"/>
                  <a:gd name="T39" fmla="*/ 20 h 48"/>
                  <a:gd name="T40" fmla="*/ 8 w 40"/>
                  <a:gd name="T41" fmla="*/ 19 h 4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0"/>
                  <a:gd name="T64" fmla="*/ 0 h 48"/>
                  <a:gd name="T65" fmla="*/ 40 w 40"/>
                  <a:gd name="T66" fmla="*/ 48 h 48"/>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0" h="48">
                    <a:moveTo>
                      <a:pt x="35" y="7"/>
                    </a:moveTo>
                    <a:cubicBezTo>
                      <a:pt x="32" y="2"/>
                      <a:pt x="27" y="0"/>
                      <a:pt x="21" y="0"/>
                    </a:cubicBezTo>
                    <a:cubicBezTo>
                      <a:pt x="15" y="0"/>
                      <a:pt x="10" y="2"/>
                      <a:pt x="6" y="7"/>
                    </a:cubicBezTo>
                    <a:cubicBezTo>
                      <a:pt x="2" y="11"/>
                      <a:pt x="0" y="17"/>
                      <a:pt x="0" y="24"/>
                    </a:cubicBezTo>
                    <a:cubicBezTo>
                      <a:pt x="0" y="31"/>
                      <a:pt x="2" y="36"/>
                      <a:pt x="5" y="41"/>
                    </a:cubicBezTo>
                    <a:cubicBezTo>
                      <a:pt x="9" y="45"/>
                      <a:pt x="14" y="47"/>
                      <a:pt x="20" y="47"/>
                    </a:cubicBezTo>
                    <a:cubicBezTo>
                      <a:pt x="25" y="48"/>
                      <a:pt x="29" y="46"/>
                      <a:pt x="32" y="44"/>
                    </a:cubicBezTo>
                    <a:cubicBezTo>
                      <a:pt x="36" y="42"/>
                      <a:pt x="38" y="38"/>
                      <a:pt x="39" y="35"/>
                    </a:cubicBezTo>
                    <a:cubicBezTo>
                      <a:pt x="33" y="33"/>
                      <a:pt x="33" y="33"/>
                      <a:pt x="33" y="33"/>
                    </a:cubicBezTo>
                    <a:cubicBezTo>
                      <a:pt x="31" y="39"/>
                      <a:pt x="27" y="42"/>
                      <a:pt x="21" y="42"/>
                    </a:cubicBezTo>
                    <a:cubicBezTo>
                      <a:pt x="18" y="42"/>
                      <a:pt x="15" y="40"/>
                      <a:pt x="12" y="38"/>
                    </a:cubicBezTo>
                    <a:cubicBezTo>
                      <a:pt x="9" y="36"/>
                      <a:pt x="8" y="31"/>
                      <a:pt x="8" y="24"/>
                    </a:cubicBezTo>
                    <a:cubicBezTo>
                      <a:pt x="40" y="25"/>
                      <a:pt x="40" y="25"/>
                      <a:pt x="40" y="25"/>
                    </a:cubicBezTo>
                    <a:cubicBezTo>
                      <a:pt x="40" y="17"/>
                      <a:pt x="39" y="11"/>
                      <a:pt x="35" y="7"/>
                    </a:cubicBezTo>
                    <a:close/>
                    <a:moveTo>
                      <a:pt x="8" y="19"/>
                    </a:moveTo>
                    <a:cubicBezTo>
                      <a:pt x="9" y="15"/>
                      <a:pt x="10" y="12"/>
                      <a:pt x="13" y="9"/>
                    </a:cubicBezTo>
                    <a:cubicBezTo>
                      <a:pt x="15" y="7"/>
                      <a:pt x="18" y="5"/>
                      <a:pt x="21" y="6"/>
                    </a:cubicBezTo>
                    <a:cubicBezTo>
                      <a:pt x="24" y="6"/>
                      <a:pt x="26" y="6"/>
                      <a:pt x="28" y="8"/>
                    </a:cubicBezTo>
                    <a:cubicBezTo>
                      <a:pt x="30" y="9"/>
                      <a:pt x="31" y="11"/>
                      <a:pt x="32" y="13"/>
                    </a:cubicBezTo>
                    <a:cubicBezTo>
                      <a:pt x="32" y="15"/>
                      <a:pt x="33" y="17"/>
                      <a:pt x="33" y="20"/>
                    </a:cubicBezTo>
                    <a:lnTo>
                      <a:pt x="8" y="1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8" name="Freeform 67">
                <a:extLst>
                  <a:ext uri="{FF2B5EF4-FFF2-40B4-BE49-F238E27FC236}">
                    <a16:creationId xmlns:a16="http://schemas.microsoft.com/office/drawing/2014/main" id="{9F70DE5A-6174-4166-AA39-FF5F8A71D8F4}"/>
                  </a:ext>
                </a:extLst>
              </p:cNvPr>
              <p:cNvSpPr>
                <a:spLocks noEditPoints="1" noChangeArrowheads="1"/>
              </p:cNvSpPr>
              <p:nvPr/>
            </p:nvSpPr>
            <p:spPr bwMode="auto">
              <a:xfrm>
                <a:off x="2652713" y="2659063"/>
                <a:ext cx="150813" cy="230188"/>
              </a:xfrm>
              <a:custGeom>
                <a:avLst/>
                <a:gdLst>
                  <a:gd name="T0" fmla="*/ 32 w 40"/>
                  <a:gd name="T1" fmla="*/ 22 h 61"/>
                  <a:gd name="T2" fmla="*/ 19 w 40"/>
                  <a:gd name="T3" fmla="*/ 14 h 61"/>
                  <a:gd name="T4" fmla="*/ 6 w 40"/>
                  <a:gd name="T5" fmla="*/ 21 h 61"/>
                  <a:gd name="T6" fmla="*/ 0 w 40"/>
                  <a:gd name="T7" fmla="*/ 38 h 61"/>
                  <a:gd name="T8" fmla="*/ 5 w 40"/>
                  <a:gd name="T9" fmla="*/ 55 h 61"/>
                  <a:gd name="T10" fmla="*/ 18 w 40"/>
                  <a:gd name="T11" fmla="*/ 61 h 61"/>
                  <a:gd name="T12" fmla="*/ 32 w 40"/>
                  <a:gd name="T13" fmla="*/ 53 h 61"/>
                  <a:gd name="T14" fmla="*/ 32 w 40"/>
                  <a:gd name="T15" fmla="*/ 60 h 61"/>
                  <a:gd name="T16" fmla="*/ 38 w 40"/>
                  <a:gd name="T17" fmla="*/ 60 h 61"/>
                  <a:gd name="T18" fmla="*/ 40 w 40"/>
                  <a:gd name="T19" fmla="*/ 0 h 61"/>
                  <a:gd name="T20" fmla="*/ 33 w 40"/>
                  <a:gd name="T21" fmla="*/ 0 h 61"/>
                  <a:gd name="T22" fmla="*/ 32 w 40"/>
                  <a:gd name="T23" fmla="*/ 22 h 61"/>
                  <a:gd name="T24" fmla="*/ 32 w 40"/>
                  <a:gd name="T25" fmla="*/ 42 h 61"/>
                  <a:gd name="T26" fmla="*/ 28 w 40"/>
                  <a:gd name="T27" fmla="*/ 52 h 61"/>
                  <a:gd name="T28" fmla="*/ 19 w 40"/>
                  <a:gd name="T29" fmla="*/ 56 h 61"/>
                  <a:gd name="T30" fmla="*/ 11 w 40"/>
                  <a:gd name="T31" fmla="*/ 51 h 61"/>
                  <a:gd name="T32" fmla="*/ 8 w 40"/>
                  <a:gd name="T33" fmla="*/ 37 h 61"/>
                  <a:gd name="T34" fmla="*/ 12 w 40"/>
                  <a:gd name="T35" fmla="*/ 24 h 61"/>
                  <a:gd name="T36" fmla="*/ 20 w 40"/>
                  <a:gd name="T37" fmla="*/ 20 h 61"/>
                  <a:gd name="T38" fmla="*/ 29 w 40"/>
                  <a:gd name="T39" fmla="*/ 23 h 61"/>
                  <a:gd name="T40" fmla="*/ 32 w 40"/>
                  <a:gd name="T41" fmla="*/ 33 h 61"/>
                  <a:gd name="T42" fmla="*/ 32 w 40"/>
                  <a:gd name="T43" fmla="*/ 42 h 6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61"/>
                  <a:gd name="T68" fmla="*/ 40 w 40"/>
                  <a:gd name="T69" fmla="*/ 61 h 6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61">
                    <a:moveTo>
                      <a:pt x="32" y="22"/>
                    </a:moveTo>
                    <a:cubicBezTo>
                      <a:pt x="29" y="17"/>
                      <a:pt x="25" y="14"/>
                      <a:pt x="19" y="14"/>
                    </a:cubicBezTo>
                    <a:cubicBezTo>
                      <a:pt x="14" y="14"/>
                      <a:pt x="9" y="16"/>
                      <a:pt x="6" y="21"/>
                    </a:cubicBezTo>
                    <a:cubicBezTo>
                      <a:pt x="2" y="25"/>
                      <a:pt x="1" y="31"/>
                      <a:pt x="0" y="38"/>
                    </a:cubicBezTo>
                    <a:cubicBezTo>
                      <a:pt x="0" y="44"/>
                      <a:pt x="2" y="50"/>
                      <a:pt x="5" y="55"/>
                    </a:cubicBezTo>
                    <a:cubicBezTo>
                      <a:pt x="8" y="59"/>
                      <a:pt x="13" y="61"/>
                      <a:pt x="18" y="61"/>
                    </a:cubicBezTo>
                    <a:cubicBezTo>
                      <a:pt x="24" y="61"/>
                      <a:pt x="29" y="59"/>
                      <a:pt x="32" y="53"/>
                    </a:cubicBezTo>
                    <a:cubicBezTo>
                      <a:pt x="32" y="60"/>
                      <a:pt x="32" y="60"/>
                      <a:pt x="32" y="60"/>
                    </a:cubicBezTo>
                    <a:cubicBezTo>
                      <a:pt x="38" y="60"/>
                      <a:pt x="38" y="60"/>
                      <a:pt x="38" y="60"/>
                    </a:cubicBezTo>
                    <a:cubicBezTo>
                      <a:pt x="40" y="0"/>
                      <a:pt x="40" y="0"/>
                      <a:pt x="40" y="0"/>
                    </a:cubicBezTo>
                    <a:cubicBezTo>
                      <a:pt x="33" y="0"/>
                      <a:pt x="33" y="0"/>
                      <a:pt x="33" y="0"/>
                    </a:cubicBezTo>
                    <a:lnTo>
                      <a:pt x="32" y="22"/>
                    </a:lnTo>
                    <a:close/>
                    <a:moveTo>
                      <a:pt x="32" y="42"/>
                    </a:moveTo>
                    <a:cubicBezTo>
                      <a:pt x="32" y="46"/>
                      <a:pt x="30" y="49"/>
                      <a:pt x="28" y="52"/>
                    </a:cubicBezTo>
                    <a:cubicBezTo>
                      <a:pt x="25" y="54"/>
                      <a:pt x="23" y="56"/>
                      <a:pt x="19" y="56"/>
                    </a:cubicBezTo>
                    <a:cubicBezTo>
                      <a:pt x="16" y="56"/>
                      <a:pt x="13" y="54"/>
                      <a:pt x="11" y="51"/>
                    </a:cubicBezTo>
                    <a:cubicBezTo>
                      <a:pt x="9" y="48"/>
                      <a:pt x="8" y="43"/>
                      <a:pt x="8" y="37"/>
                    </a:cubicBezTo>
                    <a:cubicBezTo>
                      <a:pt x="8" y="31"/>
                      <a:pt x="9" y="27"/>
                      <a:pt x="12" y="24"/>
                    </a:cubicBezTo>
                    <a:cubicBezTo>
                      <a:pt x="14" y="21"/>
                      <a:pt x="17" y="20"/>
                      <a:pt x="20" y="20"/>
                    </a:cubicBezTo>
                    <a:cubicBezTo>
                      <a:pt x="23" y="20"/>
                      <a:pt x="26" y="21"/>
                      <a:pt x="29" y="23"/>
                    </a:cubicBezTo>
                    <a:cubicBezTo>
                      <a:pt x="31" y="26"/>
                      <a:pt x="32" y="29"/>
                      <a:pt x="32" y="33"/>
                    </a:cubicBezTo>
                    <a:lnTo>
                      <a:pt x="32" y="4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09" name="Freeform 68">
                <a:extLst>
                  <a:ext uri="{FF2B5EF4-FFF2-40B4-BE49-F238E27FC236}">
                    <a16:creationId xmlns:a16="http://schemas.microsoft.com/office/drawing/2014/main" id="{8C1F65F2-D8C2-444D-86DD-972781093164}"/>
                  </a:ext>
                </a:extLst>
              </p:cNvPr>
              <p:cNvSpPr>
                <a:spLocks noEditPoints="1" noChangeArrowheads="1"/>
              </p:cNvSpPr>
              <p:nvPr/>
            </p:nvSpPr>
            <p:spPr bwMode="auto">
              <a:xfrm>
                <a:off x="2833688" y="2693988"/>
                <a:ext cx="161925" cy="258763"/>
              </a:xfrm>
              <a:custGeom>
                <a:avLst/>
                <a:gdLst>
                  <a:gd name="T0" fmla="*/ 34 w 43"/>
                  <a:gd name="T1" fmla="*/ 46 h 69"/>
                  <a:gd name="T2" fmla="*/ 23 w 43"/>
                  <a:gd name="T3" fmla="*/ 45 h 69"/>
                  <a:gd name="T4" fmla="*/ 11 w 43"/>
                  <a:gd name="T5" fmla="*/ 43 h 69"/>
                  <a:gd name="T6" fmla="*/ 9 w 43"/>
                  <a:gd name="T7" fmla="*/ 40 h 69"/>
                  <a:gd name="T8" fmla="*/ 11 w 43"/>
                  <a:gd name="T9" fmla="*/ 37 h 69"/>
                  <a:gd name="T10" fmla="*/ 14 w 43"/>
                  <a:gd name="T11" fmla="*/ 36 h 69"/>
                  <a:gd name="T12" fmla="*/ 17 w 43"/>
                  <a:gd name="T13" fmla="*/ 36 h 69"/>
                  <a:gd name="T14" fmla="*/ 20 w 43"/>
                  <a:gd name="T15" fmla="*/ 37 h 69"/>
                  <a:gd name="T16" fmla="*/ 32 w 43"/>
                  <a:gd name="T17" fmla="*/ 32 h 69"/>
                  <a:gd name="T18" fmla="*/ 37 w 43"/>
                  <a:gd name="T19" fmla="*/ 22 h 69"/>
                  <a:gd name="T20" fmla="*/ 33 w 43"/>
                  <a:gd name="T21" fmla="*/ 11 h 69"/>
                  <a:gd name="T22" fmla="*/ 35 w 43"/>
                  <a:gd name="T23" fmla="*/ 7 h 69"/>
                  <a:gd name="T24" fmla="*/ 42 w 43"/>
                  <a:gd name="T25" fmla="*/ 6 h 69"/>
                  <a:gd name="T26" fmla="*/ 42 w 43"/>
                  <a:gd name="T27" fmla="*/ 1 h 69"/>
                  <a:gd name="T28" fmla="*/ 40 w 43"/>
                  <a:gd name="T29" fmla="*/ 1 h 69"/>
                  <a:gd name="T30" fmla="*/ 33 w 43"/>
                  <a:gd name="T31" fmla="*/ 2 h 69"/>
                  <a:gd name="T32" fmla="*/ 30 w 43"/>
                  <a:gd name="T33" fmla="*/ 8 h 69"/>
                  <a:gd name="T34" fmla="*/ 21 w 43"/>
                  <a:gd name="T35" fmla="*/ 6 h 69"/>
                  <a:gd name="T36" fmla="*/ 8 w 43"/>
                  <a:gd name="T37" fmla="*/ 10 h 69"/>
                  <a:gd name="T38" fmla="*/ 3 w 43"/>
                  <a:gd name="T39" fmla="*/ 21 h 69"/>
                  <a:gd name="T40" fmla="*/ 9 w 43"/>
                  <a:gd name="T41" fmla="*/ 33 h 69"/>
                  <a:gd name="T42" fmla="*/ 2 w 43"/>
                  <a:gd name="T43" fmla="*/ 41 h 69"/>
                  <a:gd name="T44" fmla="*/ 7 w 43"/>
                  <a:gd name="T45" fmla="*/ 48 h 69"/>
                  <a:gd name="T46" fmla="*/ 0 w 43"/>
                  <a:gd name="T47" fmla="*/ 57 h 69"/>
                  <a:gd name="T48" fmla="*/ 4 w 43"/>
                  <a:gd name="T49" fmla="*/ 65 h 69"/>
                  <a:gd name="T50" fmla="*/ 20 w 43"/>
                  <a:gd name="T51" fmla="*/ 69 h 69"/>
                  <a:gd name="T52" fmla="*/ 43 w 43"/>
                  <a:gd name="T53" fmla="*/ 57 h 69"/>
                  <a:gd name="T54" fmla="*/ 40 w 43"/>
                  <a:gd name="T55" fmla="*/ 50 h 69"/>
                  <a:gd name="T56" fmla="*/ 34 w 43"/>
                  <a:gd name="T57" fmla="*/ 46 h 69"/>
                  <a:gd name="T58" fmla="*/ 14 w 43"/>
                  <a:gd name="T59" fmla="*/ 14 h 69"/>
                  <a:gd name="T60" fmla="*/ 21 w 43"/>
                  <a:gd name="T61" fmla="*/ 11 h 69"/>
                  <a:gd name="T62" fmla="*/ 28 w 43"/>
                  <a:gd name="T63" fmla="*/ 14 h 69"/>
                  <a:gd name="T64" fmla="*/ 30 w 43"/>
                  <a:gd name="T65" fmla="*/ 22 h 69"/>
                  <a:gd name="T66" fmla="*/ 27 w 43"/>
                  <a:gd name="T67" fmla="*/ 29 h 69"/>
                  <a:gd name="T68" fmla="*/ 20 w 43"/>
                  <a:gd name="T69" fmla="*/ 31 h 69"/>
                  <a:gd name="T70" fmla="*/ 13 w 43"/>
                  <a:gd name="T71" fmla="*/ 28 h 69"/>
                  <a:gd name="T72" fmla="*/ 10 w 43"/>
                  <a:gd name="T73" fmla="*/ 21 h 69"/>
                  <a:gd name="T74" fmla="*/ 14 w 43"/>
                  <a:gd name="T75" fmla="*/ 14 h 69"/>
                  <a:gd name="T76" fmla="*/ 31 w 43"/>
                  <a:gd name="T77" fmla="*/ 62 h 69"/>
                  <a:gd name="T78" fmla="*/ 21 w 43"/>
                  <a:gd name="T79" fmla="*/ 64 h 69"/>
                  <a:gd name="T80" fmla="*/ 10 w 43"/>
                  <a:gd name="T81" fmla="*/ 62 h 69"/>
                  <a:gd name="T82" fmla="*/ 6 w 43"/>
                  <a:gd name="T83" fmla="*/ 56 h 69"/>
                  <a:gd name="T84" fmla="*/ 11 w 43"/>
                  <a:gd name="T85" fmla="*/ 50 h 69"/>
                  <a:gd name="T86" fmla="*/ 22 w 43"/>
                  <a:gd name="T87" fmla="*/ 51 h 69"/>
                  <a:gd name="T88" fmla="*/ 31 w 43"/>
                  <a:gd name="T89" fmla="*/ 52 h 69"/>
                  <a:gd name="T90" fmla="*/ 35 w 43"/>
                  <a:gd name="T91" fmla="*/ 53 h 69"/>
                  <a:gd name="T92" fmla="*/ 36 w 43"/>
                  <a:gd name="T93" fmla="*/ 57 h 69"/>
                  <a:gd name="T94" fmla="*/ 31 w 43"/>
                  <a:gd name="T95" fmla="*/ 62 h 6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3"/>
                  <a:gd name="T145" fmla="*/ 0 h 69"/>
                  <a:gd name="T146" fmla="*/ 43 w 43"/>
                  <a:gd name="T147" fmla="*/ 69 h 69"/>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3" h="69">
                    <a:moveTo>
                      <a:pt x="34" y="46"/>
                    </a:moveTo>
                    <a:cubicBezTo>
                      <a:pt x="32" y="45"/>
                      <a:pt x="28" y="45"/>
                      <a:pt x="23" y="45"/>
                    </a:cubicBezTo>
                    <a:cubicBezTo>
                      <a:pt x="17" y="44"/>
                      <a:pt x="13" y="44"/>
                      <a:pt x="11" y="43"/>
                    </a:cubicBezTo>
                    <a:cubicBezTo>
                      <a:pt x="10" y="43"/>
                      <a:pt x="9" y="42"/>
                      <a:pt x="9" y="40"/>
                    </a:cubicBezTo>
                    <a:cubicBezTo>
                      <a:pt x="9" y="39"/>
                      <a:pt x="10" y="38"/>
                      <a:pt x="11" y="37"/>
                    </a:cubicBezTo>
                    <a:cubicBezTo>
                      <a:pt x="12" y="36"/>
                      <a:pt x="13" y="36"/>
                      <a:pt x="14" y="36"/>
                    </a:cubicBezTo>
                    <a:cubicBezTo>
                      <a:pt x="14" y="36"/>
                      <a:pt x="15" y="36"/>
                      <a:pt x="17" y="36"/>
                    </a:cubicBezTo>
                    <a:cubicBezTo>
                      <a:pt x="18" y="36"/>
                      <a:pt x="19" y="37"/>
                      <a:pt x="20" y="37"/>
                    </a:cubicBezTo>
                    <a:cubicBezTo>
                      <a:pt x="25" y="37"/>
                      <a:pt x="29" y="35"/>
                      <a:pt x="32" y="32"/>
                    </a:cubicBezTo>
                    <a:cubicBezTo>
                      <a:pt x="36" y="30"/>
                      <a:pt x="37" y="26"/>
                      <a:pt x="37" y="22"/>
                    </a:cubicBezTo>
                    <a:cubicBezTo>
                      <a:pt x="37" y="18"/>
                      <a:pt x="36" y="14"/>
                      <a:pt x="33" y="11"/>
                    </a:cubicBezTo>
                    <a:cubicBezTo>
                      <a:pt x="34" y="9"/>
                      <a:pt x="34" y="8"/>
                      <a:pt x="35" y="7"/>
                    </a:cubicBezTo>
                    <a:cubicBezTo>
                      <a:pt x="37" y="6"/>
                      <a:pt x="39" y="6"/>
                      <a:pt x="42" y="6"/>
                    </a:cubicBezTo>
                    <a:cubicBezTo>
                      <a:pt x="42" y="1"/>
                      <a:pt x="42" y="1"/>
                      <a:pt x="42" y="1"/>
                    </a:cubicBezTo>
                    <a:cubicBezTo>
                      <a:pt x="41" y="1"/>
                      <a:pt x="41" y="1"/>
                      <a:pt x="40" y="1"/>
                    </a:cubicBezTo>
                    <a:cubicBezTo>
                      <a:pt x="37" y="0"/>
                      <a:pt x="35" y="1"/>
                      <a:pt x="33" y="2"/>
                    </a:cubicBezTo>
                    <a:cubicBezTo>
                      <a:pt x="31" y="3"/>
                      <a:pt x="30" y="5"/>
                      <a:pt x="30" y="8"/>
                    </a:cubicBezTo>
                    <a:cubicBezTo>
                      <a:pt x="27" y="7"/>
                      <a:pt x="24" y="6"/>
                      <a:pt x="21" y="6"/>
                    </a:cubicBezTo>
                    <a:cubicBezTo>
                      <a:pt x="16" y="6"/>
                      <a:pt x="12" y="7"/>
                      <a:pt x="8" y="10"/>
                    </a:cubicBezTo>
                    <a:cubicBezTo>
                      <a:pt x="5" y="13"/>
                      <a:pt x="3" y="16"/>
                      <a:pt x="3" y="21"/>
                    </a:cubicBezTo>
                    <a:cubicBezTo>
                      <a:pt x="3" y="26"/>
                      <a:pt x="5" y="30"/>
                      <a:pt x="9" y="33"/>
                    </a:cubicBezTo>
                    <a:cubicBezTo>
                      <a:pt x="5" y="35"/>
                      <a:pt x="2" y="37"/>
                      <a:pt x="2" y="41"/>
                    </a:cubicBezTo>
                    <a:cubicBezTo>
                      <a:pt x="2" y="44"/>
                      <a:pt x="4" y="46"/>
                      <a:pt x="7" y="48"/>
                    </a:cubicBezTo>
                    <a:cubicBezTo>
                      <a:pt x="2" y="49"/>
                      <a:pt x="0" y="52"/>
                      <a:pt x="0" y="57"/>
                    </a:cubicBezTo>
                    <a:cubicBezTo>
                      <a:pt x="0" y="60"/>
                      <a:pt x="1" y="63"/>
                      <a:pt x="4" y="65"/>
                    </a:cubicBezTo>
                    <a:cubicBezTo>
                      <a:pt x="8" y="68"/>
                      <a:pt x="13" y="69"/>
                      <a:pt x="20" y="69"/>
                    </a:cubicBezTo>
                    <a:cubicBezTo>
                      <a:pt x="35" y="69"/>
                      <a:pt x="43" y="65"/>
                      <a:pt x="43" y="57"/>
                    </a:cubicBezTo>
                    <a:cubicBezTo>
                      <a:pt x="43" y="54"/>
                      <a:pt x="42" y="52"/>
                      <a:pt x="40" y="50"/>
                    </a:cubicBezTo>
                    <a:cubicBezTo>
                      <a:pt x="39" y="48"/>
                      <a:pt x="37" y="46"/>
                      <a:pt x="34" y="46"/>
                    </a:cubicBezTo>
                    <a:close/>
                    <a:moveTo>
                      <a:pt x="14" y="14"/>
                    </a:moveTo>
                    <a:cubicBezTo>
                      <a:pt x="16" y="12"/>
                      <a:pt x="18" y="11"/>
                      <a:pt x="21" y="11"/>
                    </a:cubicBezTo>
                    <a:cubicBezTo>
                      <a:pt x="23" y="11"/>
                      <a:pt x="26" y="12"/>
                      <a:pt x="28" y="14"/>
                    </a:cubicBezTo>
                    <a:cubicBezTo>
                      <a:pt x="29" y="16"/>
                      <a:pt x="30" y="19"/>
                      <a:pt x="30" y="22"/>
                    </a:cubicBezTo>
                    <a:cubicBezTo>
                      <a:pt x="30" y="25"/>
                      <a:pt x="29" y="27"/>
                      <a:pt x="27" y="29"/>
                    </a:cubicBezTo>
                    <a:cubicBezTo>
                      <a:pt x="25" y="30"/>
                      <a:pt x="23" y="31"/>
                      <a:pt x="20" y="31"/>
                    </a:cubicBezTo>
                    <a:cubicBezTo>
                      <a:pt x="17" y="31"/>
                      <a:pt x="15" y="30"/>
                      <a:pt x="13" y="28"/>
                    </a:cubicBezTo>
                    <a:cubicBezTo>
                      <a:pt x="11" y="27"/>
                      <a:pt x="10" y="24"/>
                      <a:pt x="10" y="21"/>
                    </a:cubicBezTo>
                    <a:cubicBezTo>
                      <a:pt x="10" y="18"/>
                      <a:pt x="11" y="16"/>
                      <a:pt x="14" y="14"/>
                    </a:cubicBezTo>
                    <a:close/>
                    <a:moveTo>
                      <a:pt x="31" y="62"/>
                    </a:moveTo>
                    <a:cubicBezTo>
                      <a:pt x="28" y="63"/>
                      <a:pt x="24" y="64"/>
                      <a:pt x="21" y="64"/>
                    </a:cubicBezTo>
                    <a:cubicBezTo>
                      <a:pt x="16" y="64"/>
                      <a:pt x="13" y="63"/>
                      <a:pt x="10" y="62"/>
                    </a:cubicBezTo>
                    <a:cubicBezTo>
                      <a:pt x="8" y="60"/>
                      <a:pt x="6" y="58"/>
                      <a:pt x="6" y="56"/>
                    </a:cubicBezTo>
                    <a:cubicBezTo>
                      <a:pt x="6" y="53"/>
                      <a:pt x="8" y="51"/>
                      <a:pt x="11" y="50"/>
                    </a:cubicBezTo>
                    <a:cubicBezTo>
                      <a:pt x="14" y="50"/>
                      <a:pt x="17" y="51"/>
                      <a:pt x="22" y="51"/>
                    </a:cubicBezTo>
                    <a:cubicBezTo>
                      <a:pt x="26" y="51"/>
                      <a:pt x="29" y="51"/>
                      <a:pt x="31" y="52"/>
                    </a:cubicBezTo>
                    <a:cubicBezTo>
                      <a:pt x="32" y="52"/>
                      <a:pt x="34" y="52"/>
                      <a:pt x="35" y="53"/>
                    </a:cubicBezTo>
                    <a:cubicBezTo>
                      <a:pt x="36" y="54"/>
                      <a:pt x="36" y="55"/>
                      <a:pt x="36" y="57"/>
                    </a:cubicBezTo>
                    <a:cubicBezTo>
                      <a:pt x="36" y="59"/>
                      <a:pt x="34" y="61"/>
                      <a:pt x="31" y="6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0" name="Freeform 69">
                <a:extLst>
                  <a:ext uri="{FF2B5EF4-FFF2-40B4-BE49-F238E27FC236}">
                    <a16:creationId xmlns:a16="http://schemas.microsoft.com/office/drawing/2014/main" id="{B3BEE013-7C56-41B9-A20E-8E4DA1ED5EDE}"/>
                  </a:ext>
                </a:extLst>
              </p:cNvPr>
              <p:cNvSpPr>
                <a:spLocks noEditPoints="1" noChangeArrowheads="1"/>
              </p:cNvSpPr>
              <p:nvPr/>
            </p:nvSpPr>
            <p:spPr bwMode="auto">
              <a:xfrm>
                <a:off x="3006725" y="2719388"/>
                <a:ext cx="150813" cy="176213"/>
              </a:xfrm>
              <a:custGeom>
                <a:avLst/>
                <a:gdLst>
                  <a:gd name="T0" fmla="*/ 21 w 40"/>
                  <a:gd name="T1" fmla="*/ 41 h 47"/>
                  <a:gd name="T2" fmla="*/ 12 w 40"/>
                  <a:gd name="T3" fmla="*/ 38 h 47"/>
                  <a:gd name="T4" fmla="*/ 8 w 40"/>
                  <a:gd name="T5" fmla="*/ 24 h 47"/>
                  <a:gd name="T6" fmla="*/ 40 w 40"/>
                  <a:gd name="T7" fmla="*/ 25 h 47"/>
                  <a:gd name="T8" fmla="*/ 35 w 40"/>
                  <a:gd name="T9" fmla="*/ 6 h 47"/>
                  <a:gd name="T10" fmla="*/ 21 w 40"/>
                  <a:gd name="T11" fmla="*/ 0 h 47"/>
                  <a:gd name="T12" fmla="*/ 6 w 40"/>
                  <a:gd name="T13" fmla="*/ 6 h 47"/>
                  <a:gd name="T14" fmla="*/ 0 w 40"/>
                  <a:gd name="T15" fmla="*/ 23 h 47"/>
                  <a:gd name="T16" fmla="*/ 5 w 40"/>
                  <a:gd name="T17" fmla="*/ 40 h 47"/>
                  <a:gd name="T18" fmla="*/ 20 w 40"/>
                  <a:gd name="T19" fmla="*/ 47 h 47"/>
                  <a:gd name="T20" fmla="*/ 32 w 40"/>
                  <a:gd name="T21" fmla="*/ 44 h 47"/>
                  <a:gd name="T22" fmla="*/ 39 w 40"/>
                  <a:gd name="T23" fmla="*/ 34 h 47"/>
                  <a:gd name="T24" fmla="*/ 33 w 40"/>
                  <a:gd name="T25" fmla="*/ 33 h 47"/>
                  <a:gd name="T26" fmla="*/ 21 w 40"/>
                  <a:gd name="T27" fmla="*/ 41 h 47"/>
                  <a:gd name="T28" fmla="*/ 12 w 40"/>
                  <a:gd name="T29" fmla="*/ 9 h 47"/>
                  <a:gd name="T30" fmla="*/ 21 w 40"/>
                  <a:gd name="T31" fmla="*/ 5 h 47"/>
                  <a:gd name="T32" fmla="*/ 28 w 40"/>
                  <a:gd name="T33" fmla="*/ 7 h 47"/>
                  <a:gd name="T34" fmla="*/ 32 w 40"/>
                  <a:gd name="T35" fmla="*/ 12 h 47"/>
                  <a:gd name="T36" fmla="*/ 33 w 40"/>
                  <a:gd name="T37" fmla="*/ 19 h 47"/>
                  <a:gd name="T38" fmla="*/ 8 w 40"/>
                  <a:gd name="T39" fmla="*/ 19 h 47"/>
                  <a:gd name="T40" fmla="*/ 12 w 40"/>
                  <a:gd name="T41" fmla="*/ 9 h 4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0"/>
                  <a:gd name="T64" fmla="*/ 0 h 47"/>
                  <a:gd name="T65" fmla="*/ 40 w 40"/>
                  <a:gd name="T66" fmla="*/ 47 h 4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0" h="47">
                    <a:moveTo>
                      <a:pt x="21" y="41"/>
                    </a:moveTo>
                    <a:cubicBezTo>
                      <a:pt x="17" y="41"/>
                      <a:pt x="14" y="40"/>
                      <a:pt x="12" y="38"/>
                    </a:cubicBezTo>
                    <a:cubicBezTo>
                      <a:pt x="9" y="35"/>
                      <a:pt x="8" y="31"/>
                      <a:pt x="8" y="24"/>
                    </a:cubicBezTo>
                    <a:cubicBezTo>
                      <a:pt x="40" y="25"/>
                      <a:pt x="40" y="25"/>
                      <a:pt x="40" y="25"/>
                    </a:cubicBezTo>
                    <a:cubicBezTo>
                      <a:pt x="40" y="16"/>
                      <a:pt x="39" y="10"/>
                      <a:pt x="35" y="6"/>
                    </a:cubicBezTo>
                    <a:cubicBezTo>
                      <a:pt x="32" y="2"/>
                      <a:pt x="27" y="0"/>
                      <a:pt x="21" y="0"/>
                    </a:cubicBezTo>
                    <a:cubicBezTo>
                      <a:pt x="15" y="0"/>
                      <a:pt x="10" y="2"/>
                      <a:pt x="6" y="6"/>
                    </a:cubicBezTo>
                    <a:cubicBezTo>
                      <a:pt x="2" y="11"/>
                      <a:pt x="0" y="16"/>
                      <a:pt x="0" y="23"/>
                    </a:cubicBezTo>
                    <a:cubicBezTo>
                      <a:pt x="0" y="30"/>
                      <a:pt x="2" y="36"/>
                      <a:pt x="5" y="40"/>
                    </a:cubicBezTo>
                    <a:cubicBezTo>
                      <a:pt x="9" y="45"/>
                      <a:pt x="14" y="47"/>
                      <a:pt x="20" y="47"/>
                    </a:cubicBezTo>
                    <a:cubicBezTo>
                      <a:pt x="25" y="47"/>
                      <a:pt x="29" y="46"/>
                      <a:pt x="32" y="44"/>
                    </a:cubicBezTo>
                    <a:cubicBezTo>
                      <a:pt x="36" y="41"/>
                      <a:pt x="38" y="38"/>
                      <a:pt x="39" y="34"/>
                    </a:cubicBezTo>
                    <a:cubicBezTo>
                      <a:pt x="33" y="33"/>
                      <a:pt x="33" y="33"/>
                      <a:pt x="33" y="33"/>
                    </a:cubicBezTo>
                    <a:cubicBezTo>
                      <a:pt x="30" y="39"/>
                      <a:pt x="26" y="42"/>
                      <a:pt x="21" y="41"/>
                    </a:cubicBezTo>
                    <a:close/>
                    <a:moveTo>
                      <a:pt x="12" y="9"/>
                    </a:moveTo>
                    <a:cubicBezTo>
                      <a:pt x="15" y="6"/>
                      <a:pt x="18" y="5"/>
                      <a:pt x="21" y="5"/>
                    </a:cubicBezTo>
                    <a:cubicBezTo>
                      <a:pt x="24" y="5"/>
                      <a:pt x="26" y="6"/>
                      <a:pt x="28" y="7"/>
                    </a:cubicBezTo>
                    <a:cubicBezTo>
                      <a:pt x="30" y="9"/>
                      <a:pt x="31" y="11"/>
                      <a:pt x="32" y="12"/>
                    </a:cubicBezTo>
                    <a:cubicBezTo>
                      <a:pt x="32" y="14"/>
                      <a:pt x="33" y="17"/>
                      <a:pt x="33" y="19"/>
                    </a:cubicBezTo>
                    <a:cubicBezTo>
                      <a:pt x="8" y="19"/>
                      <a:pt x="8" y="19"/>
                      <a:pt x="8" y="19"/>
                    </a:cubicBezTo>
                    <a:cubicBezTo>
                      <a:pt x="8" y="15"/>
                      <a:pt x="10" y="11"/>
                      <a:pt x="12"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1" name="Freeform 70">
                <a:extLst>
                  <a:ext uri="{FF2B5EF4-FFF2-40B4-BE49-F238E27FC236}">
                    <a16:creationId xmlns:a16="http://schemas.microsoft.com/office/drawing/2014/main" id="{8A7491C6-634A-4081-8079-088D6611494F}"/>
                  </a:ext>
                </a:extLst>
              </p:cNvPr>
              <p:cNvSpPr>
                <a:spLocks noChangeArrowheads="1"/>
              </p:cNvSpPr>
              <p:nvPr/>
            </p:nvSpPr>
            <p:spPr bwMode="auto">
              <a:xfrm>
                <a:off x="1503363" y="836613"/>
                <a:ext cx="161925" cy="200025"/>
              </a:xfrm>
              <a:custGeom>
                <a:avLst/>
                <a:gdLst>
                  <a:gd name="T0" fmla="*/ 27 w 43"/>
                  <a:gd name="T1" fmla="*/ 22 h 53"/>
                  <a:gd name="T2" fmla="*/ 18 w 43"/>
                  <a:gd name="T3" fmla="*/ 21 h 53"/>
                  <a:gd name="T4" fmla="*/ 10 w 43"/>
                  <a:gd name="T5" fmla="*/ 14 h 53"/>
                  <a:gd name="T6" fmla="*/ 13 w 43"/>
                  <a:gd name="T7" fmla="*/ 8 h 53"/>
                  <a:gd name="T8" fmla="*/ 21 w 43"/>
                  <a:gd name="T9" fmla="*/ 6 h 53"/>
                  <a:gd name="T10" fmla="*/ 33 w 43"/>
                  <a:gd name="T11" fmla="*/ 14 h 53"/>
                  <a:gd name="T12" fmla="*/ 41 w 43"/>
                  <a:gd name="T13" fmla="*/ 12 h 53"/>
                  <a:gd name="T14" fmla="*/ 20 w 43"/>
                  <a:gd name="T15" fmla="*/ 0 h 53"/>
                  <a:gd name="T16" fmla="*/ 7 w 43"/>
                  <a:gd name="T17" fmla="*/ 4 h 53"/>
                  <a:gd name="T18" fmla="*/ 2 w 43"/>
                  <a:gd name="T19" fmla="*/ 14 h 53"/>
                  <a:gd name="T20" fmla="*/ 6 w 43"/>
                  <a:gd name="T21" fmla="*/ 24 h 53"/>
                  <a:gd name="T22" fmla="*/ 15 w 43"/>
                  <a:gd name="T23" fmla="*/ 28 h 53"/>
                  <a:gd name="T24" fmla="*/ 26 w 43"/>
                  <a:gd name="T25" fmla="*/ 30 h 53"/>
                  <a:gd name="T26" fmla="*/ 35 w 43"/>
                  <a:gd name="T27" fmla="*/ 38 h 53"/>
                  <a:gd name="T28" fmla="*/ 31 w 43"/>
                  <a:gd name="T29" fmla="*/ 44 h 53"/>
                  <a:gd name="T30" fmla="*/ 23 w 43"/>
                  <a:gd name="T31" fmla="*/ 46 h 53"/>
                  <a:gd name="T32" fmla="*/ 7 w 43"/>
                  <a:gd name="T33" fmla="*/ 37 h 53"/>
                  <a:gd name="T34" fmla="*/ 0 w 43"/>
                  <a:gd name="T35" fmla="*/ 38 h 53"/>
                  <a:gd name="T36" fmla="*/ 22 w 43"/>
                  <a:gd name="T37" fmla="*/ 53 h 53"/>
                  <a:gd name="T38" fmla="*/ 37 w 43"/>
                  <a:gd name="T39" fmla="*/ 48 h 53"/>
                  <a:gd name="T40" fmla="*/ 43 w 43"/>
                  <a:gd name="T41" fmla="*/ 37 h 53"/>
                  <a:gd name="T42" fmla="*/ 27 w 43"/>
                  <a:gd name="T43" fmla="*/ 22 h 5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3"/>
                  <a:gd name="T67" fmla="*/ 0 h 53"/>
                  <a:gd name="T68" fmla="*/ 43 w 43"/>
                  <a:gd name="T69" fmla="*/ 53 h 5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3" h="53">
                    <a:moveTo>
                      <a:pt x="27" y="22"/>
                    </a:moveTo>
                    <a:cubicBezTo>
                      <a:pt x="18" y="21"/>
                      <a:pt x="18" y="21"/>
                      <a:pt x="18" y="21"/>
                    </a:cubicBezTo>
                    <a:cubicBezTo>
                      <a:pt x="13" y="20"/>
                      <a:pt x="10" y="17"/>
                      <a:pt x="10" y="14"/>
                    </a:cubicBezTo>
                    <a:cubicBezTo>
                      <a:pt x="10" y="11"/>
                      <a:pt x="11" y="9"/>
                      <a:pt x="13" y="8"/>
                    </a:cubicBezTo>
                    <a:cubicBezTo>
                      <a:pt x="15" y="7"/>
                      <a:pt x="18" y="6"/>
                      <a:pt x="21" y="6"/>
                    </a:cubicBezTo>
                    <a:cubicBezTo>
                      <a:pt x="27" y="6"/>
                      <a:pt x="31" y="9"/>
                      <a:pt x="33" y="14"/>
                    </a:cubicBezTo>
                    <a:cubicBezTo>
                      <a:pt x="41" y="12"/>
                      <a:pt x="41" y="12"/>
                      <a:pt x="41" y="12"/>
                    </a:cubicBezTo>
                    <a:cubicBezTo>
                      <a:pt x="38" y="4"/>
                      <a:pt x="31" y="0"/>
                      <a:pt x="20" y="0"/>
                    </a:cubicBezTo>
                    <a:cubicBezTo>
                      <a:pt x="15" y="0"/>
                      <a:pt x="10" y="1"/>
                      <a:pt x="7" y="4"/>
                    </a:cubicBezTo>
                    <a:cubicBezTo>
                      <a:pt x="4" y="7"/>
                      <a:pt x="2" y="10"/>
                      <a:pt x="2" y="14"/>
                    </a:cubicBezTo>
                    <a:cubicBezTo>
                      <a:pt x="2" y="18"/>
                      <a:pt x="3" y="21"/>
                      <a:pt x="6" y="24"/>
                    </a:cubicBezTo>
                    <a:cubicBezTo>
                      <a:pt x="8" y="26"/>
                      <a:pt x="11" y="27"/>
                      <a:pt x="15" y="28"/>
                    </a:cubicBezTo>
                    <a:cubicBezTo>
                      <a:pt x="26" y="30"/>
                      <a:pt x="26" y="30"/>
                      <a:pt x="26" y="30"/>
                    </a:cubicBezTo>
                    <a:cubicBezTo>
                      <a:pt x="32" y="31"/>
                      <a:pt x="35" y="34"/>
                      <a:pt x="35" y="38"/>
                    </a:cubicBezTo>
                    <a:cubicBezTo>
                      <a:pt x="35" y="40"/>
                      <a:pt x="33" y="42"/>
                      <a:pt x="31" y="44"/>
                    </a:cubicBezTo>
                    <a:cubicBezTo>
                      <a:pt x="29" y="45"/>
                      <a:pt x="26" y="46"/>
                      <a:pt x="23" y="46"/>
                    </a:cubicBezTo>
                    <a:cubicBezTo>
                      <a:pt x="14" y="46"/>
                      <a:pt x="9" y="43"/>
                      <a:pt x="7" y="37"/>
                    </a:cubicBezTo>
                    <a:cubicBezTo>
                      <a:pt x="0" y="38"/>
                      <a:pt x="0" y="38"/>
                      <a:pt x="0" y="38"/>
                    </a:cubicBezTo>
                    <a:cubicBezTo>
                      <a:pt x="3" y="48"/>
                      <a:pt x="10" y="53"/>
                      <a:pt x="22" y="53"/>
                    </a:cubicBezTo>
                    <a:cubicBezTo>
                      <a:pt x="28" y="53"/>
                      <a:pt x="33" y="51"/>
                      <a:pt x="37" y="48"/>
                    </a:cubicBezTo>
                    <a:cubicBezTo>
                      <a:pt x="41" y="45"/>
                      <a:pt x="43" y="42"/>
                      <a:pt x="43" y="37"/>
                    </a:cubicBezTo>
                    <a:cubicBezTo>
                      <a:pt x="43" y="29"/>
                      <a:pt x="38" y="24"/>
                      <a:pt x="27" y="2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2" name="Freeform 71">
                <a:extLst>
                  <a:ext uri="{FF2B5EF4-FFF2-40B4-BE49-F238E27FC236}">
                    <a16:creationId xmlns:a16="http://schemas.microsoft.com/office/drawing/2014/main" id="{4E207552-7FE6-41EC-A281-D2B1AB87D77D}"/>
                  </a:ext>
                </a:extLst>
              </p:cNvPr>
              <p:cNvSpPr>
                <a:spLocks noEditPoints="1" noChangeArrowheads="1"/>
              </p:cNvSpPr>
              <p:nvPr/>
            </p:nvSpPr>
            <p:spPr bwMode="auto">
              <a:xfrm>
                <a:off x="1687513" y="836613"/>
                <a:ext cx="165100" cy="200025"/>
              </a:xfrm>
              <a:custGeom>
                <a:avLst/>
                <a:gdLst>
                  <a:gd name="T0" fmla="*/ 43 w 44"/>
                  <a:gd name="T1" fmla="*/ 20 h 53"/>
                  <a:gd name="T2" fmla="*/ 39 w 44"/>
                  <a:gd name="T3" fmla="*/ 4 h 53"/>
                  <a:gd name="T4" fmla="*/ 24 w 44"/>
                  <a:gd name="T5" fmla="*/ 0 h 53"/>
                  <a:gd name="T6" fmla="*/ 2 w 44"/>
                  <a:gd name="T7" fmla="*/ 14 h 53"/>
                  <a:gd name="T8" fmla="*/ 9 w 44"/>
                  <a:gd name="T9" fmla="*/ 15 h 53"/>
                  <a:gd name="T10" fmla="*/ 23 w 44"/>
                  <a:gd name="T11" fmla="*/ 6 h 53"/>
                  <a:gd name="T12" fmla="*/ 30 w 44"/>
                  <a:gd name="T13" fmla="*/ 7 h 53"/>
                  <a:gd name="T14" fmla="*/ 34 w 44"/>
                  <a:gd name="T15" fmla="*/ 12 h 53"/>
                  <a:gd name="T16" fmla="*/ 35 w 44"/>
                  <a:gd name="T17" fmla="*/ 20 h 53"/>
                  <a:gd name="T18" fmla="*/ 29 w 44"/>
                  <a:gd name="T19" fmla="*/ 20 h 53"/>
                  <a:gd name="T20" fmla="*/ 7 w 44"/>
                  <a:gd name="T21" fmla="*/ 25 h 53"/>
                  <a:gd name="T22" fmla="*/ 0 w 44"/>
                  <a:gd name="T23" fmla="*/ 37 h 53"/>
                  <a:gd name="T24" fmla="*/ 5 w 44"/>
                  <a:gd name="T25" fmla="*/ 48 h 53"/>
                  <a:gd name="T26" fmla="*/ 18 w 44"/>
                  <a:gd name="T27" fmla="*/ 53 h 53"/>
                  <a:gd name="T28" fmla="*/ 35 w 44"/>
                  <a:gd name="T29" fmla="*/ 42 h 53"/>
                  <a:gd name="T30" fmla="*/ 36 w 44"/>
                  <a:gd name="T31" fmla="*/ 51 h 53"/>
                  <a:gd name="T32" fmla="*/ 44 w 44"/>
                  <a:gd name="T33" fmla="*/ 51 h 53"/>
                  <a:gd name="T34" fmla="*/ 43 w 44"/>
                  <a:gd name="T35" fmla="*/ 41 h 53"/>
                  <a:gd name="T36" fmla="*/ 43 w 44"/>
                  <a:gd name="T37" fmla="*/ 20 h 53"/>
                  <a:gd name="T38" fmla="*/ 31 w 44"/>
                  <a:gd name="T39" fmla="*/ 41 h 53"/>
                  <a:gd name="T40" fmla="*/ 19 w 44"/>
                  <a:gd name="T41" fmla="*/ 47 h 53"/>
                  <a:gd name="T42" fmla="*/ 11 w 44"/>
                  <a:gd name="T43" fmla="*/ 44 h 53"/>
                  <a:gd name="T44" fmla="*/ 9 w 44"/>
                  <a:gd name="T45" fmla="*/ 38 h 53"/>
                  <a:gd name="T46" fmla="*/ 14 w 44"/>
                  <a:gd name="T47" fmla="*/ 29 h 53"/>
                  <a:gd name="T48" fmla="*/ 28 w 44"/>
                  <a:gd name="T49" fmla="*/ 26 h 53"/>
                  <a:gd name="T50" fmla="*/ 35 w 44"/>
                  <a:gd name="T51" fmla="*/ 26 h 53"/>
                  <a:gd name="T52" fmla="*/ 35 w 44"/>
                  <a:gd name="T53" fmla="*/ 29 h 53"/>
                  <a:gd name="T54" fmla="*/ 31 w 44"/>
                  <a:gd name="T55" fmla="*/ 41 h 5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4"/>
                  <a:gd name="T85" fmla="*/ 0 h 53"/>
                  <a:gd name="T86" fmla="*/ 44 w 44"/>
                  <a:gd name="T87" fmla="*/ 53 h 53"/>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4" h="53">
                    <a:moveTo>
                      <a:pt x="43" y="20"/>
                    </a:moveTo>
                    <a:cubicBezTo>
                      <a:pt x="43" y="13"/>
                      <a:pt x="41" y="7"/>
                      <a:pt x="39" y="4"/>
                    </a:cubicBezTo>
                    <a:cubicBezTo>
                      <a:pt x="36" y="1"/>
                      <a:pt x="31" y="0"/>
                      <a:pt x="24" y="0"/>
                    </a:cubicBezTo>
                    <a:cubicBezTo>
                      <a:pt x="11" y="0"/>
                      <a:pt x="3" y="4"/>
                      <a:pt x="2" y="14"/>
                    </a:cubicBezTo>
                    <a:cubicBezTo>
                      <a:pt x="9" y="15"/>
                      <a:pt x="9" y="15"/>
                      <a:pt x="9" y="15"/>
                    </a:cubicBezTo>
                    <a:cubicBezTo>
                      <a:pt x="10" y="9"/>
                      <a:pt x="15" y="6"/>
                      <a:pt x="23" y="6"/>
                    </a:cubicBezTo>
                    <a:cubicBezTo>
                      <a:pt x="26" y="6"/>
                      <a:pt x="29" y="6"/>
                      <a:pt x="30" y="7"/>
                    </a:cubicBezTo>
                    <a:cubicBezTo>
                      <a:pt x="32" y="8"/>
                      <a:pt x="34" y="10"/>
                      <a:pt x="34" y="12"/>
                    </a:cubicBezTo>
                    <a:cubicBezTo>
                      <a:pt x="35" y="13"/>
                      <a:pt x="35" y="16"/>
                      <a:pt x="35" y="20"/>
                    </a:cubicBezTo>
                    <a:cubicBezTo>
                      <a:pt x="32" y="20"/>
                      <a:pt x="30" y="20"/>
                      <a:pt x="29" y="20"/>
                    </a:cubicBezTo>
                    <a:cubicBezTo>
                      <a:pt x="18" y="20"/>
                      <a:pt x="11" y="22"/>
                      <a:pt x="7" y="25"/>
                    </a:cubicBezTo>
                    <a:cubicBezTo>
                      <a:pt x="2" y="28"/>
                      <a:pt x="0" y="32"/>
                      <a:pt x="0" y="37"/>
                    </a:cubicBezTo>
                    <a:cubicBezTo>
                      <a:pt x="0" y="41"/>
                      <a:pt x="2" y="45"/>
                      <a:pt x="5" y="48"/>
                    </a:cubicBezTo>
                    <a:cubicBezTo>
                      <a:pt x="8" y="51"/>
                      <a:pt x="12" y="53"/>
                      <a:pt x="18" y="53"/>
                    </a:cubicBezTo>
                    <a:cubicBezTo>
                      <a:pt x="26" y="53"/>
                      <a:pt x="32" y="49"/>
                      <a:pt x="35" y="42"/>
                    </a:cubicBezTo>
                    <a:cubicBezTo>
                      <a:pt x="36" y="47"/>
                      <a:pt x="36" y="50"/>
                      <a:pt x="36" y="51"/>
                    </a:cubicBezTo>
                    <a:cubicBezTo>
                      <a:pt x="44" y="51"/>
                      <a:pt x="44" y="51"/>
                      <a:pt x="44" y="51"/>
                    </a:cubicBezTo>
                    <a:cubicBezTo>
                      <a:pt x="43" y="48"/>
                      <a:pt x="43" y="45"/>
                      <a:pt x="43" y="41"/>
                    </a:cubicBezTo>
                    <a:lnTo>
                      <a:pt x="43" y="20"/>
                    </a:lnTo>
                    <a:close/>
                    <a:moveTo>
                      <a:pt x="31" y="41"/>
                    </a:moveTo>
                    <a:cubicBezTo>
                      <a:pt x="28" y="45"/>
                      <a:pt x="24" y="47"/>
                      <a:pt x="19" y="47"/>
                    </a:cubicBezTo>
                    <a:cubicBezTo>
                      <a:pt x="16" y="47"/>
                      <a:pt x="13" y="46"/>
                      <a:pt x="11" y="44"/>
                    </a:cubicBezTo>
                    <a:cubicBezTo>
                      <a:pt x="10" y="42"/>
                      <a:pt x="9" y="40"/>
                      <a:pt x="9" y="38"/>
                    </a:cubicBezTo>
                    <a:cubicBezTo>
                      <a:pt x="9" y="34"/>
                      <a:pt x="10" y="31"/>
                      <a:pt x="14" y="29"/>
                    </a:cubicBezTo>
                    <a:cubicBezTo>
                      <a:pt x="17" y="27"/>
                      <a:pt x="22" y="26"/>
                      <a:pt x="28" y="26"/>
                    </a:cubicBezTo>
                    <a:cubicBezTo>
                      <a:pt x="30" y="26"/>
                      <a:pt x="32" y="26"/>
                      <a:pt x="35" y="26"/>
                    </a:cubicBezTo>
                    <a:cubicBezTo>
                      <a:pt x="35" y="27"/>
                      <a:pt x="35" y="28"/>
                      <a:pt x="35" y="29"/>
                    </a:cubicBezTo>
                    <a:cubicBezTo>
                      <a:pt x="35" y="34"/>
                      <a:pt x="34" y="38"/>
                      <a:pt x="31" y="4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3" name="Rectangle 72">
                <a:extLst>
                  <a:ext uri="{FF2B5EF4-FFF2-40B4-BE49-F238E27FC236}">
                    <a16:creationId xmlns:a16="http://schemas.microsoft.com/office/drawing/2014/main" id="{0CBED4C1-78BE-466E-9040-F2BA2751E897}"/>
                  </a:ext>
                </a:extLst>
              </p:cNvPr>
              <p:cNvSpPr>
                <a:spLocks noChangeArrowheads="1"/>
              </p:cNvSpPr>
              <p:nvPr/>
            </p:nvSpPr>
            <p:spPr bwMode="auto">
              <a:xfrm>
                <a:off x="1905000" y="773113"/>
                <a:ext cx="30163" cy="255588"/>
              </a:xfrm>
              <a:prstGeom prst="rect">
                <a:avLst/>
              </a:pr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4" name="Freeform 73">
                <a:extLst>
                  <a:ext uri="{FF2B5EF4-FFF2-40B4-BE49-F238E27FC236}">
                    <a16:creationId xmlns:a16="http://schemas.microsoft.com/office/drawing/2014/main" id="{22108D49-DF20-497F-965C-7A484FA31173}"/>
                  </a:ext>
                </a:extLst>
              </p:cNvPr>
              <p:cNvSpPr>
                <a:spLocks noEditPoints="1" noChangeArrowheads="1"/>
              </p:cNvSpPr>
              <p:nvPr/>
            </p:nvSpPr>
            <p:spPr bwMode="auto">
              <a:xfrm>
                <a:off x="1981200" y="836613"/>
                <a:ext cx="168275" cy="200025"/>
              </a:xfrm>
              <a:custGeom>
                <a:avLst/>
                <a:gdLst>
                  <a:gd name="T0" fmla="*/ 23 w 45"/>
                  <a:gd name="T1" fmla="*/ 46 h 53"/>
                  <a:gd name="T2" fmla="*/ 13 w 45"/>
                  <a:gd name="T3" fmla="*/ 42 h 53"/>
                  <a:gd name="T4" fmla="*/ 8 w 45"/>
                  <a:gd name="T5" fmla="*/ 27 h 53"/>
                  <a:gd name="T6" fmla="*/ 45 w 45"/>
                  <a:gd name="T7" fmla="*/ 27 h 53"/>
                  <a:gd name="T8" fmla="*/ 39 w 45"/>
                  <a:gd name="T9" fmla="*/ 6 h 53"/>
                  <a:gd name="T10" fmla="*/ 23 w 45"/>
                  <a:gd name="T11" fmla="*/ 0 h 53"/>
                  <a:gd name="T12" fmla="*/ 6 w 45"/>
                  <a:gd name="T13" fmla="*/ 7 h 53"/>
                  <a:gd name="T14" fmla="*/ 0 w 45"/>
                  <a:gd name="T15" fmla="*/ 26 h 53"/>
                  <a:gd name="T16" fmla="*/ 6 w 45"/>
                  <a:gd name="T17" fmla="*/ 45 h 53"/>
                  <a:gd name="T18" fmla="*/ 23 w 45"/>
                  <a:gd name="T19" fmla="*/ 53 h 53"/>
                  <a:gd name="T20" fmla="*/ 36 w 45"/>
                  <a:gd name="T21" fmla="*/ 48 h 53"/>
                  <a:gd name="T22" fmla="*/ 44 w 45"/>
                  <a:gd name="T23" fmla="*/ 38 h 53"/>
                  <a:gd name="T24" fmla="*/ 37 w 45"/>
                  <a:gd name="T25" fmla="*/ 36 h 53"/>
                  <a:gd name="T26" fmla="*/ 23 w 45"/>
                  <a:gd name="T27" fmla="*/ 46 h 53"/>
                  <a:gd name="T28" fmla="*/ 13 w 45"/>
                  <a:gd name="T29" fmla="*/ 10 h 53"/>
                  <a:gd name="T30" fmla="*/ 23 w 45"/>
                  <a:gd name="T31" fmla="*/ 6 h 53"/>
                  <a:gd name="T32" fmla="*/ 31 w 45"/>
                  <a:gd name="T33" fmla="*/ 8 h 53"/>
                  <a:gd name="T34" fmla="*/ 35 w 45"/>
                  <a:gd name="T35" fmla="*/ 14 h 53"/>
                  <a:gd name="T36" fmla="*/ 36 w 45"/>
                  <a:gd name="T37" fmla="*/ 21 h 53"/>
                  <a:gd name="T38" fmla="*/ 9 w 45"/>
                  <a:gd name="T39" fmla="*/ 21 h 53"/>
                  <a:gd name="T40" fmla="*/ 13 w 45"/>
                  <a:gd name="T41" fmla="*/ 10 h 5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53"/>
                  <a:gd name="T65" fmla="*/ 45 w 45"/>
                  <a:gd name="T66" fmla="*/ 53 h 5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53">
                    <a:moveTo>
                      <a:pt x="23" y="46"/>
                    </a:moveTo>
                    <a:cubicBezTo>
                      <a:pt x="20" y="46"/>
                      <a:pt x="16" y="45"/>
                      <a:pt x="13" y="42"/>
                    </a:cubicBezTo>
                    <a:cubicBezTo>
                      <a:pt x="10" y="39"/>
                      <a:pt x="8" y="34"/>
                      <a:pt x="8" y="27"/>
                    </a:cubicBezTo>
                    <a:cubicBezTo>
                      <a:pt x="45" y="27"/>
                      <a:pt x="45" y="27"/>
                      <a:pt x="45" y="27"/>
                    </a:cubicBezTo>
                    <a:cubicBezTo>
                      <a:pt x="45" y="18"/>
                      <a:pt x="43" y="11"/>
                      <a:pt x="39" y="6"/>
                    </a:cubicBezTo>
                    <a:cubicBezTo>
                      <a:pt x="35" y="2"/>
                      <a:pt x="30" y="0"/>
                      <a:pt x="23" y="0"/>
                    </a:cubicBezTo>
                    <a:cubicBezTo>
                      <a:pt x="16" y="0"/>
                      <a:pt x="11" y="2"/>
                      <a:pt x="6" y="7"/>
                    </a:cubicBezTo>
                    <a:cubicBezTo>
                      <a:pt x="2" y="12"/>
                      <a:pt x="0" y="18"/>
                      <a:pt x="0" y="26"/>
                    </a:cubicBezTo>
                    <a:cubicBezTo>
                      <a:pt x="0" y="34"/>
                      <a:pt x="2" y="40"/>
                      <a:pt x="6" y="45"/>
                    </a:cubicBezTo>
                    <a:cubicBezTo>
                      <a:pt x="10" y="50"/>
                      <a:pt x="16" y="53"/>
                      <a:pt x="23" y="53"/>
                    </a:cubicBezTo>
                    <a:cubicBezTo>
                      <a:pt x="28" y="53"/>
                      <a:pt x="32" y="51"/>
                      <a:pt x="36" y="48"/>
                    </a:cubicBezTo>
                    <a:cubicBezTo>
                      <a:pt x="40" y="46"/>
                      <a:pt x="43" y="42"/>
                      <a:pt x="44" y="38"/>
                    </a:cubicBezTo>
                    <a:cubicBezTo>
                      <a:pt x="37" y="36"/>
                      <a:pt x="37" y="36"/>
                      <a:pt x="37" y="36"/>
                    </a:cubicBezTo>
                    <a:cubicBezTo>
                      <a:pt x="34" y="43"/>
                      <a:pt x="30" y="46"/>
                      <a:pt x="23" y="46"/>
                    </a:cubicBezTo>
                    <a:close/>
                    <a:moveTo>
                      <a:pt x="13" y="10"/>
                    </a:moveTo>
                    <a:cubicBezTo>
                      <a:pt x="16" y="7"/>
                      <a:pt x="19" y="6"/>
                      <a:pt x="23" y="6"/>
                    </a:cubicBezTo>
                    <a:cubicBezTo>
                      <a:pt x="26" y="6"/>
                      <a:pt x="29" y="6"/>
                      <a:pt x="31" y="8"/>
                    </a:cubicBezTo>
                    <a:cubicBezTo>
                      <a:pt x="33" y="9"/>
                      <a:pt x="34" y="11"/>
                      <a:pt x="35" y="14"/>
                    </a:cubicBezTo>
                    <a:cubicBezTo>
                      <a:pt x="36" y="16"/>
                      <a:pt x="36" y="18"/>
                      <a:pt x="36" y="21"/>
                    </a:cubicBezTo>
                    <a:cubicBezTo>
                      <a:pt x="9" y="21"/>
                      <a:pt x="9" y="21"/>
                      <a:pt x="9" y="21"/>
                    </a:cubicBezTo>
                    <a:cubicBezTo>
                      <a:pt x="9" y="16"/>
                      <a:pt x="11" y="13"/>
                      <a:pt x="13" y="1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5" name="Freeform 74">
                <a:extLst>
                  <a:ext uri="{FF2B5EF4-FFF2-40B4-BE49-F238E27FC236}">
                    <a16:creationId xmlns:a16="http://schemas.microsoft.com/office/drawing/2014/main" id="{EFD841C7-7405-4672-A560-A496B8B9A193}"/>
                  </a:ext>
                </a:extLst>
              </p:cNvPr>
              <p:cNvSpPr>
                <a:spLocks noChangeArrowheads="1"/>
              </p:cNvSpPr>
              <p:nvPr/>
            </p:nvSpPr>
            <p:spPr bwMode="auto">
              <a:xfrm>
                <a:off x="1671638" y="3271838"/>
                <a:ext cx="125413" cy="209550"/>
              </a:xfrm>
              <a:custGeom>
                <a:avLst/>
                <a:gdLst>
                  <a:gd name="T0" fmla="*/ 34 w 79"/>
                  <a:gd name="T1" fmla="*/ 132 h 132"/>
                  <a:gd name="T2" fmla="*/ 48 w 79"/>
                  <a:gd name="T3" fmla="*/ 130 h 132"/>
                  <a:gd name="T4" fmla="*/ 34 w 79"/>
                  <a:gd name="T5" fmla="*/ 76 h 132"/>
                  <a:gd name="T6" fmla="*/ 79 w 79"/>
                  <a:gd name="T7" fmla="*/ 62 h 132"/>
                  <a:gd name="T8" fmla="*/ 74 w 79"/>
                  <a:gd name="T9" fmla="*/ 52 h 132"/>
                  <a:gd name="T10" fmla="*/ 29 w 79"/>
                  <a:gd name="T11" fmla="*/ 64 h 132"/>
                  <a:gd name="T12" fmla="*/ 19 w 79"/>
                  <a:gd name="T13" fmla="*/ 28 h 132"/>
                  <a:gd name="T14" fmla="*/ 74 w 79"/>
                  <a:gd name="T15" fmla="*/ 12 h 132"/>
                  <a:gd name="T16" fmla="*/ 71 w 79"/>
                  <a:gd name="T17" fmla="*/ 0 h 132"/>
                  <a:gd name="T18" fmla="*/ 0 w 79"/>
                  <a:gd name="T19" fmla="*/ 21 h 132"/>
                  <a:gd name="T20" fmla="*/ 34 w 79"/>
                  <a:gd name="T21" fmla="*/ 132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132"/>
                  <a:gd name="T35" fmla="*/ 79 w 79"/>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132">
                    <a:moveTo>
                      <a:pt x="34" y="132"/>
                    </a:moveTo>
                    <a:lnTo>
                      <a:pt x="48" y="130"/>
                    </a:lnTo>
                    <a:lnTo>
                      <a:pt x="34" y="76"/>
                    </a:lnTo>
                    <a:lnTo>
                      <a:pt x="79" y="62"/>
                    </a:lnTo>
                    <a:lnTo>
                      <a:pt x="74" y="52"/>
                    </a:lnTo>
                    <a:lnTo>
                      <a:pt x="29" y="64"/>
                    </a:lnTo>
                    <a:lnTo>
                      <a:pt x="19" y="28"/>
                    </a:lnTo>
                    <a:lnTo>
                      <a:pt x="74" y="12"/>
                    </a:lnTo>
                    <a:lnTo>
                      <a:pt x="71" y="0"/>
                    </a:lnTo>
                    <a:lnTo>
                      <a:pt x="0" y="21"/>
                    </a:lnTo>
                    <a:lnTo>
                      <a:pt x="34" y="13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6" name="Freeform 75">
                <a:extLst>
                  <a:ext uri="{FF2B5EF4-FFF2-40B4-BE49-F238E27FC236}">
                    <a16:creationId xmlns:a16="http://schemas.microsoft.com/office/drawing/2014/main" id="{5CFB0E0D-0E7C-4B41-A1BA-CAD78491DDB5}"/>
                  </a:ext>
                </a:extLst>
              </p:cNvPr>
              <p:cNvSpPr>
                <a:spLocks noChangeArrowheads="1"/>
              </p:cNvSpPr>
              <p:nvPr/>
            </p:nvSpPr>
            <p:spPr bwMode="auto">
              <a:xfrm>
                <a:off x="1808163" y="3260725"/>
                <a:ext cx="30163" cy="25400"/>
              </a:xfrm>
              <a:custGeom>
                <a:avLst/>
                <a:gdLst>
                  <a:gd name="T0" fmla="*/ 4 w 19"/>
                  <a:gd name="T1" fmla="*/ 16 h 16"/>
                  <a:gd name="T2" fmla="*/ 19 w 19"/>
                  <a:gd name="T3" fmla="*/ 14 h 16"/>
                  <a:gd name="T4" fmla="*/ 14 w 19"/>
                  <a:gd name="T5" fmla="*/ 0 h 16"/>
                  <a:gd name="T6" fmla="*/ 0 w 19"/>
                  <a:gd name="T7" fmla="*/ 2 h 16"/>
                  <a:gd name="T8" fmla="*/ 4 w 19"/>
                  <a:gd name="T9" fmla="*/ 16 h 16"/>
                  <a:gd name="T10" fmla="*/ 0 60000 65536"/>
                  <a:gd name="T11" fmla="*/ 0 60000 65536"/>
                  <a:gd name="T12" fmla="*/ 0 60000 65536"/>
                  <a:gd name="T13" fmla="*/ 0 60000 65536"/>
                  <a:gd name="T14" fmla="*/ 0 60000 65536"/>
                  <a:gd name="T15" fmla="*/ 0 w 19"/>
                  <a:gd name="T16" fmla="*/ 0 h 16"/>
                  <a:gd name="T17" fmla="*/ 19 w 19"/>
                  <a:gd name="T18" fmla="*/ 16 h 16"/>
                </a:gdLst>
                <a:ahLst/>
                <a:cxnLst>
                  <a:cxn ang="T10">
                    <a:pos x="T0" y="T1"/>
                  </a:cxn>
                  <a:cxn ang="T11">
                    <a:pos x="T2" y="T3"/>
                  </a:cxn>
                  <a:cxn ang="T12">
                    <a:pos x="T4" y="T5"/>
                  </a:cxn>
                  <a:cxn ang="T13">
                    <a:pos x="T6" y="T7"/>
                  </a:cxn>
                  <a:cxn ang="T14">
                    <a:pos x="T8" y="T9"/>
                  </a:cxn>
                </a:cxnLst>
                <a:rect l="T15" t="T16" r="T17" b="T18"/>
                <a:pathLst>
                  <a:path w="19" h="16">
                    <a:moveTo>
                      <a:pt x="4" y="16"/>
                    </a:moveTo>
                    <a:lnTo>
                      <a:pt x="19" y="14"/>
                    </a:lnTo>
                    <a:lnTo>
                      <a:pt x="14" y="0"/>
                    </a:lnTo>
                    <a:lnTo>
                      <a:pt x="0" y="2"/>
                    </a:lnTo>
                    <a:lnTo>
                      <a:pt x="4" y="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7" name="Freeform 76">
                <a:extLst>
                  <a:ext uri="{FF2B5EF4-FFF2-40B4-BE49-F238E27FC236}">
                    <a16:creationId xmlns:a16="http://schemas.microsoft.com/office/drawing/2014/main" id="{01C33DE1-6053-4E93-9A2A-97C4E8233499}"/>
                  </a:ext>
                </a:extLst>
              </p:cNvPr>
              <p:cNvSpPr>
                <a:spLocks noChangeArrowheads="1"/>
              </p:cNvSpPr>
              <p:nvPr/>
            </p:nvSpPr>
            <p:spPr bwMode="auto">
              <a:xfrm>
                <a:off x="1822450" y="3305175"/>
                <a:ext cx="60325" cy="139700"/>
              </a:xfrm>
              <a:custGeom>
                <a:avLst/>
                <a:gdLst>
                  <a:gd name="T0" fmla="*/ 24 w 38"/>
                  <a:gd name="T1" fmla="*/ 88 h 88"/>
                  <a:gd name="T2" fmla="*/ 38 w 38"/>
                  <a:gd name="T3" fmla="*/ 83 h 88"/>
                  <a:gd name="T4" fmla="*/ 12 w 38"/>
                  <a:gd name="T5" fmla="*/ 0 h 88"/>
                  <a:gd name="T6" fmla="*/ 0 w 38"/>
                  <a:gd name="T7" fmla="*/ 5 h 88"/>
                  <a:gd name="T8" fmla="*/ 24 w 38"/>
                  <a:gd name="T9" fmla="*/ 88 h 88"/>
                  <a:gd name="T10" fmla="*/ 0 60000 65536"/>
                  <a:gd name="T11" fmla="*/ 0 60000 65536"/>
                  <a:gd name="T12" fmla="*/ 0 60000 65536"/>
                  <a:gd name="T13" fmla="*/ 0 60000 65536"/>
                  <a:gd name="T14" fmla="*/ 0 60000 65536"/>
                  <a:gd name="T15" fmla="*/ 0 w 38"/>
                  <a:gd name="T16" fmla="*/ 0 h 88"/>
                  <a:gd name="T17" fmla="*/ 38 w 38"/>
                  <a:gd name="T18" fmla="*/ 88 h 88"/>
                </a:gdLst>
                <a:ahLst/>
                <a:cxnLst>
                  <a:cxn ang="T10">
                    <a:pos x="T0" y="T1"/>
                  </a:cxn>
                  <a:cxn ang="T11">
                    <a:pos x="T2" y="T3"/>
                  </a:cxn>
                  <a:cxn ang="T12">
                    <a:pos x="T4" y="T5"/>
                  </a:cxn>
                  <a:cxn ang="T13">
                    <a:pos x="T6" y="T7"/>
                  </a:cxn>
                  <a:cxn ang="T14">
                    <a:pos x="T8" y="T9"/>
                  </a:cxn>
                </a:cxnLst>
                <a:rect l="T15" t="T16" r="T17" b="T18"/>
                <a:pathLst>
                  <a:path w="38" h="88">
                    <a:moveTo>
                      <a:pt x="24" y="88"/>
                    </a:moveTo>
                    <a:lnTo>
                      <a:pt x="38" y="83"/>
                    </a:lnTo>
                    <a:lnTo>
                      <a:pt x="12" y="0"/>
                    </a:lnTo>
                    <a:lnTo>
                      <a:pt x="0" y="5"/>
                    </a:lnTo>
                    <a:lnTo>
                      <a:pt x="24" y="88"/>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8" name="Freeform 77">
                <a:extLst>
                  <a:ext uri="{FF2B5EF4-FFF2-40B4-BE49-F238E27FC236}">
                    <a16:creationId xmlns:a16="http://schemas.microsoft.com/office/drawing/2014/main" id="{6A847477-A91A-4170-A7F1-B323DF1FEE58}"/>
                  </a:ext>
                </a:extLst>
              </p:cNvPr>
              <p:cNvSpPr>
                <a:spLocks noChangeArrowheads="1"/>
              </p:cNvSpPr>
              <p:nvPr/>
            </p:nvSpPr>
            <p:spPr bwMode="auto">
              <a:xfrm>
                <a:off x="1882775" y="3268663"/>
                <a:ext cx="142875" cy="157163"/>
              </a:xfrm>
              <a:custGeom>
                <a:avLst/>
                <a:gdLst>
                  <a:gd name="T0" fmla="*/ 24 w 38"/>
                  <a:gd name="T1" fmla="*/ 1 h 42"/>
                  <a:gd name="T2" fmla="*/ 16 w 38"/>
                  <a:gd name="T3" fmla="*/ 1 h 42"/>
                  <a:gd name="T4" fmla="*/ 7 w 38"/>
                  <a:gd name="T5" fmla="*/ 12 h 42"/>
                  <a:gd name="T6" fmla="*/ 5 w 38"/>
                  <a:gd name="T7" fmla="*/ 5 h 42"/>
                  <a:gd name="T8" fmla="*/ 0 w 38"/>
                  <a:gd name="T9" fmla="*/ 7 h 42"/>
                  <a:gd name="T10" fmla="*/ 11 w 38"/>
                  <a:gd name="T11" fmla="*/ 42 h 42"/>
                  <a:gd name="T12" fmla="*/ 16 w 38"/>
                  <a:gd name="T13" fmla="*/ 41 h 42"/>
                  <a:gd name="T14" fmla="*/ 10 w 38"/>
                  <a:gd name="T15" fmla="*/ 21 h 42"/>
                  <a:gd name="T16" fmla="*/ 11 w 38"/>
                  <a:gd name="T17" fmla="*/ 12 h 42"/>
                  <a:gd name="T18" fmla="*/ 17 w 38"/>
                  <a:gd name="T19" fmla="*/ 6 h 42"/>
                  <a:gd name="T20" fmla="*/ 23 w 38"/>
                  <a:gd name="T21" fmla="*/ 7 h 42"/>
                  <a:gd name="T22" fmla="*/ 27 w 38"/>
                  <a:gd name="T23" fmla="*/ 13 h 42"/>
                  <a:gd name="T24" fmla="*/ 33 w 38"/>
                  <a:gd name="T25" fmla="*/ 36 h 42"/>
                  <a:gd name="T26" fmla="*/ 38 w 38"/>
                  <a:gd name="T27" fmla="*/ 34 h 42"/>
                  <a:gd name="T28" fmla="*/ 33 w 38"/>
                  <a:gd name="T29" fmla="*/ 14 h 42"/>
                  <a:gd name="T30" fmla="*/ 29 w 38"/>
                  <a:gd name="T31" fmla="*/ 5 h 42"/>
                  <a:gd name="T32" fmla="*/ 24 w 38"/>
                  <a:gd name="T33" fmla="*/ 1 h 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2"/>
                  <a:gd name="T53" fmla="*/ 38 w 38"/>
                  <a:gd name="T54" fmla="*/ 42 h 4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2">
                    <a:moveTo>
                      <a:pt x="24" y="1"/>
                    </a:moveTo>
                    <a:cubicBezTo>
                      <a:pt x="21" y="0"/>
                      <a:pt x="19" y="0"/>
                      <a:pt x="16" y="1"/>
                    </a:cubicBezTo>
                    <a:cubicBezTo>
                      <a:pt x="12" y="2"/>
                      <a:pt x="9" y="6"/>
                      <a:pt x="7" y="12"/>
                    </a:cubicBezTo>
                    <a:cubicBezTo>
                      <a:pt x="5" y="5"/>
                      <a:pt x="5" y="5"/>
                      <a:pt x="5" y="5"/>
                    </a:cubicBezTo>
                    <a:cubicBezTo>
                      <a:pt x="0" y="7"/>
                      <a:pt x="0" y="7"/>
                      <a:pt x="0" y="7"/>
                    </a:cubicBezTo>
                    <a:cubicBezTo>
                      <a:pt x="11" y="42"/>
                      <a:pt x="11" y="42"/>
                      <a:pt x="11" y="42"/>
                    </a:cubicBezTo>
                    <a:cubicBezTo>
                      <a:pt x="16" y="41"/>
                      <a:pt x="16" y="41"/>
                      <a:pt x="16" y="41"/>
                    </a:cubicBezTo>
                    <a:cubicBezTo>
                      <a:pt x="10" y="21"/>
                      <a:pt x="10" y="21"/>
                      <a:pt x="10" y="21"/>
                    </a:cubicBezTo>
                    <a:cubicBezTo>
                      <a:pt x="9" y="18"/>
                      <a:pt x="9" y="14"/>
                      <a:pt x="11" y="12"/>
                    </a:cubicBezTo>
                    <a:cubicBezTo>
                      <a:pt x="12" y="9"/>
                      <a:pt x="14" y="7"/>
                      <a:pt x="17" y="6"/>
                    </a:cubicBezTo>
                    <a:cubicBezTo>
                      <a:pt x="19" y="6"/>
                      <a:pt x="21" y="6"/>
                      <a:pt x="23" y="7"/>
                    </a:cubicBezTo>
                    <a:cubicBezTo>
                      <a:pt x="24" y="8"/>
                      <a:pt x="26" y="10"/>
                      <a:pt x="27" y="13"/>
                    </a:cubicBezTo>
                    <a:cubicBezTo>
                      <a:pt x="33" y="36"/>
                      <a:pt x="33" y="36"/>
                      <a:pt x="33" y="36"/>
                    </a:cubicBezTo>
                    <a:cubicBezTo>
                      <a:pt x="38" y="34"/>
                      <a:pt x="38" y="34"/>
                      <a:pt x="38" y="34"/>
                    </a:cubicBezTo>
                    <a:cubicBezTo>
                      <a:pt x="33" y="14"/>
                      <a:pt x="33" y="14"/>
                      <a:pt x="33" y="14"/>
                    </a:cubicBezTo>
                    <a:cubicBezTo>
                      <a:pt x="31" y="9"/>
                      <a:pt x="30" y="6"/>
                      <a:pt x="29" y="5"/>
                    </a:cubicBezTo>
                    <a:cubicBezTo>
                      <a:pt x="28" y="3"/>
                      <a:pt x="26" y="2"/>
                      <a:pt x="24"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19" name="Freeform 78">
                <a:extLst>
                  <a:ext uri="{FF2B5EF4-FFF2-40B4-BE49-F238E27FC236}">
                    <a16:creationId xmlns:a16="http://schemas.microsoft.com/office/drawing/2014/main" id="{D88D2D8C-1178-4548-9E72-5B17130A4C09}"/>
                  </a:ext>
                </a:extLst>
              </p:cNvPr>
              <p:cNvSpPr>
                <a:spLocks noEditPoints="1" noChangeArrowheads="1"/>
              </p:cNvSpPr>
              <p:nvPr/>
            </p:nvSpPr>
            <p:spPr bwMode="auto">
              <a:xfrm>
                <a:off x="2028825" y="3227388"/>
                <a:ext cx="142875" cy="153988"/>
              </a:xfrm>
              <a:custGeom>
                <a:avLst/>
                <a:gdLst>
                  <a:gd name="T0" fmla="*/ 31 w 38"/>
                  <a:gd name="T1" fmla="*/ 12 h 41"/>
                  <a:gd name="T2" fmla="*/ 25 w 38"/>
                  <a:gd name="T3" fmla="*/ 2 h 41"/>
                  <a:gd name="T4" fmla="*/ 13 w 38"/>
                  <a:gd name="T5" fmla="*/ 2 h 41"/>
                  <a:gd name="T6" fmla="*/ 1 w 38"/>
                  <a:gd name="T7" fmla="*/ 16 h 41"/>
                  <a:gd name="T8" fmla="*/ 6 w 38"/>
                  <a:gd name="T9" fmla="*/ 15 h 41"/>
                  <a:gd name="T10" fmla="*/ 14 w 38"/>
                  <a:gd name="T11" fmla="*/ 6 h 41"/>
                  <a:gd name="T12" fmla="*/ 20 w 38"/>
                  <a:gd name="T13" fmla="*/ 6 h 41"/>
                  <a:gd name="T14" fmla="*/ 23 w 38"/>
                  <a:gd name="T15" fmla="*/ 8 h 41"/>
                  <a:gd name="T16" fmla="*/ 26 w 38"/>
                  <a:gd name="T17" fmla="*/ 14 h 41"/>
                  <a:gd name="T18" fmla="*/ 21 w 38"/>
                  <a:gd name="T19" fmla="*/ 15 h 41"/>
                  <a:gd name="T20" fmla="*/ 7 w 38"/>
                  <a:gd name="T21" fmla="*/ 23 h 41"/>
                  <a:gd name="T22" fmla="*/ 5 w 38"/>
                  <a:gd name="T23" fmla="*/ 33 h 41"/>
                  <a:gd name="T24" fmla="*/ 10 w 38"/>
                  <a:gd name="T25" fmla="*/ 40 h 41"/>
                  <a:gd name="T26" fmla="*/ 20 w 38"/>
                  <a:gd name="T27" fmla="*/ 40 h 41"/>
                  <a:gd name="T28" fmla="*/ 30 w 38"/>
                  <a:gd name="T29" fmla="*/ 29 h 41"/>
                  <a:gd name="T30" fmla="*/ 33 w 38"/>
                  <a:gd name="T31" fmla="*/ 35 h 41"/>
                  <a:gd name="T32" fmla="*/ 38 w 38"/>
                  <a:gd name="T33" fmla="*/ 34 h 41"/>
                  <a:gd name="T34" fmla="*/ 35 w 38"/>
                  <a:gd name="T35" fmla="*/ 27 h 41"/>
                  <a:gd name="T36" fmla="*/ 31 w 38"/>
                  <a:gd name="T37" fmla="*/ 12 h 41"/>
                  <a:gd name="T38" fmla="*/ 27 w 38"/>
                  <a:gd name="T39" fmla="*/ 30 h 41"/>
                  <a:gd name="T40" fmla="*/ 20 w 38"/>
                  <a:gd name="T41" fmla="*/ 36 h 41"/>
                  <a:gd name="T42" fmla="*/ 14 w 38"/>
                  <a:gd name="T43" fmla="*/ 35 h 41"/>
                  <a:gd name="T44" fmla="*/ 10 w 38"/>
                  <a:gd name="T45" fmla="*/ 32 h 41"/>
                  <a:gd name="T46" fmla="*/ 12 w 38"/>
                  <a:gd name="T47" fmla="*/ 24 h 41"/>
                  <a:gd name="T48" fmla="*/ 22 w 38"/>
                  <a:gd name="T49" fmla="*/ 19 h 41"/>
                  <a:gd name="T50" fmla="*/ 27 w 38"/>
                  <a:gd name="T51" fmla="*/ 18 h 41"/>
                  <a:gd name="T52" fmla="*/ 28 w 38"/>
                  <a:gd name="T53" fmla="*/ 20 h 41"/>
                  <a:gd name="T54" fmla="*/ 27 w 38"/>
                  <a:gd name="T55" fmla="*/ 30 h 4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8"/>
                  <a:gd name="T85" fmla="*/ 0 h 41"/>
                  <a:gd name="T86" fmla="*/ 38 w 38"/>
                  <a:gd name="T87" fmla="*/ 41 h 4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8" h="41">
                    <a:moveTo>
                      <a:pt x="31" y="12"/>
                    </a:moveTo>
                    <a:cubicBezTo>
                      <a:pt x="30" y="7"/>
                      <a:pt x="27" y="3"/>
                      <a:pt x="25" y="2"/>
                    </a:cubicBezTo>
                    <a:cubicBezTo>
                      <a:pt x="22" y="0"/>
                      <a:pt x="18" y="0"/>
                      <a:pt x="13" y="2"/>
                    </a:cubicBezTo>
                    <a:cubicBezTo>
                      <a:pt x="4" y="4"/>
                      <a:pt x="0" y="9"/>
                      <a:pt x="1" y="16"/>
                    </a:cubicBezTo>
                    <a:cubicBezTo>
                      <a:pt x="6" y="15"/>
                      <a:pt x="6" y="15"/>
                      <a:pt x="6" y="15"/>
                    </a:cubicBezTo>
                    <a:cubicBezTo>
                      <a:pt x="6" y="11"/>
                      <a:pt x="8" y="8"/>
                      <a:pt x="14" y="6"/>
                    </a:cubicBezTo>
                    <a:cubicBezTo>
                      <a:pt x="16" y="5"/>
                      <a:pt x="18" y="5"/>
                      <a:pt x="20" y="6"/>
                    </a:cubicBezTo>
                    <a:cubicBezTo>
                      <a:pt x="21" y="6"/>
                      <a:pt x="23" y="7"/>
                      <a:pt x="23" y="8"/>
                    </a:cubicBezTo>
                    <a:cubicBezTo>
                      <a:pt x="24" y="9"/>
                      <a:pt x="25" y="11"/>
                      <a:pt x="26" y="14"/>
                    </a:cubicBezTo>
                    <a:cubicBezTo>
                      <a:pt x="24" y="14"/>
                      <a:pt x="22" y="15"/>
                      <a:pt x="21" y="15"/>
                    </a:cubicBezTo>
                    <a:cubicBezTo>
                      <a:pt x="14" y="17"/>
                      <a:pt x="9" y="20"/>
                      <a:pt x="7" y="23"/>
                    </a:cubicBezTo>
                    <a:cubicBezTo>
                      <a:pt x="4" y="26"/>
                      <a:pt x="3" y="29"/>
                      <a:pt x="5" y="33"/>
                    </a:cubicBezTo>
                    <a:cubicBezTo>
                      <a:pt x="5" y="36"/>
                      <a:pt x="7" y="38"/>
                      <a:pt x="10" y="40"/>
                    </a:cubicBezTo>
                    <a:cubicBezTo>
                      <a:pt x="13" y="41"/>
                      <a:pt x="16" y="41"/>
                      <a:pt x="20" y="40"/>
                    </a:cubicBezTo>
                    <a:cubicBezTo>
                      <a:pt x="26" y="39"/>
                      <a:pt x="29" y="35"/>
                      <a:pt x="30" y="29"/>
                    </a:cubicBezTo>
                    <a:cubicBezTo>
                      <a:pt x="31" y="32"/>
                      <a:pt x="32" y="34"/>
                      <a:pt x="33" y="35"/>
                    </a:cubicBezTo>
                    <a:cubicBezTo>
                      <a:pt x="38" y="34"/>
                      <a:pt x="38" y="34"/>
                      <a:pt x="38" y="34"/>
                    </a:cubicBezTo>
                    <a:cubicBezTo>
                      <a:pt x="37" y="32"/>
                      <a:pt x="36" y="30"/>
                      <a:pt x="35" y="27"/>
                    </a:cubicBezTo>
                    <a:lnTo>
                      <a:pt x="31" y="12"/>
                    </a:lnTo>
                    <a:close/>
                    <a:moveTo>
                      <a:pt x="27" y="30"/>
                    </a:moveTo>
                    <a:cubicBezTo>
                      <a:pt x="26" y="33"/>
                      <a:pt x="23" y="35"/>
                      <a:pt x="20" y="36"/>
                    </a:cubicBezTo>
                    <a:cubicBezTo>
                      <a:pt x="17" y="36"/>
                      <a:pt x="15" y="36"/>
                      <a:pt x="14" y="35"/>
                    </a:cubicBezTo>
                    <a:cubicBezTo>
                      <a:pt x="12" y="35"/>
                      <a:pt x="11" y="33"/>
                      <a:pt x="10" y="32"/>
                    </a:cubicBezTo>
                    <a:cubicBezTo>
                      <a:pt x="10" y="29"/>
                      <a:pt x="10" y="26"/>
                      <a:pt x="12" y="24"/>
                    </a:cubicBezTo>
                    <a:cubicBezTo>
                      <a:pt x="14" y="22"/>
                      <a:pt x="17" y="20"/>
                      <a:pt x="22" y="19"/>
                    </a:cubicBezTo>
                    <a:cubicBezTo>
                      <a:pt x="23" y="19"/>
                      <a:pt x="25" y="18"/>
                      <a:pt x="27" y="18"/>
                    </a:cubicBezTo>
                    <a:cubicBezTo>
                      <a:pt x="27" y="19"/>
                      <a:pt x="28" y="20"/>
                      <a:pt x="28" y="20"/>
                    </a:cubicBezTo>
                    <a:cubicBezTo>
                      <a:pt x="29" y="23"/>
                      <a:pt x="28" y="27"/>
                      <a:pt x="27" y="3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0" name="Freeform 79">
                <a:extLst>
                  <a:ext uri="{FF2B5EF4-FFF2-40B4-BE49-F238E27FC236}">
                    <a16:creationId xmlns:a16="http://schemas.microsoft.com/office/drawing/2014/main" id="{A2F69A33-4A3F-4CA2-BBDE-E1EAB8447439}"/>
                  </a:ext>
                </a:extLst>
              </p:cNvPr>
              <p:cNvSpPr>
                <a:spLocks noChangeArrowheads="1"/>
              </p:cNvSpPr>
              <p:nvPr/>
            </p:nvSpPr>
            <p:spPr bwMode="auto">
              <a:xfrm>
                <a:off x="2171700" y="3186113"/>
                <a:ext cx="142875" cy="157163"/>
              </a:xfrm>
              <a:custGeom>
                <a:avLst/>
                <a:gdLst>
                  <a:gd name="T0" fmla="*/ 24 w 38"/>
                  <a:gd name="T1" fmla="*/ 1 h 42"/>
                  <a:gd name="T2" fmla="*/ 16 w 38"/>
                  <a:gd name="T3" fmla="*/ 1 h 42"/>
                  <a:gd name="T4" fmla="*/ 7 w 38"/>
                  <a:gd name="T5" fmla="*/ 12 h 42"/>
                  <a:gd name="T6" fmla="*/ 5 w 38"/>
                  <a:gd name="T7" fmla="*/ 5 h 42"/>
                  <a:gd name="T8" fmla="*/ 0 w 38"/>
                  <a:gd name="T9" fmla="*/ 7 h 42"/>
                  <a:gd name="T10" fmla="*/ 10 w 38"/>
                  <a:gd name="T11" fmla="*/ 42 h 42"/>
                  <a:gd name="T12" fmla="*/ 16 w 38"/>
                  <a:gd name="T13" fmla="*/ 40 h 42"/>
                  <a:gd name="T14" fmla="*/ 10 w 38"/>
                  <a:gd name="T15" fmla="*/ 21 h 42"/>
                  <a:gd name="T16" fmla="*/ 11 w 38"/>
                  <a:gd name="T17" fmla="*/ 11 h 42"/>
                  <a:gd name="T18" fmla="*/ 17 w 38"/>
                  <a:gd name="T19" fmla="*/ 6 h 42"/>
                  <a:gd name="T20" fmla="*/ 22 w 38"/>
                  <a:gd name="T21" fmla="*/ 6 h 42"/>
                  <a:gd name="T22" fmla="*/ 27 w 38"/>
                  <a:gd name="T23" fmla="*/ 13 h 42"/>
                  <a:gd name="T24" fmla="*/ 33 w 38"/>
                  <a:gd name="T25" fmla="*/ 35 h 42"/>
                  <a:gd name="T26" fmla="*/ 38 w 38"/>
                  <a:gd name="T27" fmla="*/ 34 h 42"/>
                  <a:gd name="T28" fmla="*/ 32 w 38"/>
                  <a:gd name="T29" fmla="*/ 13 h 42"/>
                  <a:gd name="T30" fmla="*/ 29 w 38"/>
                  <a:gd name="T31" fmla="*/ 4 h 42"/>
                  <a:gd name="T32" fmla="*/ 24 w 38"/>
                  <a:gd name="T33" fmla="*/ 1 h 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2"/>
                  <a:gd name="T53" fmla="*/ 38 w 38"/>
                  <a:gd name="T54" fmla="*/ 42 h 4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2">
                    <a:moveTo>
                      <a:pt x="24" y="1"/>
                    </a:moveTo>
                    <a:cubicBezTo>
                      <a:pt x="21" y="0"/>
                      <a:pt x="19" y="0"/>
                      <a:pt x="16" y="1"/>
                    </a:cubicBezTo>
                    <a:cubicBezTo>
                      <a:pt x="12" y="2"/>
                      <a:pt x="9" y="6"/>
                      <a:pt x="7" y="12"/>
                    </a:cubicBezTo>
                    <a:cubicBezTo>
                      <a:pt x="5" y="5"/>
                      <a:pt x="5" y="5"/>
                      <a:pt x="5" y="5"/>
                    </a:cubicBezTo>
                    <a:cubicBezTo>
                      <a:pt x="0" y="7"/>
                      <a:pt x="0" y="7"/>
                      <a:pt x="0" y="7"/>
                    </a:cubicBezTo>
                    <a:cubicBezTo>
                      <a:pt x="10" y="42"/>
                      <a:pt x="10" y="42"/>
                      <a:pt x="10" y="42"/>
                    </a:cubicBezTo>
                    <a:cubicBezTo>
                      <a:pt x="16" y="40"/>
                      <a:pt x="16" y="40"/>
                      <a:pt x="16" y="40"/>
                    </a:cubicBezTo>
                    <a:cubicBezTo>
                      <a:pt x="10" y="21"/>
                      <a:pt x="10" y="21"/>
                      <a:pt x="10" y="21"/>
                    </a:cubicBezTo>
                    <a:cubicBezTo>
                      <a:pt x="9" y="17"/>
                      <a:pt x="9" y="14"/>
                      <a:pt x="11" y="11"/>
                    </a:cubicBezTo>
                    <a:cubicBezTo>
                      <a:pt x="12" y="8"/>
                      <a:pt x="14" y="7"/>
                      <a:pt x="17" y="6"/>
                    </a:cubicBezTo>
                    <a:cubicBezTo>
                      <a:pt x="19" y="5"/>
                      <a:pt x="21" y="5"/>
                      <a:pt x="22" y="6"/>
                    </a:cubicBezTo>
                    <a:cubicBezTo>
                      <a:pt x="24" y="7"/>
                      <a:pt x="26" y="9"/>
                      <a:pt x="27" y="13"/>
                    </a:cubicBezTo>
                    <a:cubicBezTo>
                      <a:pt x="33" y="35"/>
                      <a:pt x="33" y="35"/>
                      <a:pt x="33" y="35"/>
                    </a:cubicBezTo>
                    <a:cubicBezTo>
                      <a:pt x="38" y="34"/>
                      <a:pt x="38" y="34"/>
                      <a:pt x="38" y="34"/>
                    </a:cubicBezTo>
                    <a:cubicBezTo>
                      <a:pt x="32" y="13"/>
                      <a:pt x="32" y="13"/>
                      <a:pt x="32" y="13"/>
                    </a:cubicBezTo>
                    <a:cubicBezTo>
                      <a:pt x="31" y="9"/>
                      <a:pt x="30" y="6"/>
                      <a:pt x="29" y="4"/>
                    </a:cubicBezTo>
                    <a:cubicBezTo>
                      <a:pt x="27" y="3"/>
                      <a:pt x="26" y="2"/>
                      <a:pt x="24"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1" name="Freeform 80">
                <a:extLst>
                  <a:ext uri="{FF2B5EF4-FFF2-40B4-BE49-F238E27FC236}">
                    <a16:creationId xmlns:a16="http://schemas.microsoft.com/office/drawing/2014/main" id="{3BD279A0-8F65-4B17-9F1F-A32D390966B5}"/>
                  </a:ext>
                </a:extLst>
              </p:cNvPr>
              <p:cNvSpPr>
                <a:spLocks noChangeArrowheads="1"/>
              </p:cNvSpPr>
              <p:nvPr/>
            </p:nvSpPr>
            <p:spPr bwMode="auto">
              <a:xfrm>
                <a:off x="2322513" y="3148013"/>
                <a:ext cx="120650" cy="146050"/>
              </a:xfrm>
              <a:custGeom>
                <a:avLst/>
                <a:gdLst>
                  <a:gd name="T0" fmla="*/ 13 w 32"/>
                  <a:gd name="T1" fmla="*/ 5 h 39"/>
                  <a:gd name="T2" fmla="*/ 24 w 32"/>
                  <a:gd name="T3" fmla="*/ 11 h 39"/>
                  <a:gd name="T4" fmla="*/ 28 w 32"/>
                  <a:gd name="T5" fmla="*/ 9 h 39"/>
                  <a:gd name="T6" fmla="*/ 21 w 32"/>
                  <a:gd name="T7" fmla="*/ 1 h 39"/>
                  <a:gd name="T8" fmla="*/ 11 w 32"/>
                  <a:gd name="T9" fmla="*/ 1 h 39"/>
                  <a:gd name="T10" fmla="*/ 2 w 32"/>
                  <a:gd name="T11" fmla="*/ 9 h 39"/>
                  <a:gd name="T12" fmla="*/ 1 w 32"/>
                  <a:gd name="T13" fmla="*/ 24 h 39"/>
                  <a:gd name="T14" fmla="*/ 9 w 32"/>
                  <a:gd name="T15" fmla="*/ 36 h 39"/>
                  <a:gd name="T16" fmla="*/ 22 w 32"/>
                  <a:gd name="T17" fmla="*/ 38 h 39"/>
                  <a:gd name="T18" fmla="*/ 30 w 32"/>
                  <a:gd name="T19" fmla="*/ 32 h 39"/>
                  <a:gd name="T20" fmla="*/ 32 w 32"/>
                  <a:gd name="T21" fmla="*/ 22 h 39"/>
                  <a:gd name="T22" fmla="*/ 27 w 32"/>
                  <a:gd name="T23" fmla="*/ 22 h 39"/>
                  <a:gd name="T24" fmla="*/ 21 w 32"/>
                  <a:gd name="T25" fmla="*/ 33 h 39"/>
                  <a:gd name="T26" fmla="*/ 13 w 32"/>
                  <a:gd name="T27" fmla="*/ 32 h 39"/>
                  <a:gd name="T28" fmla="*/ 7 w 32"/>
                  <a:gd name="T29" fmla="*/ 22 h 39"/>
                  <a:gd name="T30" fmla="*/ 7 w 32"/>
                  <a:gd name="T31" fmla="*/ 11 h 39"/>
                  <a:gd name="T32" fmla="*/ 13 w 32"/>
                  <a:gd name="T33" fmla="*/ 5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39"/>
                  <a:gd name="T53" fmla="*/ 32 w 32"/>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39">
                    <a:moveTo>
                      <a:pt x="13" y="5"/>
                    </a:moveTo>
                    <a:cubicBezTo>
                      <a:pt x="17" y="4"/>
                      <a:pt x="21" y="6"/>
                      <a:pt x="24" y="11"/>
                    </a:cubicBezTo>
                    <a:cubicBezTo>
                      <a:pt x="28" y="9"/>
                      <a:pt x="28" y="9"/>
                      <a:pt x="28" y="9"/>
                    </a:cubicBezTo>
                    <a:cubicBezTo>
                      <a:pt x="27" y="6"/>
                      <a:pt x="24" y="3"/>
                      <a:pt x="21" y="1"/>
                    </a:cubicBezTo>
                    <a:cubicBezTo>
                      <a:pt x="18" y="0"/>
                      <a:pt x="15" y="0"/>
                      <a:pt x="11" y="1"/>
                    </a:cubicBezTo>
                    <a:cubicBezTo>
                      <a:pt x="6" y="2"/>
                      <a:pt x="3" y="5"/>
                      <a:pt x="2" y="9"/>
                    </a:cubicBezTo>
                    <a:cubicBezTo>
                      <a:pt x="0" y="14"/>
                      <a:pt x="0" y="18"/>
                      <a:pt x="1" y="24"/>
                    </a:cubicBezTo>
                    <a:cubicBezTo>
                      <a:pt x="3" y="29"/>
                      <a:pt x="6" y="33"/>
                      <a:pt x="9" y="36"/>
                    </a:cubicBezTo>
                    <a:cubicBezTo>
                      <a:pt x="13" y="39"/>
                      <a:pt x="17" y="39"/>
                      <a:pt x="22" y="38"/>
                    </a:cubicBezTo>
                    <a:cubicBezTo>
                      <a:pt x="25" y="37"/>
                      <a:pt x="28" y="35"/>
                      <a:pt x="30" y="32"/>
                    </a:cubicBezTo>
                    <a:cubicBezTo>
                      <a:pt x="32" y="29"/>
                      <a:pt x="32" y="26"/>
                      <a:pt x="32" y="22"/>
                    </a:cubicBezTo>
                    <a:cubicBezTo>
                      <a:pt x="27" y="22"/>
                      <a:pt x="27" y="22"/>
                      <a:pt x="27" y="22"/>
                    </a:cubicBezTo>
                    <a:cubicBezTo>
                      <a:pt x="27" y="28"/>
                      <a:pt x="25" y="32"/>
                      <a:pt x="21" y="33"/>
                    </a:cubicBezTo>
                    <a:cubicBezTo>
                      <a:pt x="18" y="34"/>
                      <a:pt x="15" y="34"/>
                      <a:pt x="13" y="32"/>
                    </a:cubicBezTo>
                    <a:cubicBezTo>
                      <a:pt x="10" y="30"/>
                      <a:pt x="8" y="26"/>
                      <a:pt x="7" y="22"/>
                    </a:cubicBezTo>
                    <a:cubicBezTo>
                      <a:pt x="6" y="18"/>
                      <a:pt x="6" y="14"/>
                      <a:pt x="7" y="11"/>
                    </a:cubicBezTo>
                    <a:cubicBezTo>
                      <a:pt x="8" y="8"/>
                      <a:pt x="10" y="6"/>
                      <a:pt x="13"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2" name="Freeform 81">
                <a:extLst>
                  <a:ext uri="{FF2B5EF4-FFF2-40B4-BE49-F238E27FC236}">
                    <a16:creationId xmlns:a16="http://schemas.microsoft.com/office/drawing/2014/main" id="{788756C4-A248-4319-B13A-EF6FB2BFEF08}"/>
                  </a:ext>
                </a:extLst>
              </p:cNvPr>
              <p:cNvSpPr>
                <a:spLocks noEditPoints="1" noChangeArrowheads="1"/>
              </p:cNvSpPr>
              <p:nvPr/>
            </p:nvSpPr>
            <p:spPr bwMode="auto">
              <a:xfrm>
                <a:off x="2446338" y="3106738"/>
                <a:ext cx="134938" cy="150813"/>
              </a:xfrm>
              <a:custGeom>
                <a:avLst/>
                <a:gdLst>
                  <a:gd name="T0" fmla="*/ 23 w 36"/>
                  <a:gd name="T1" fmla="*/ 34 h 40"/>
                  <a:gd name="T2" fmla="*/ 15 w 36"/>
                  <a:gd name="T3" fmla="*/ 34 h 40"/>
                  <a:gd name="T4" fmla="*/ 8 w 36"/>
                  <a:gd name="T5" fmla="*/ 24 h 40"/>
                  <a:gd name="T6" fmla="*/ 34 w 36"/>
                  <a:gd name="T7" fmla="*/ 16 h 40"/>
                  <a:gd name="T8" fmla="*/ 25 w 36"/>
                  <a:gd name="T9" fmla="*/ 3 h 40"/>
                  <a:gd name="T10" fmla="*/ 13 w 36"/>
                  <a:gd name="T11" fmla="*/ 2 h 40"/>
                  <a:gd name="T12" fmla="*/ 3 w 36"/>
                  <a:gd name="T13" fmla="*/ 10 h 40"/>
                  <a:gd name="T14" fmla="*/ 2 w 36"/>
                  <a:gd name="T15" fmla="*/ 25 h 40"/>
                  <a:gd name="T16" fmla="*/ 10 w 36"/>
                  <a:gd name="T17" fmla="*/ 37 h 40"/>
                  <a:gd name="T18" fmla="*/ 24 w 36"/>
                  <a:gd name="T19" fmla="*/ 39 h 40"/>
                  <a:gd name="T20" fmla="*/ 32 w 36"/>
                  <a:gd name="T21" fmla="*/ 33 h 40"/>
                  <a:gd name="T22" fmla="*/ 36 w 36"/>
                  <a:gd name="T23" fmla="*/ 24 h 40"/>
                  <a:gd name="T24" fmla="*/ 30 w 36"/>
                  <a:gd name="T25" fmla="*/ 25 h 40"/>
                  <a:gd name="T26" fmla="*/ 23 w 36"/>
                  <a:gd name="T27" fmla="*/ 34 h 40"/>
                  <a:gd name="T28" fmla="*/ 8 w 36"/>
                  <a:gd name="T29" fmla="*/ 11 h 40"/>
                  <a:gd name="T30" fmla="*/ 14 w 36"/>
                  <a:gd name="T31" fmla="*/ 6 h 40"/>
                  <a:gd name="T32" fmla="*/ 20 w 36"/>
                  <a:gd name="T33" fmla="*/ 6 h 40"/>
                  <a:gd name="T34" fmla="*/ 24 w 36"/>
                  <a:gd name="T35" fmla="*/ 9 h 40"/>
                  <a:gd name="T36" fmla="*/ 27 w 36"/>
                  <a:gd name="T37" fmla="*/ 14 h 40"/>
                  <a:gd name="T38" fmla="*/ 7 w 36"/>
                  <a:gd name="T39" fmla="*/ 20 h 40"/>
                  <a:gd name="T40" fmla="*/ 8 w 36"/>
                  <a:gd name="T41" fmla="*/ 11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6"/>
                  <a:gd name="T64" fmla="*/ 0 h 40"/>
                  <a:gd name="T65" fmla="*/ 36 w 36"/>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6" h="40">
                    <a:moveTo>
                      <a:pt x="23" y="34"/>
                    </a:moveTo>
                    <a:cubicBezTo>
                      <a:pt x="20" y="35"/>
                      <a:pt x="17" y="35"/>
                      <a:pt x="15" y="34"/>
                    </a:cubicBezTo>
                    <a:cubicBezTo>
                      <a:pt x="12" y="32"/>
                      <a:pt x="10" y="29"/>
                      <a:pt x="8" y="24"/>
                    </a:cubicBezTo>
                    <a:cubicBezTo>
                      <a:pt x="34" y="16"/>
                      <a:pt x="34" y="16"/>
                      <a:pt x="34" y="16"/>
                    </a:cubicBezTo>
                    <a:cubicBezTo>
                      <a:pt x="32" y="10"/>
                      <a:pt x="29" y="6"/>
                      <a:pt x="25" y="3"/>
                    </a:cubicBezTo>
                    <a:cubicBezTo>
                      <a:pt x="22" y="1"/>
                      <a:pt x="17" y="0"/>
                      <a:pt x="13" y="2"/>
                    </a:cubicBezTo>
                    <a:cubicBezTo>
                      <a:pt x="8" y="3"/>
                      <a:pt x="5" y="6"/>
                      <a:pt x="3" y="10"/>
                    </a:cubicBezTo>
                    <a:cubicBezTo>
                      <a:pt x="1" y="15"/>
                      <a:pt x="0" y="20"/>
                      <a:pt x="2" y="25"/>
                    </a:cubicBezTo>
                    <a:cubicBezTo>
                      <a:pt x="4" y="31"/>
                      <a:pt x="6" y="35"/>
                      <a:pt x="10" y="37"/>
                    </a:cubicBezTo>
                    <a:cubicBezTo>
                      <a:pt x="14" y="40"/>
                      <a:pt x="19" y="40"/>
                      <a:pt x="24" y="39"/>
                    </a:cubicBezTo>
                    <a:cubicBezTo>
                      <a:pt x="27" y="38"/>
                      <a:pt x="30" y="36"/>
                      <a:pt x="32" y="33"/>
                    </a:cubicBezTo>
                    <a:cubicBezTo>
                      <a:pt x="34" y="30"/>
                      <a:pt x="35" y="27"/>
                      <a:pt x="36" y="24"/>
                    </a:cubicBezTo>
                    <a:cubicBezTo>
                      <a:pt x="30" y="25"/>
                      <a:pt x="30" y="25"/>
                      <a:pt x="30" y="25"/>
                    </a:cubicBezTo>
                    <a:cubicBezTo>
                      <a:pt x="30" y="30"/>
                      <a:pt x="27" y="33"/>
                      <a:pt x="23" y="34"/>
                    </a:cubicBezTo>
                    <a:close/>
                    <a:moveTo>
                      <a:pt x="8" y="11"/>
                    </a:moveTo>
                    <a:cubicBezTo>
                      <a:pt x="9" y="8"/>
                      <a:pt x="11" y="7"/>
                      <a:pt x="14" y="6"/>
                    </a:cubicBezTo>
                    <a:cubicBezTo>
                      <a:pt x="16" y="5"/>
                      <a:pt x="18" y="5"/>
                      <a:pt x="20" y="6"/>
                    </a:cubicBezTo>
                    <a:cubicBezTo>
                      <a:pt x="22" y="6"/>
                      <a:pt x="23" y="8"/>
                      <a:pt x="24" y="9"/>
                    </a:cubicBezTo>
                    <a:cubicBezTo>
                      <a:pt x="25" y="10"/>
                      <a:pt x="26" y="12"/>
                      <a:pt x="27" y="14"/>
                    </a:cubicBezTo>
                    <a:cubicBezTo>
                      <a:pt x="7" y="20"/>
                      <a:pt x="7" y="20"/>
                      <a:pt x="7" y="20"/>
                    </a:cubicBezTo>
                    <a:cubicBezTo>
                      <a:pt x="6" y="16"/>
                      <a:pt x="7" y="13"/>
                      <a:pt x="8" y="1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4" name="Freeform 82">
                <a:extLst>
                  <a:ext uri="{FF2B5EF4-FFF2-40B4-BE49-F238E27FC236}">
                    <a16:creationId xmlns:a16="http://schemas.microsoft.com/office/drawing/2014/main" id="{AFCBEEC2-B3AF-4C40-B14B-D122AA9E55BB}"/>
                  </a:ext>
                </a:extLst>
              </p:cNvPr>
              <p:cNvSpPr>
                <a:spLocks noChangeArrowheads="1"/>
              </p:cNvSpPr>
              <p:nvPr/>
            </p:nvSpPr>
            <p:spPr bwMode="auto">
              <a:xfrm>
                <a:off x="2097088" y="2159000"/>
                <a:ext cx="60325" cy="65088"/>
              </a:xfrm>
              <a:custGeom>
                <a:avLst/>
                <a:gdLst>
                  <a:gd name="T0" fmla="*/ 2 w 38"/>
                  <a:gd name="T1" fmla="*/ 41 h 41"/>
                  <a:gd name="T2" fmla="*/ 38 w 38"/>
                  <a:gd name="T3" fmla="*/ 36 h 41"/>
                  <a:gd name="T4" fmla="*/ 35 w 38"/>
                  <a:gd name="T5" fmla="*/ 0 h 41"/>
                  <a:gd name="T6" fmla="*/ 0 w 38"/>
                  <a:gd name="T7" fmla="*/ 3 h 41"/>
                  <a:gd name="T8" fmla="*/ 2 w 38"/>
                  <a:gd name="T9" fmla="*/ 41 h 41"/>
                  <a:gd name="T10" fmla="*/ 0 60000 65536"/>
                  <a:gd name="T11" fmla="*/ 0 60000 65536"/>
                  <a:gd name="T12" fmla="*/ 0 60000 65536"/>
                  <a:gd name="T13" fmla="*/ 0 60000 65536"/>
                  <a:gd name="T14" fmla="*/ 0 60000 65536"/>
                  <a:gd name="T15" fmla="*/ 0 w 38"/>
                  <a:gd name="T16" fmla="*/ 0 h 41"/>
                  <a:gd name="T17" fmla="*/ 38 w 38"/>
                  <a:gd name="T18" fmla="*/ 41 h 41"/>
                </a:gdLst>
                <a:ahLst/>
                <a:cxnLst>
                  <a:cxn ang="T10">
                    <a:pos x="T0" y="T1"/>
                  </a:cxn>
                  <a:cxn ang="T11">
                    <a:pos x="T2" y="T3"/>
                  </a:cxn>
                  <a:cxn ang="T12">
                    <a:pos x="T4" y="T5"/>
                  </a:cxn>
                  <a:cxn ang="T13">
                    <a:pos x="T6" y="T7"/>
                  </a:cxn>
                  <a:cxn ang="T14">
                    <a:pos x="T8" y="T9"/>
                  </a:cxn>
                </a:cxnLst>
                <a:rect l="T15" t="T16" r="T17" b="T18"/>
                <a:pathLst>
                  <a:path w="38" h="41">
                    <a:moveTo>
                      <a:pt x="2" y="41"/>
                    </a:moveTo>
                    <a:lnTo>
                      <a:pt x="38" y="36"/>
                    </a:lnTo>
                    <a:lnTo>
                      <a:pt x="35" y="0"/>
                    </a:lnTo>
                    <a:lnTo>
                      <a:pt x="0" y="3"/>
                    </a:lnTo>
                    <a:lnTo>
                      <a:pt x="2" y="4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5" name="Freeform 83">
                <a:extLst>
                  <a:ext uri="{FF2B5EF4-FFF2-40B4-BE49-F238E27FC236}">
                    <a16:creationId xmlns:a16="http://schemas.microsoft.com/office/drawing/2014/main" id="{BD21224C-24C4-4394-AD07-22F91288ACAA}"/>
                  </a:ext>
                </a:extLst>
              </p:cNvPr>
              <p:cNvSpPr>
                <a:spLocks noChangeArrowheads="1"/>
              </p:cNvSpPr>
              <p:nvPr/>
            </p:nvSpPr>
            <p:spPr bwMode="auto">
              <a:xfrm>
                <a:off x="2108200" y="2279650"/>
                <a:ext cx="82550" cy="342900"/>
              </a:xfrm>
              <a:custGeom>
                <a:avLst/>
                <a:gdLst>
                  <a:gd name="T0" fmla="*/ 19 w 52"/>
                  <a:gd name="T1" fmla="*/ 216 h 216"/>
                  <a:gd name="T2" fmla="*/ 52 w 52"/>
                  <a:gd name="T3" fmla="*/ 213 h 216"/>
                  <a:gd name="T4" fmla="*/ 33 w 52"/>
                  <a:gd name="T5" fmla="*/ 0 h 216"/>
                  <a:gd name="T6" fmla="*/ 0 w 52"/>
                  <a:gd name="T7" fmla="*/ 3 h 216"/>
                  <a:gd name="T8" fmla="*/ 19 w 52"/>
                  <a:gd name="T9" fmla="*/ 216 h 216"/>
                  <a:gd name="T10" fmla="*/ 0 60000 65536"/>
                  <a:gd name="T11" fmla="*/ 0 60000 65536"/>
                  <a:gd name="T12" fmla="*/ 0 60000 65536"/>
                  <a:gd name="T13" fmla="*/ 0 60000 65536"/>
                  <a:gd name="T14" fmla="*/ 0 60000 65536"/>
                  <a:gd name="T15" fmla="*/ 0 w 52"/>
                  <a:gd name="T16" fmla="*/ 0 h 216"/>
                  <a:gd name="T17" fmla="*/ 52 w 52"/>
                  <a:gd name="T18" fmla="*/ 216 h 216"/>
                </a:gdLst>
                <a:ahLst/>
                <a:cxnLst>
                  <a:cxn ang="T10">
                    <a:pos x="T0" y="T1"/>
                  </a:cxn>
                  <a:cxn ang="T11">
                    <a:pos x="T2" y="T3"/>
                  </a:cxn>
                  <a:cxn ang="T12">
                    <a:pos x="T4" y="T5"/>
                  </a:cxn>
                  <a:cxn ang="T13">
                    <a:pos x="T6" y="T7"/>
                  </a:cxn>
                  <a:cxn ang="T14">
                    <a:pos x="T8" y="T9"/>
                  </a:cxn>
                </a:cxnLst>
                <a:rect l="T15" t="T16" r="T17" b="T18"/>
                <a:pathLst>
                  <a:path w="52" h="216">
                    <a:moveTo>
                      <a:pt x="19" y="216"/>
                    </a:moveTo>
                    <a:lnTo>
                      <a:pt x="52" y="213"/>
                    </a:lnTo>
                    <a:lnTo>
                      <a:pt x="33" y="0"/>
                    </a:lnTo>
                    <a:lnTo>
                      <a:pt x="0" y="3"/>
                    </a:lnTo>
                    <a:lnTo>
                      <a:pt x="19" y="2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6" name="Freeform 84">
                <a:extLst>
                  <a:ext uri="{FF2B5EF4-FFF2-40B4-BE49-F238E27FC236}">
                    <a16:creationId xmlns:a16="http://schemas.microsoft.com/office/drawing/2014/main" id="{B2348BA7-2AD5-459C-9688-290E3A59FCF8}"/>
                  </a:ext>
                </a:extLst>
              </p:cNvPr>
              <p:cNvSpPr>
                <a:spLocks noEditPoints="1" noChangeArrowheads="1"/>
              </p:cNvSpPr>
              <p:nvPr/>
            </p:nvSpPr>
            <p:spPr bwMode="auto">
              <a:xfrm>
                <a:off x="2251075" y="2125663"/>
                <a:ext cx="312738" cy="484188"/>
              </a:xfrm>
              <a:custGeom>
                <a:avLst/>
                <a:gdLst>
                  <a:gd name="T0" fmla="*/ 62 w 83"/>
                  <a:gd name="T1" fmla="*/ 45 h 129"/>
                  <a:gd name="T2" fmla="*/ 34 w 83"/>
                  <a:gd name="T3" fmla="*/ 33 h 129"/>
                  <a:gd name="T4" fmla="*/ 8 w 83"/>
                  <a:gd name="T5" fmla="*/ 49 h 129"/>
                  <a:gd name="T6" fmla="*/ 1 w 83"/>
                  <a:gd name="T7" fmla="*/ 85 h 129"/>
                  <a:gd name="T8" fmla="*/ 15 w 83"/>
                  <a:gd name="T9" fmla="*/ 117 h 129"/>
                  <a:gd name="T10" fmla="*/ 42 w 83"/>
                  <a:gd name="T11" fmla="*/ 128 h 129"/>
                  <a:gd name="T12" fmla="*/ 69 w 83"/>
                  <a:gd name="T13" fmla="*/ 108 h 129"/>
                  <a:gd name="T14" fmla="*/ 70 w 83"/>
                  <a:gd name="T15" fmla="*/ 123 h 129"/>
                  <a:gd name="T16" fmla="*/ 83 w 83"/>
                  <a:gd name="T17" fmla="*/ 122 h 129"/>
                  <a:gd name="T18" fmla="*/ 72 w 83"/>
                  <a:gd name="T19" fmla="*/ 0 h 129"/>
                  <a:gd name="T20" fmla="*/ 58 w 83"/>
                  <a:gd name="T21" fmla="*/ 1 h 129"/>
                  <a:gd name="T22" fmla="*/ 62 w 83"/>
                  <a:gd name="T23" fmla="*/ 45 h 129"/>
                  <a:gd name="T24" fmla="*/ 66 w 83"/>
                  <a:gd name="T25" fmla="*/ 87 h 129"/>
                  <a:gd name="T26" fmla="*/ 60 w 83"/>
                  <a:gd name="T27" fmla="*/ 107 h 129"/>
                  <a:gd name="T28" fmla="*/ 43 w 83"/>
                  <a:gd name="T29" fmla="*/ 117 h 129"/>
                  <a:gd name="T30" fmla="*/ 25 w 83"/>
                  <a:gd name="T31" fmla="*/ 109 h 129"/>
                  <a:gd name="T32" fmla="*/ 17 w 83"/>
                  <a:gd name="T33" fmla="*/ 82 h 129"/>
                  <a:gd name="T34" fmla="*/ 21 w 83"/>
                  <a:gd name="T35" fmla="*/ 55 h 129"/>
                  <a:gd name="T36" fmla="*/ 37 w 83"/>
                  <a:gd name="T37" fmla="*/ 44 h 129"/>
                  <a:gd name="T38" fmla="*/ 55 w 83"/>
                  <a:gd name="T39" fmla="*/ 50 h 129"/>
                  <a:gd name="T40" fmla="*/ 64 w 83"/>
                  <a:gd name="T41" fmla="*/ 68 h 129"/>
                  <a:gd name="T42" fmla="*/ 66 w 83"/>
                  <a:gd name="T43" fmla="*/ 87 h 12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3"/>
                  <a:gd name="T67" fmla="*/ 0 h 129"/>
                  <a:gd name="T68" fmla="*/ 83 w 83"/>
                  <a:gd name="T69" fmla="*/ 129 h 12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3" h="129">
                    <a:moveTo>
                      <a:pt x="62" y="45"/>
                    </a:moveTo>
                    <a:cubicBezTo>
                      <a:pt x="54" y="36"/>
                      <a:pt x="45" y="32"/>
                      <a:pt x="34" y="33"/>
                    </a:cubicBezTo>
                    <a:cubicBezTo>
                      <a:pt x="23" y="34"/>
                      <a:pt x="14" y="39"/>
                      <a:pt x="8" y="49"/>
                    </a:cubicBezTo>
                    <a:cubicBezTo>
                      <a:pt x="2" y="59"/>
                      <a:pt x="0" y="71"/>
                      <a:pt x="1" y="85"/>
                    </a:cubicBezTo>
                    <a:cubicBezTo>
                      <a:pt x="3" y="98"/>
                      <a:pt x="7" y="109"/>
                      <a:pt x="15" y="117"/>
                    </a:cubicBezTo>
                    <a:cubicBezTo>
                      <a:pt x="22" y="126"/>
                      <a:pt x="31" y="129"/>
                      <a:pt x="42" y="128"/>
                    </a:cubicBezTo>
                    <a:cubicBezTo>
                      <a:pt x="55" y="127"/>
                      <a:pt x="64" y="121"/>
                      <a:pt x="69" y="108"/>
                    </a:cubicBezTo>
                    <a:cubicBezTo>
                      <a:pt x="70" y="123"/>
                      <a:pt x="70" y="123"/>
                      <a:pt x="70" y="123"/>
                    </a:cubicBezTo>
                    <a:cubicBezTo>
                      <a:pt x="83" y="122"/>
                      <a:pt x="83" y="122"/>
                      <a:pt x="83" y="122"/>
                    </a:cubicBezTo>
                    <a:cubicBezTo>
                      <a:pt x="72" y="0"/>
                      <a:pt x="72" y="0"/>
                      <a:pt x="72" y="0"/>
                    </a:cubicBezTo>
                    <a:cubicBezTo>
                      <a:pt x="58" y="1"/>
                      <a:pt x="58" y="1"/>
                      <a:pt x="58" y="1"/>
                    </a:cubicBezTo>
                    <a:lnTo>
                      <a:pt x="62" y="45"/>
                    </a:lnTo>
                    <a:close/>
                    <a:moveTo>
                      <a:pt x="66" y="87"/>
                    </a:moveTo>
                    <a:cubicBezTo>
                      <a:pt x="66" y="94"/>
                      <a:pt x="64" y="101"/>
                      <a:pt x="60" y="107"/>
                    </a:cubicBezTo>
                    <a:cubicBezTo>
                      <a:pt x="55" y="113"/>
                      <a:pt x="50" y="116"/>
                      <a:pt x="43" y="117"/>
                    </a:cubicBezTo>
                    <a:cubicBezTo>
                      <a:pt x="36" y="117"/>
                      <a:pt x="30" y="115"/>
                      <a:pt x="25" y="109"/>
                    </a:cubicBezTo>
                    <a:cubicBezTo>
                      <a:pt x="21" y="103"/>
                      <a:pt x="18" y="94"/>
                      <a:pt x="17" y="82"/>
                    </a:cubicBezTo>
                    <a:cubicBezTo>
                      <a:pt x="16" y="70"/>
                      <a:pt x="17" y="61"/>
                      <a:pt x="21" y="55"/>
                    </a:cubicBezTo>
                    <a:cubicBezTo>
                      <a:pt x="25" y="48"/>
                      <a:pt x="30" y="45"/>
                      <a:pt x="37" y="44"/>
                    </a:cubicBezTo>
                    <a:cubicBezTo>
                      <a:pt x="44" y="43"/>
                      <a:pt x="50" y="45"/>
                      <a:pt x="55" y="50"/>
                    </a:cubicBezTo>
                    <a:cubicBezTo>
                      <a:pt x="60" y="54"/>
                      <a:pt x="63" y="60"/>
                      <a:pt x="64" y="68"/>
                    </a:cubicBezTo>
                    <a:lnTo>
                      <a:pt x="66" y="8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7" name="Freeform 85">
                <a:extLst>
                  <a:ext uri="{FF2B5EF4-FFF2-40B4-BE49-F238E27FC236}">
                    <a16:creationId xmlns:a16="http://schemas.microsoft.com/office/drawing/2014/main" id="{EECD94A0-6ADF-4779-ACEE-39CA060B6D8E}"/>
                  </a:ext>
                </a:extLst>
              </p:cNvPr>
              <p:cNvSpPr>
                <a:spLocks noEditPoints="1" noChangeArrowheads="1"/>
              </p:cNvSpPr>
              <p:nvPr/>
            </p:nvSpPr>
            <p:spPr bwMode="auto">
              <a:xfrm>
                <a:off x="2622550" y="2212975"/>
                <a:ext cx="312738" cy="363538"/>
              </a:xfrm>
              <a:custGeom>
                <a:avLst/>
                <a:gdLst>
                  <a:gd name="T0" fmla="*/ 68 w 83"/>
                  <a:gd name="T1" fmla="*/ 10 h 97"/>
                  <a:gd name="T2" fmla="*/ 39 w 83"/>
                  <a:gd name="T3" fmla="*/ 1 h 97"/>
                  <a:gd name="T4" fmla="*/ 10 w 83"/>
                  <a:gd name="T5" fmla="*/ 17 h 97"/>
                  <a:gd name="T6" fmla="*/ 1 w 83"/>
                  <a:gd name="T7" fmla="*/ 53 h 97"/>
                  <a:gd name="T8" fmla="*/ 16 w 83"/>
                  <a:gd name="T9" fmla="*/ 86 h 97"/>
                  <a:gd name="T10" fmla="*/ 47 w 83"/>
                  <a:gd name="T11" fmla="*/ 96 h 97"/>
                  <a:gd name="T12" fmla="*/ 71 w 83"/>
                  <a:gd name="T13" fmla="*/ 87 h 97"/>
                  <a:gd name="T14" fmla="*/ 83 w 83"/>
                  <a:gd name="T15" fmla="*/ 66 h 97"/>
                  <a:gd name="T16" fmla="*/ 69 w 83"/>
                  <a:gd name="T17" fmla="*/ 65 h 97"/>
                  <a:gd name="T18" fmla="*/ 47 w 83"/>
                  <a:gd name="T19" fmla="*/ 85 h 97"/>
                  <a:gd name="T20" fmla="*/ 28 w 83"/>
                  <a:gd name="T21" fmla="*/ 79 h 97"/>
                  <a:gd name="T22" fmla="*/ 17 w 83"/>
                  <a:gd name="T23" fmla="*/ 52 h 97"/>
                  <a:gd name="T24" fmla="*/ 83 w 83"/>
                  <a:gd name="T25" fmla="*/ 46 h 97"/>
                  <a:gd name="T26" fmla="*/ 68 w 83"/>
                  <a:gd name="T27" fmla="*/ 10 h 97"/>
                  <a:gd name="T28" fmla="*/ 17 w 83"/>
                  <a:gd name="T29" fmla="*/ 42 h 97"/>
                  <a:gd name="T30" fmla="*/ 23 w 83"/>
                  <a:gd name="T31" fmla="*/ 21 h 97"/>
                  <a:gd name="T32" fmla="*/ 40 w 83"/>
                  <a:gd name="T33" fmla="*/ 11 h 97"/>
                  <a:gd name="T34" fmla="*/ 54 w 83"/>
                  <a:gd name="T35" fmla="*/ 14 h 97"/>
                  <a:gd name="T36" fmla="*/ 63 w 83"/>
                  <a:gd name="T37" fmla="*/ 24 h 97"/>
                  <a:gd name="T38" fmla="*/ 66 w 83"/>
                  <a:gd name="T39" fmla="*/ 37 h 97"/>
                  <a:gd name="T40" fmla="*/ 17 w 83"/>
                  <a:gd name="T41" fmla="*/ 42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3"/>
                  <a:gd name="T64" fmla="*/ 0 h 97"/>
                  <a:gd name="T65" fmla="*/ 83 w 83"/>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3" h="97">
                    <a:moveTo>
                      <a:pt x="68" y="10"/>
                    </a:moveTo>
                    <a:cubicBezTo>
                      <a:pt x="60" y="3"/>
                      <a:pt x="50" y="0"/>
                      <a:pt x="39" y="1"/>
                    </a:cubicBezTo>
                    <a:cubicBezTo>
                      <a:pt x="27" y="2"/>
                      <a:pt x="17" y="7"/>
                      <a:pt x="10" y="17"/>
                    </a:cubicBezTo>
                    <a:cubicBezTo>
                      <a:pt x="3" y="26"/>
                      <a:pt x="0" y="38"/>
                      <a:pt x="1" y="53"/>
                    </a:cubicBezTo>
                    <a:cubicBezTo>
                      <a:pt x="2" y="67"/>
                      <a:pt x="7" y="78"/>
                      <a:pt x="16" y="86"/>
                    </a:cubicBezTo>
                    <a:cubicBezTo>
                      <a:pt x="24" y="94"/>
                      <a:pt x="34" y="97"/>
                      <a:pt x="47" y="96"/>
                    </a:cubicBezTo>
                    <a:cubicBezTo>
                      <a:pt x="56" y="95"/>
                      <a:pt x="64" y="92"/>
                      <a:pt x="71" y="87"/>
                    </a:cubicBezTo>
                    <a:cubicBezTo>
                      <a:pt x="77" y="81"/>
                      <a:pt x="81" y="74"/>
                      <a:pt x="83" y="66"/>
                    </a:cubicBezTo>
                    <a:cubicBezTo>
                      <a:pt x="69" y="65"/>
                      <a:pt x="69" y="65"/>
                      <a:pt x="69" y="65"/>
                    </a:cubicBezTo>
                    <a:cubicBezTo>
                      <a:pt x="66" y="77"/>
                      <a:pt x="58" y="84"/>
                      <a:pt x="47" y="85"/>
                    </a:cubicBezTo>
                    <a:cubicBezTo>
                      <a:pt x="40" y="85"/>
                      <a:pt x="34" y="83"/>
                      <a:pt x="28" y="79"/>
                    </a:cubicBezTo>
                    <a:cubicBezTo>
                      <a:pt x="22" y="75"/>
                      <a:pt x="18" y="66"/>
                      <a:pt x="17" y="52"/>
                    </a:cubicBezTo>
                    <a:cubicBezTo>
                      <a:pt x="83" y="46"/>
                      <a:pt x="83" y="46"/>
                      <a:pt x="83" y="46"/>
                    </a:cubicBezTo>
                    <a:cubicBezTo>
                      <a:pt x="81" y="30"/>
                      <a:pt x="76" y="18"/>
                      <a:pt x="68" y="10"/>
                    </a:cubicBezTo>
                    <a:close/>
                    <a:moveTo>
                      <a:pt x="17" y="42"/>
                    </a:moveTo>
                    <a:cubicBezTo>
                      <a:pt x="16" y="33"/>
                      <a:pt x="19" y="26"/>
                      <a:pt x="23" y="21"/>
                    </a:cubicBezTo>
                    <a:cubicBezTo>
                      <a:pt x="27" y="15"/>
                      <a:pt x="33" y="12"/>
                      <a:pt x="40" y="11"/>
                    </a:cubicBezTo>
                    <a:cubicBezTo>
                      <a:pt x="45" y="11"/>
                      <a:pt x="50" y="12"/>
                      <a:pt x="54" y="14"/>
                    </a:cubicBezTo>
                    <a:cubicBezTo>
                      <a:pt x="58" y="17"/>
                      <a:pt x="61" y="20"/>
                      <a:pt x="63" y="24"/>
                    </a:cubicBezTo>
                    <a:cubicBezTo>
                      <a:pt x="64" y="28"/>
                      <a:pt x="66" y="32"/>
                      <a:pt x="66" y="37"/>
                    </a:cubicBezTo>
                    <a:lnTo>
                      <a:pt x="17" y="4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8" name="Freeform 86">
                <a:extLst>
                  <a:ext uri="{FF2B5EF4-FFF2-40B4-BE49-F238E27FC236}">
                    <a16:creationId xmlns:a16="http://schemas.microsoft.com/office/drawing/2014/main" id="{FCEAD725-80E4-4025-96CD-67DC308C0E04}"/>
                  </a:ext>
                </a:extLst>
              </p:cNvPr>
              <p:cNvSpPr>
                <a:spLocks noEditPoints="1" noChangeArrowheads="1"/>
              </p:cNvSpPr>
              <p:nvPr/>
            </p:nvSpPr>
            <p:spPr bwMode="auto">
              <a:xfrm>
                <a:off x="2984500" y="2178050"/>
                <a:ext cx="307975" cy="373063"/>
              </a:xfrm>
              <a:custGeom>
                <a:avLst/>
                <a:gdLst>
                  <a:gd name="T0" fmla="*/ 79 w 82"/>
                  <a:gd name="T1" fmla="*/ 74 h 99"/>
                  <a:gd name="T2" fmla="*/ 76 w 82"/>
                  <a:gd name="T3" fmla="*/ 35 h 99"/>
                  <a:gd name="T4" fmla="*/ 65 w 82"/>
                  <a:gd name="T5" fmla="*/ 7 h 99"/>
                  <a:gd name="T6" fmla="*/ 38 w 82"/>
                  <a:gd name="T7" fmla="*/ 1 h 99"/>
                  <a:gd name="T8" fmla="*/ 0 w 82"/>
                  <a:gd name="T9" fmla="*/ 30 h 99"/>
                  <a:gd name="T10" fmla="*/ 13 w 82"/>
                  <a:gd name="T11" fmla="*/ 31 h 99"/>
                  <a:gd name="T12" fmla="*/ 37 w 82"/>
                  <a:gd name="T13" fmla="*/ 12 h 99"/>
                  <a:gd name="T14" fmla="*/ 51 w 82"/>
                  <a:gd name="T15" fmla="*/ 14 h 99"/>
                  <a:gd name="T16" fmla="*/ 59 w 82"/>
                  <a:gd name="T17" fmla="*/ 21 h 99"/>
                  <a:gd name="T18" fmla="*/ 62 w 82"/>
                  <a:gd name="T19" fmla="*/ 36 h 99"/>
                  <a:gd name="T20" fmla="*/ 50 w 82"/>
                  <a:gd name="T21" fmla="*/ 37 h 99"/>
                  <a:gd name="T22" fmla="*/ 11 w 82"/>
                  <a:gd name="T23" fmla="*/ 50 h 99"/>
                  <a:gd name="T24" fmla="*/ 1 w 82"/>
                  <a:gd name="T25" fmla="*/ 73 h 99"/>
                  <a:gd name="T26" fmla="*/ 11 w 82"/>
                  <a:gd name="T27" fmla="*/ 92 h 99"/>
                  <a:gd name="T28" fmla="*/ 35 w 82"/>
                  <a:gd name="T29" fmla="*/ 98 h 99"/>
                  <a:gd name="T30" fmla="*/ 65 w 82"/>
                  <a:gd name="T31" fmla="*/ 76 h 99"/>
                  <a:gd name="T32" fmla="*/ 69 w 82"/>
                  <a:gd name="T33" fmla="*/ 92 h 99"/>
                  <a:gd name="T34" fmla="*/ 82 w 82"/>
                  <a:gd name="T35" fmla="*/ 91 h 99"/>
                  <a:gd name="T36" fmla="*/ 79 w 82"/>
                  <a:gd name="T37" fmla="*/ 74 h 99"/>
                  <a:gd name="T38" fmla="*/ 57 w 82"/>
                  <a:gd name="T39" fmla="*/ 76 h 99"/>
                  <a:gd name="T40" fmla="*/ 37 w 82"/>
                  <a:gd name="T41" fmla="*/ 87 h 99"/>
                  <a:gd name="T42" fmla="*/ 23 w 82"/>
                  <a:gd name="T43" fmla="*/ 83 h 99"/>
                  <a:gd name="T44" fmla="*/ 17 w 82"/>
                  <a:gd name="T45" fmla="*/ 72 h 99"/>
                  <a:gd name="T46" fmla="*/ 24 w 82"/>
                  <a:gd name="T47" fmla="*/ 56 h 99"/>
                  <a:gd name="T48" fmla="*/ 50 w 82"/>
                  <a:gd name="T49" fmla="*/ 48 h 99"/>
                  <a:gd name="T50" fmla="*/ 63 w 82"/>
                  <a:gd name="T51" fmla="*/ 47 h 99"/>
                  <a:gd name="T52" fmla="*/ 64 w 82"/>
                  <a:gd name="T53" fmla="*/ 53 h 99"/>
                  <a:gd name="T54" fmla="*/ 57 w 82"/>
                  <a:gd name="T55" fmla="*/ 76 h 9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2"/>
                  <a:gd name="T85" fmla="*/ 0 h 99"/>
                  <a:gd name="T86" fmla="*/ 82 w 82"/>
                  <a:gd name="T87" fmla="*/ 99 h 9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2" h="99">
                    <a:moveTo>
                      <a:pt x="79" y="74"/>
                    </a:moveTo>
                    <a:cubicBezTo>
                      <a:pt x="76" y="35"/>
                      <a:pt x="76" y="35"/>
                      <a:pt x="76" y="35"/>
                    </a:cubicBezTo>
                    <a:cubicBezTo>
                      <a:pt x="74" y="22"/>
                      <a:pt x="71" y="12"/>
                      <a:pt x="65" y="7"/>
                    </a:cubicBezTo>
                    <a:cubicBezTo>
                      <a:pt x="59" y="2"/>
                      <a:pt x="50" y="0"/>
                      <a:pt x="38" y="1"/>
                    </a:cubicBezTo>
                    <a:cubicBezTo>
                      <a:pt x="14" y="3"/>
                      <a:pt x="2" y="13"/>
                      <a:pt x="0" y="30"/>
                    </a:cubicBezTo>
                    <a:cubicBezTo>
                      <a:pt x="13" y="31"/>
                      <a:pt x="13" y="31"/>
                      <a:pt x="13" y="31"/>
                    </a:cubicBezTo>
                    <a:cubicBezTo>
                      <a:pt x="15" y="20"/>
                      <a:pt x="23" y="14"/>
                      <a:pt x="37" y="12"/>
                    </a:cubicBezTo>
                    <a:cubicBezTo>
                      <a:pt x="43" y="12"/>
                      <a:pt x="47" y="12"/>
                      <a:pt x="51" y="14"/>
                    </a:cubicBezTo>
                    <a:cubicBezTo>
                      <a:pt x="55" y="16"/>
                      <a:pt x="58" y="18"/>
                      <a:pt x="59" y="21"/>
                    </a:cubicBezTo>
                    <a:cubicBezTo>
                      <a:pt x="60" y="24"/>
                      <a:pt x="61" y="29"/>
                      <a:pt x="62" y="36"/>
                    </a:cubicBezTo>
                    <a:cubicBezTo>
                      <a:pt x="56" y="37"/>
                      <a:pt x="52" y="37"/>
                      <a:pt x="50" y="37"/>
                    </a:cubicBezTo>
                    <a:cubicBezTo>
                      <a:pt x="31" y="39"/>
                      <a:pt x="18" y="43"/>
                      <a:pt x="11" y="50"/>
                    </a:cubicBezTo>
                    <a:cubicBezTo>
                      <a:pt x="4" y="56"/>
                      <a:pt x="1" y="64"/>
                      <a:pt x="1" y="73"/>
                    </a:cubicBezTo>
                    <a:cubicBezTo>
                      <a:pt x="2" y="81"/>
                      <a:pt x="5" y="87"/>
                      <a:pt x="11" y="92"/>
                    </a:cubicBezTo>
                    <a:cubicBezTo>
                      <a:pt x="17" y="97"/>
                      <a:pt x="25" y="99"/>
                      <a:pt x="35" y="98"/>
                    </a:cubicBezTo>
                    <a:cubicBezTo>
                      <a:pt x="50" y="96"/>
                      <a:pt x="60" y="89"/>
                      <a:pt x="65" y="76"/>
                    </a:cubicBezTo>
                    <a:cubicBezTo>
                      <a:pt x="67" y="84"/>
                      <a:pt x="68" y="90"/>
                      <a:pt x="69" y="92"/>
                    </a:cubicBezTo>
                    <a:cubicBezTo>
                      <a:pt x="82" y="91"/>
                      <a:pt x="82" y="91"/>
                      <a:pt x="82" y="91"/>
                    </a:cubicBezTo>
                    <a:cubicBezTo>
                      <a:pt x="81" y="86"/>
                      <a:pt x="80" y="80"/>
                      <a:pt x="79" y="74"/>
                    </a:cubicBezTo>
                    <a:close/>
                    <a:moveTo>
                      <a:pt x="57" y="76"/>
                    </a:moveTo>
                    <a:cubicBezTo>
                      <a:pt x="52" y="82"/>
                      <a:pt x="46" y="86"/>
                      <a:pt x="37" y="87"/>
                    </a:cubicBezTo>
                    <a:cubicBezTo>
                      <a:pt x="31" y="87"/>
                      <a:pt x="26" y="86"/>
                      <a:pt x="23" y="83"/>
                    </a:cubicBezTo>
                    <a:cubicBezTo>
                      <a:pt x="19" y="80"/>
                      <a:pt x="17" y="77"/>
                      <a:pt x="17" y="72"/>
                    </a:cubicBezTo>
                    <a:cubicBezTo>
                      <a:pt x="16" y="65"/>
                      <a:pt x="19" y="60"/>
                      <a:pt x="24" y="56"/>
                    </a:cubicBezTo>
                    <a:cubicBezTo>
                      <a:pt x="30" y="51"/>
                      <a:pt x="39" y="49"/>
                      <a:pt x="50" y="48"/>
                    </a:cubicBezTo>
                    <a:cubicBezTo>
                      <a:pt x="53" y="48"/>
                      <a:pt x="57" y="47"/>
                      <a:pt x="63" y="47"/>
                    </a:cubicBezTo>
                    <a:cubicBezTo>
                      <a:pt x="63" y="49"/>
                      <a:pt x="64" y="51"/>
                      <a:pt x="64" y="53"/>
                    </a:cubicBezTo>
                    <a:cubicBezTo>
                      <a:pt x="64" y="61"/>
                      <a:pt x="62" y="69"/>
                      <a:pt x="57" y="7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29" name="Freeform 87">
                <a:extLst>
                  <a:ext uri="{FF2B5EF4-FFF2-40B4-BE49-F238E27FC236}">
                    <a16:creationId xmlns:a16="http://schemas.microsoft.com/office/drawing/2014/main" id="{E8E48161-A484-48E5-A7EB-4B829DE70CA4}"/>
                  </a:ext>
                </a:extLst>
              </p:cNvPr>
              <p:cNvSpPr>
                <a:spLocks noEditPoints="1" noChangeArrowheads="1"/>
              </p:cNvSpPr>
              <p:nvPr/>
            </p:nvSpPr>
            <p:spPr bwMode="auto">
              <a:xfrm>
                <a:off x="1225550" y="2859088"/>
                <a:ext cx="138113" cy="165100"/>
              </a:xfrm>
              <a:custGeom>
                <a:avLst/>
                <a:gdLst>
                  <a:gd name="T0" fmla="*/ 36 w 37"/>
                  <a:gd name="T1" fmla="*/ 20 h 44"/>
                  <a:gd name="T2" fmla="*/ 35 w 37"/>
                  <a:gd name="T3" fmla="*/ 7 h 44"/>
                  <a:gd name="T4" fmla="*/ 24 w 37"/>
                  <a:gd name="T5" fmla="*/ 1 h 44"/>
                  <a:gd name="T6" fmla="*/ 5 w 37"/>
                  <a:gd name="T7" fmla="*/ 9 h 44"/>
                  <a:gd name="T8" fmla="*/ 10 w 37"/>
                  <a:gd name="T9" fmla="*/ 11 h 44"/>
                  <a:gd name="T10" fmla="*/ 22 w 37"/>
                  <a:gd name="T11" fmla="*/ 6 h 44"/>
                  <a:gd name="T12" fmla="*/ 28 w 37"/>
                  <a:gd name="T13" fmla="*/ 8 h 44"/>
                  <a:gd name="T14" fmla="*/ 30 w 37"/>
                  <a:gd name="T15" fmla="*/ 12 h 44"/>
                  <a:gd name="T16" fmla="*/ 30 w 37"/>
                  <a:gd name="T17" fmla="*/ 19 h 44"/>
                  <a:gd name="T18" fmla="*/ 25 w 37"/>
                  <a:gd name="T19" fmla="*/ 18 h 44"/>
                  <a:gd name="T20" fmla="*/ 7 w 37"/>
                  <a:gd name="T21" fmla="*/ 19 h 44"/>
                  <a:gd name="T22" fmla="*/ 1 w 37"/>
                  <a:gd name="T23" fmla="*/ 28 h 44"/>
                  <a:gd name="T24" fmla="*/ 3 w 37"/>
                  <a:gd name="T25" fmla="*/ 37 h 44"/>
                  <a:gd name="T26" fmla="*/ 12 w 37"/>
                  <a:gd name="T27" fmla="*/ 42 h 44"/>
                  <a:gd name="T28" fmla="*/ 27 w 37"/>
                  <a:gd name="T29" fmla="*/ 36 h 44"/>
                  <a:gd name="T30" fmla="*/ 27 w 37"/>
                  <a:gd name="T31" fmla="*/ 43 h 44"/>
                  <a:gd name="T32" fmla="*/ 33 w 37"/>
                  <a:gd name="T33" fmla="*/ 44 h 44"/>
                  <a:gd name="T34" fmla="*/ 33 w 37"/>
                  <a:gd name="T35" fmla="*/ 36 h 44"/>
                  <a:gd name="T36" fmla="*/ 36 w 37"/>
                  <a:gd name="T37" fmla="*/ 20 h 44"/>
                  <a:gd name="T38" fmla="*/ 24 w 37"/>
                  <a:gd name="T39" fmla="*/ 35 h 44"/>
                  <a:gd name="T40" fmla="*/ 14 w 37"/>
                  <a:gd name="T41" fmla="*/ 37 h 44"/>
                  <a:gd name="T42" fmla="*/ 8 w 37"/>
                  <a:gd name="T43" fmla="*/ 34 h 44"/>
                  <a:gd name="T44" fmla="*/ 7 w 37"/>
                  <a:gd name="T45" fmla="*/ 29 h 44"/>
                  <a:gd name="T46" fmla="*/ 12 w 37"/>
                  <a:gd name="T47" fmla="*/ 23 h 44"/>
                  <a:gd name="T48" fmla="*/ 24 w 37"/>
                  <a:gd name="T49" fmla="*/ 22 h 44"/>
                  <a:gd name="T50" fmla="*/ 29 w 37"/>
                  <a:gd name="T51" fmla="*/ 23 h 44"/>
                  <a:gd name="T52" fmla="*/ 29 w 37"/>
                  <a:gd name="T53" fmla="*/ 26 h 44"/>
                  <a:gd name="T54" fmla="*/ 24 w 37"/>
                  <a:gd name="T55" fmla="*/ 35 h 4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7"/>
                  <a:gd name="T85" fmla="*/ 0 h 44"/>
                  <a:gd name="T86" fmla="*/ 37 w 37"/>
                  <a:gd name="T87" fmla="*/ 44 h 4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7" h="44">
                    <a:moveTo>
                      <a:pt x="36" y="20"/>
                    </a:moveTo>
                    <a:cubicBezTo>
                      <a:pt x="37" y="14"/>
                      <a:pt x="36" y="10"/>
                      <a:pt x="35" y="7"/>
                    </a:cubicBezTo>
                    <a:cubicBezTo>
                      <a:pt x="33" y="4"/>
                      <a:pt x="29" y="2"/>
                      <a:pt x="24" y="1"/>
                    </a:cubicBezTo>
                    <a:cubicBezTo>
                      <a:pt x="14" y="0"/>
                      <a:pt x="7" y="2"/>
                      <a:pt x="5" y="9"/>
                    </a:cubicBezTo>
                    <a:cubicBezTo>
                      <a:pt x="10" y="11"/>
                      <a:pt x="10" y="11"/>
                      <a:pt x="10" y="11"/>
                    </a:cubicBezTo>
                    <a:cubicBezTo>
                      <a:pt x="12" y="7"/>
                      <a:pt x="16" y="5"/>
                      <a:pt x="22" y="6"/>
                    </a:cubicBezTo>
                    <a:cubicBezTo>
                      <a:pt x="25" y="6"/>
                      <a:pt x="27" y="7"/>
                      <a:pt x="28" y="8"/>
                    </a:cubicBezTo>
                    <a:cubicBezTo>
                      <a:pt x="29" y="9"/>
                      <a:pt x="30" y="11"/>
                      <a:pt x="30" y="12"/>
                    </a:cubicBezTo>
                    <a:cubicBezTo>
                      <a:pt x="31" y="13"/>
                      <a:pt x="31" y="16"/>
                      <a:pt x="30" y="19"/>
                    </a:cubicBezTo>
                    <a:cubicBezTo>
                      <a:pt x="28" y="18"/>
                      <a:pt x="26" y="18"/>
                      <a:pt x="25" y="18"/>
                    </a:cubicBezTo>
                    <a:cubicBezTo>
                      <a:pt x="17" y="16"/>
                      <a:pt x="11" y="17"/>
                      <a:pt x="7" y="19"/>
                    </a:cubicBezTo>
                    <a:cubicBezTo>
                      <a:pt x="3" y="21"/>
                      <a:pt x="1" y="24"/>
                      <a:pt x="1" y="28"/>
                    </a:cubicBezTo>
                    <a:cubicBezTo>
                      <a:pt x="0" y="31"/>
                      <a:pt x="1" y="34"/>
                      <a:pt x="3" y="37"/>
                    </a:cubicBezTo>
                    <a:cubicBezTo>
                      <a:pt x="5" y="39"/>
                      <a:pt x="8" y="41"/>
                      <a:pt x="12" y="42"/>
                    </a:cubicBezTo>
                    <a:cubicBezTo>
                      <a:pt x="19" y="43"/>
                      <a:pt x="24" y="41"/>
                      <a:pt x="27" y="36"/>
                    </a:cubicBezTo>
                    <a:cubicBezTo>
                      <a:pt x="27" y="39"/>
                      <a:pt x="27" y="42"/>
                      <a:pt x="27" y="43"/>
                    </a:cubicBezTo>
                    <a:cubicBezTo>
                      <a:pt x="33" y="44"/>
                      <a:pt x="33" y="44"/>
                      <a:pt x="33" y="44"/>
                    </a:cubicBezTo>
                    <a:cubicBezTo>
                      <a:pt x="33" y="42"/>
                      <a:pt x="33" y="39"/>
                      <a:pt x="33" y="36"/>
                    </a:cubicBezTo>
                    <a:lnTo>
                      <a:pt x="36" y="20"/>
                    </a:lnTo>
                    <a:close/>
                    <a:moveTo>
                      <a:pt x="24" y="35"/>
                    </a:moveTo>
                    <a:cubicBezTo>
                      <a:pt x="21" y="37"/>
                      <a:pt x="18" y="38"/>
                      <a:pt x="14" y="37"/>
                    </a:cubicBezTo>
                    <a:cubicBezTo>
                      <a:pt x="12" y="37"/>
                      <a:pt x="10" y="36"/>
                      <a:pt x="8" y="34"/>
                    </a:cubicBezTo>
                    <a:cubicBezTo>
                      <a:pt x="7" y="33"/>
                      <a:pt x="7" y="31"/>
                      <a:pt x="7" y="29"/>
                    </a:cubicBezTo>
                    <a:cubicBezTo>
                      <a:pt x="8" y="26"/>
                      <a:pt x="9" y="24"/>
                      <a:pt x="12" y="23"/>
                    </a:cubicBezTo>
                    <a:cubicBezTo>
                      <a:pt x="15" y="22"/>
                      <a:pt x="19" y="21"/>
                      <a:pt x="24" y="22"/>
                    </a:cubicBezTo>
                    <a:cubicBezTo>
                      <a:pt x="25" y="22"/>
                      <a:pt x="27" y="23"/>
                      <a:pt x="29" y="23"/>
                    </a:cubicBezTo>
                    <a:cubicBezTo>
                      <a:pt x="29" y="24"/>
                      <a:pt x="29" y="25"/>
                      <a:pt x="29" y="26"/>
                    </a:cubicBezTo>
                    <a:cubicBezTo>
                      <a:pt x="28" y="30"/>
                      <a:pt x="27" y="32"/>
                      <a:pt x="24" y="3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0" name="Freeform 88">
                <a:extLst>
                  <a:ext uri="{FF2B5EF4-FFF2-40B4-BE49-F238E27FC236}">
                    <a16:creationId xmlns:a16="http://schemas.microsoft.com/office/drawing/2014/main" id="{01FFE52A-9B30-4956-BE3C-711EBF6386DB}"/>
                  </a:ext>
                </a:extLst>
              </p:cNvPr>
              <p:cNvSpPr>
                <a:spLocks noChangeArrowheads="1"/>
              </p:cNvSpPr>
              <p:nvPr/>
            </p:nvSpPr>
            <p:spPr bwMode="auto">
              <a:xfrm>
                <a:off x="1390650" y="2884488"/>
                <a:ext cx="131763" cy="165100"/>
              </a:xfrm>
              <a:custGeom>
                <a:avLst/>
                <a:gdLst>
                  <a:gd name="T0" fmla="*/ 31 w 35"/>
                  <a:gd name="T1" fmla="*/ 5 h 44"/>
                  <a:gd name="T2" fmla="*/ 24 w 35"/>
                  <a:gd name="T3" fmla="*/ 2 h 44"/>
                  <a:gd name="T4" fmla="*/ 11 w 35"/>
                  <a:gd name="T5" fmla="*/ 8 h 44"/>
                  <a:gd name="T6" fmla="*/ 12 w 35"/>
                  <a:gd name="T7" fmla="*/ 1 h 44"/>
                  <a:gd name="T8" fmla="*/ 6 w 35"/>
                  <a:gd name="T9" fmla="*/ 0 h 44"/>
                  <a:gd name="T10" fmla="*/ 0 w 35"/>
                  <a:gd name="T11" fmla="*/ 39 h 44"/>
                  <a:gd name="T12" fmla="*/ 6 w 35"/>
                  <a:gd name="T13" fmla="*/ 40 h 44"/>
                  <a:gd name="T14" fmla="*/ 10 w 35"/>
                  <a:gd name="T15" fmla="*/ 18 h 44"/>
                  <a:gd name="T16" fmla="*/ 14 w 35"/>
                  <a:gd name="T17" fmla="*/ 9 h 44"/>
                  <a:gd name="T18" fmla="*/ 23 w 35"/>
                  <a:gd name="T19" fmla="*/ 7 h 44"/>
                  <a:gd name="T20" fmla="*/ 28 w 35"/>
                  <a:gd name="T21" fmla="*/ 10 h 44"/>
                  <a:gd name="T22" fmla="*/ 29 w 35"/>
                  <a:gd name="T23" fmla="*/ 18 h 44"/>
                  <a:gd name="T24" fmla="*/ 25 w 35"/>
                  <a:gd name="T25" fmla="*/ 43 h 44"/>
                  <a:gd name="T26" fmla="*/ 31 w 35"/>
                  <a:gd name="T27" fmla="*/ 44 h 44"/>
                  <a:gd name="T28" fmla="*/ 34 w 35"/>
                  <a:gd name="T29" fmla="*/ 21 h 44"/>
                  <a:gd name="T30" fmla="*/ 35 w 35"/>
                  <a:gd name="T31" fmla="*/ 11 h 44"/>
                  <a:gd name="T32" fmla="*/ 31 w 35"/>
                  <a:gd name="T33" fmla="*/ 5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44"/>
                  <a:gd name="T53" fmla="*/ 35 w 35"/>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44">
                    <a:moveTo>
                      <a:pt x="31" y="5"/>
                    </a:moveTo>
                    <a:cubicBezTo>
                      <a:pt x="30" y="3"/>
                      <a:pt x="27" y="2"/>
                      <a:pt x="24" y="2"/>
                    </a:cubicBezTo>
                    <a:cubicBezTo>
                      <a:pt x="19" y="1"/>
                      <a:pt x="15" y="3"/>
                      <a:pt x="11" y="8"/>
                    </a:cubicBezTo>
                    <a:cubicBezTo>
                      <a:pt x="12" y="1"/>
                      <a:pt x="12" y="1"/>
                      <a:pt x="12" y="1"/>
                    </a:cubicBezTo>
                    <a:cubicBezTo>
                      <a:pt x="6" y="0"/>
                      <a:pt x="6" y="0"/>
                      <a:pt x="6" y="0"/>
                    </a:cubicBezTo>
                    <a:cubicBezTo>
                      <a:pt x="0" y="39"/>
                      <a:pt x="0" y="39"/>
                      <a:pt x="0" y="39"/>
                    </a:cubicBezTo>
                    <a:cubicBezTo>
                      <a:pt x="6" y="40"/>
                      <a:pt x="6" y="40"/>
                      <a:pt x="6" y="40"/>
                    </a:cubicBezTo>
                    <a:cubicBezTo>
                      <a:pt x="10" y="18"/>
                      <a:pt x="10" y="18"/>
                      <a:pt x="10" y="18"/>
                    </a:cubicBezTo>
                    <a:cubicBezTo>
                      <a:pt x="10" y="14"/>
                      <a:pt x="12" y="11"/>
                      <a:pt x="14" y="9"/>
                    </a:cubicBezTo>
                    <a:cubicBezTo>
                      <a:pt x="17" y="7"/>
                      <a:pt x="20" y="6"/>
                      <a:pt x="23" y="7"/>
                    </a:cubicBezTo>
                    <a:cubicBezTo>
                      <a:pt x="25" y="7"/>
                      <a:pt x="27" y="8"/>
                      <a:pt x="28" y="10"/>
                    </a:cubicBezTo>
                    <a:cubicBezTo>
                      <a:pt x="29" y="12"/>
                      <a:pt x="30" y="14"/>
                      <a:pt x="29" y="18"/>
                    </a:cubicBezTo>
                    <a:cubicBezTo>
                      <a:pt x="25" y="43"/>
                      <a:pt x="25" y="43"/>
                      <a:pt x="25" y="43"/>
                    </a:cubicBezTo>
                    <a:cubicBezTo>
                      <a:pt x="31" y="44"/>
                      <a:pt x="31" y="44"/>
                      <a:pt x="31" y="44"/>
                    </a:cubicBezTo>
                    <a:cubicBezTo>
                      <a:pt x="34" y="21"/>
                      <a:pt x="34" y="21"/>
                      <a:pt x="34" y="21"/>
                    </a:cubicBezTo>
                    <a:cubicBezTo>
                      <a:pt x="35" y="16"/>
                      <a:pt x="35" y="13"/>
                      <a:pt x="35" y="11"/>
                    </a:cubicBezTo>
                    <a:cubicBezTo>
                      <a:pt x="34" y="9"/>
                      <a:pt x="33" y="7"/>
                      <a:pt x="31"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1" name="Freeform 89">
                <a:extLst>
                  <a:ext uri="{FF2B5EF4-FFF2-40B4-BE49-F238E27FC236}">
                    <a16:creationId xmlns:a16="http://schemas.microsoft.com/office/drawing/2014/main" id="{2FA0CEB3-3C30-4D79-8C08-C6CB3FD28BB3}"/>
                  </a:ext>
                </a:extLst>
              </p:cNvPr>
              <p:cNvSpPr>
                <a:spLocks noEditPoints="1" noChangeArrowheads="1"/>
              </p:cNvSpPr>
              <p:nvPr/>
            </p:nvSpPr>
            <p:spPr bwMode="auto">
              <a:xfrm>
                <a:off x="1544638" y="2911475"/>
                <a:ext cx="134938" cy="165100"/>
              </a:xfrm>
              <a:custGeom>
                <a:avLst/>
                <a:gdLst>
                  <a:gd name="T0" fmla="*/ 35 w 36"/>
                  <a:gd name="T1" fmla="*/ 20 h 44"/>
                  <a:gd name="T2" fmla="*/ 34 w 36"/>
                  <a:gd name="T3" fmla="*/ 7 h 44"/>
                  <a:gd name="T4" fmla="*/ 23 w 36"/>
                  <a:gd name="T5" fmla="*/ 1 h 44"/>
                  <a:gd name="T6" fmla="*/ 4 w 36"/>
                  <a:gd name="T7" fmla="*/ 9 h 44"/>
                  <a:gd name="T8" fmla="*/ 10 w 36"/>
                  <a:gd name="T9" fmla="*/ 11 h 44"/>
                  <a:gd name="T10" fmla="*/ 21 w 36"/>
                  <a:gd name="T11" fmla="*/ 6 h 44"/>
                  <a:gd name="T12" fmla="*/ 27 w 36"/>
                  <a:gd name="T13" fmla="*/ 8 h 44"/>
                  <a:gd name="T14" fmla="*/ 30 w 36"/>
                  <a:gd name="T15" fmla="*/ 12 h 44"/>
                  <a:gd name="T16" fmla="*/ 29 w 36"/>
                  <a:gd name="T17" fmla="*/ 19 h 44"/>
                  <a:gd name="T18" fmla="*/ 24 w 36"/>
                  <a:gd name="T19" fmla="*/ 18 h 44"/>
                  <a:gd name="T20" fmla="*/ 7 w 36"/>
                  <a:gd name="T21" fmla="*/ 19 h 44"/>
                  <a:gd name="T22" fmla="*/ 0 w 36"/>
                  <a:gd name="T23" fmla="*/ 28 h 44"/>
                  <a:gd name="T24" fmla="*/ 2 w 36"/>
                  <a:gd name="T25" fmla="*/ 36 h 44"/>
                  <a:gd name="T26" fmla="*/ 12 w 36"/>
                  <a:gd name="T27" fmla="*/ 42 h 44"/>
                  <a:gd name="T28" fmla="*/ 27 w 36"/>
                  <a:gd name="T29" fmla="*/ 36 h 44"/>
                  <a:gd name="T30" fmla="*/ 26 w 36"/>
                  <a:gd name="T31" fmla="*/ 43 h 44"/>
                  <a:gd name="T32" fmla="*/ 32 w 36"/>
                  <a:gd name="T33" fmla="*/ 44 h 44"/>
                  <a:gd name="T34" fmla="*/ 33 w 36"/>
                  <a:gd name="T35" fmla="*/ 36 h 44"/>
                  <a:gd name="T36" fmla="*/ 35 w 36"/>
                  <a:gd name="T37" fmla="*/ 20 h 44"/>
                  <a:gd name="T38" fmla="*/ 23 w 36"/>
                  <a:gd name="T39" fmla="*/ 35 h 44"/>
                  <a:gd name="T40" fmla="*/ 14 w 36"/>
                  <a:gd name="T41" fmla="*/ 37 h 44"/>
                  <a:gd name="T42" fmla="*/ 8 w 36"/>
                  <a:gd name="T43" fmla="*/ 34 h 44"/>
                  <a:gd name="T44" fmla="*/ 6 w 36"/>
                  <a:gd name="T45" fmla="*/ 29 h 44"/>
                  <a:gd name="T46" fmla="*/ 12 w 36"/>
                  <a:gd name="T47" fmla="*/ 23 h 44"/>
                  <a:gd name="T48" fmla="*/ 23 w 36"/>
                  <a:gd name="T49" fmla="*/ 22 h 44"/>
                  <a:gd name="T50" fmla="*/ 29 w 36"/>
                  <a:gd name="T51" fmla="*/ 23 h 44"/>
                  <a:gd name="T52" fmla="*/ 28 w 36"/>
                  <a:gd name="T53" fmla="*/ 26 h 44"/>
                  <a:gd name="T54" fmla="*/ 23 w 36"/>
                  <a:gd name="T55" fmla="*/ 35 h 4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6"/>
                  <a:gd name="T85" fmla="*/ 0 h 44"/>
                  <a:gd name="T86" fmla="*/ 36 w 36"/>
                  <a:gd name="T87" fmla="*/ 44 h 4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6" h="44">
                    <a:moveTo>
                      <a:pt x="35" y="20"/>
                    </a:moveTo>
                    <a:cubicBezTo>
                      <a:pt x="36" y="14"/>
                      <a:pt x="36" y="10"/>
                      <a:pt x="34" y="7"/>
                    </a:cubicBezTo>
                    <a:cubicBezTo>
                      <a:pt x="32" y="4"/>
                      <a:pt x="28" y="2"/>
                      <a:pt x="23" y="1"/>
                    </a:cubicBezTo>
                    <a:cubicBezTo>
                      <a:pt x="13" y="0"/>
                      <a:pt x="7" y="2"/>
                      <a:pt x="4" y="9"/>
                    </a:cubicBezTo>
                    <a:cubicBezTo>
                      <a:pt x="10" y="11"/>
                      <a:pt x="10" y="11"/>
                      <a:pt x="10" y="11"/>
                    </a:cubicBezTo>
                    <a:cubicBezTo>
                      <a:pt x="11" y="7"/>
                      <a:pt x="15" y="5"/>
                      <a:pt x="21" y="6"/>
                    </a:cubicBezTo>
                    <a:cubicBezTo>
                      <a:pt x="24" y="6"/>
                      <a:pt x="26" y="7"/>
                      <a:pt x="27" y="8"/>
                    </a:cubicBezTo>
                    <a:cubicBezTo>
                      <a:pt x="29" y="9"/>
                      <a:pt x="30" y="10"/>
                      <a:pt x="30" y="12"/>
                    </a:cubicBezTo>
                    <a:cubicBezTo>
                      <a:pt x="30" y="13"/>
                      <a:pt x="30" y="16"/>
                      <a:pt x="29" y="19"/>
                    </a:cubicBezTo>
                    <a:cubicBezTo>
                      <a:pt x="27" y="18"/>
                      <a:pt x="25" y="18"/>
                      <a:pt x="24" y="18"/>
                    </a:cubicBezTo>
                    <a:cubicBezTo>
                      <a:pt x="16" y="16"/>
                      <a:pt x="10" y="17"/>
                      <a:pt x="7" y="19"/>
                    </a:cubicBezTo>
                    <a:cubicBezTo>
                      <a:pt x="3" y="21"/>
                      <a:pt x="1" y="24"/>
                      <a:pt x="0" y="28"/>
                    </a:cubicBezTo>
                    <a:cubicBezTo>
                      <a:pt x="0" y="31"/>
                      <a:pt x="0" y="34"/>
                      <a:pt x="2" y="36"/>
                    </a:cubicBezTo>
                    <a:cubicBezTo>
                      <a:pt x="4" y="39"/>
                      <a:pt x="7" y="41"/>
                      <a:pt x="12" y="42"/>
                    </a:cubicBezTo>
                    <a:cubicBezTo>
                      <a:pt x="18" y="43"/>
                      <a:pt x="23" y="41"/>
                      <a:pt x="27" y="36"/>
                    </a:cubicBezTo>
                    <a:cubicBezTo>
                      <a:pt x="26" y="39"/>
                      <a:pt x="26" y="42"/>
                      <a:pt x="26" y="43"/>
                    </a:cubicBezTo>
                    <a:cubicBezTo>
                      <a:pt x="32" y="44"/>
                      <a:pt x="32" y="44"/>
                      <a:pt x="32" y="44"/>
                    </a:cubicBezTo>
                    <a:cubicBezTo>
                      <a:pt x="32" y="42"/>
                      <a:pt x="32" y="39"/>
                      <a:pt x="33" y="36"/>
                    </a:cubicBezTo>
                    <a:lnTo>
                      <a:pt x="35" y="20"/>
                    </a:lnTo>
                    <a:close/>
                    <a:moveTo>
                      <a:pt x="23" y="35"/>
                    </a:moveTo>
                    <a:cubicBezTo>
                      <a:pt x="21" y="37"/>
                      <a:pt x="17" y="38"/>
                      <a:pt x="14" y="37"/>
                    </a:cubicBezTo>
                    <a:cubicBezTo>
                      <a:pt x="11" y="37"/>
                      <a:pt x="9" y="36"/>
                      <a:pt x="8" y="34"/>
                    </a:cubicBezTo>
                    <a:cubicBezTo>
                      <a:pt x="7" y="33"/>
                      <a:pt x="6" y="31"/>
                      <a:pt x="6" y="29"/>
                    </a:cubicBezTo>
                    <a:cubicBezTo>
                      <a:pt x="7" y="26"/>
                      <a:pt x="9" y="24"/>
                      <a:pt x="12" y="23"/>
                    </a:cubicBezTo>
                    <a:cubicBezTo>
                      <a:pt x="14" y="22"/>
                      <a:pt x="18" y="21"/>
                      <a:pt x="23" y="22"/>
                    </a:cubicBezTo>
                    <a:cubicBezTo>
                      <a:pt x="24" y="22"/>
                      <a:pt x="26" y="23"/>
                      <a:pt x="29" y="23"/>
                    </a:cubicBezTo>
                    <a:cubicBezTo>
                      <a:pt x="29" y="24"/>
                      <a:pt x="28" y="25"/>
                      <a:pt x="28" y="26"/>
                    </a:cubicBezTo>
                    <a:cubicBezTo>
                      <a:pt x="28" y="29"/>
                      <a:pt x="26" y="32"/>
                      <a:pt x="23" y="3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2" name="Freeform 90">
                <a:extLst>
                  <a:ext uri="{FF2B5EF4-FFF2-40B4-BE49-F238E27FC236}">
                    <a16:creationId xmlns:a16="http://schemas.microsoft.com/office/drawing/2014/main" id="{F07A639E-A2F5-4027-9043-E6A454F96E04}"/>
                  </a:ext>
                </a:extLst>
              </p:cNvPr>
              <p:cNvSpPr>
                <a:spLocks noChangeArrowheads="1"/>
              </p:cNvSpPr>
              <p:nvPr/>
            </p:nvSpPr>
            <p:spPr bwMode="auto">
              <a:xfrm>
                <a:off x="1706563" y="2884488"/>
                <a:ext cx="55563" cy="203200"/>
              </a:xfrm>
              <a:custGeom>
                <a:avLst/>
                <a:gdLst>
                  <a:gd name="T0" fmla="*/ 0 w 35"/>
                  <a:gd name="T1" fmla="*/ 126 h 128"/>
                  <a:gd name="T2" fmla="*/ 14 w 35"/>
                  <a:gd name="T3" fmla="*/ 128 h 128"/>
                  <a:gd name="T4" fmla="*/ 35 w 35"/>
                  <a:gd name="T5" fmla="*/ 3 h 128"/>
                  <a:gd name="T6" fmla="*/ 21 w 35"/>
                  <a:gd name="T7" fmla="*/ 0 h 128"/>
                  <a:gd name="T8" fmla="*/ 0 w 35"/>
                  <a:gd name="T9" fmla="*/ 126 h 128"/>
                  <a:gd name="T10" fmla="*/ 0 60000 65536"/>
                  <a:gd name="T11" fmla="*/ 0 60000 65536"/>
                  <a:gd name="T12" fmla="*/ 0 60000 65536"/>
                  <a:gd name="T13" fmla="*/ 0 60000 65536"/>
                  <a:gd name="T14" fmla="*/ 0 60000 65536"/>
                  <a:gd name="T15" fmla="*/ 0 w 35"/>
                  <a:gd name="T16" fmla="*/ 0 h 128"/>
                  <a:gd name="T17" fmla="*/ 35 w 35"/>
                  <a:gd name="T18" fmla="*/ 128 h 128"/>
                </a:gdLst>
                <a:ahLst/>
                <a:cxnLst>
                  <a:cxn ang="T10">
                    <a:pos x="T0" y="T1"/>
                  </a:cxn>
                  <a:cxn ang="T11">
                    <a:pos x="T2" y="T3"/>
                  </a:cxn>
                  <a:cxn ang="T12">
                    <a:pos x="T4" y="T5"/>
                  </a:cxn>
                  <a:cxn ang="T13">
                    <a:pos x="T6" y="T7"/>
                  </a:cxn>
                  <a:cxn ang="T14">
                    <a:pos x="T8" y="T9"/>
                  </a:cxn>
                </a:cxnLst>
                <a:rect l="T15" t="T16" r="T17" b="T18"/>
                <a:pathLst>
                  <a:path w="35" h="128">
                    <a:moveTo>
                      <a:pt x="0" y="126"/>
                    </a:moveTo>
                    <a:lnTo>
                      <a:pt x="14" y="128"/>
                    </a:lnTo>
                    <a:lnTo>
                      <a:pt x="35" y="3"/>
                    </a:lnTo>
                    <a:lnTo>
                      <a:pt x="21" y="0"/>
                    </a:lnTo>
                    <a:lnTo>
                      <a:pt x="0" y="12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3" name="Freeform 91">
                <a:extLst>
                  <a:ext uri="{FF2B5EF4-FFF2-40B4-BE49-F238E27FC236}">
                    <a16:creationId xmlns:a16="http://schemas.microsoft.com/office/drawing/2014/main" id="{72E8C0B2-39ED-4A1B-AFA9-1457147610CD}"/>
                  </a:ext>
                </a:extLst>
              </p:cNvPr>
              <p:cNvSpPr>
                <a:spLocks noChangeArrowheads="1"/>
              </p:cNvSpPr>
              <p:nvPr/>
            </p:nvSpPr>
            <p:spPr bwMode="auto">
              <a:xfrm>
                <a:off x="1747838" y="2944813"/>
                <a:ext cx="153988" cy="206375"/>
              </a:xfrm>
              <a:custGeom>
                <a:avLst/>
                <a:gdLst>
                  <a:gd name="T0" fmla="*/ 20 w 41"/>
                  <a:gd name="T1" fmla="*/ 32 h 55"/>
                  <a:gd name="T2" fmla="*/ 14 w 41"/>
                  <a:gd name="T3" fmla="*/ 1 h 55"/>
                  <a:gd name="T4" fmla="*/ 8 w 41"/>
                  <a:gd name="T5" fmla="*/ 0 h 55"/>
                  <a:gd name="T6" fmla="*/ 15 w 41"/>
                  <a:gd name="T7" fmla="*/ 40 h 55"/>
                  <a:gd name="T8" fmla="*/ 10 w 41"/>
                  <a:gd name="T9" fmla="*/ 48 h 55"/>
                  <a:gd name="T10" fmla="*/ 5 w 41"/>
                  <a:gd name="T11" fmla="*/ 49 h 55"/>
                  <a:gd name="T12" fmla="*/ 1 w 41"/>
                  <a:gd name="T13" fmla="*/ 47 h 55"/>
                  <a:gd name="T14" fmla="*/ 0 w 41"/>
                  <a:gd name="T15" fmla="*/ 52 h 55"/>
                  <a:gd name="T16" fmla="*/ 6 w 41"/>
                  <a:gd name="T17" fmla="*/ 54 h 55"/>
                  <a:gd name="T18" fmla="*/ 18 w 41"/>
                  <a:gd name="T19" fmla="*/ 46 h 55"/>
                  <a:gd name="T20" fmla="*/ 41 w 41"/>
                  <a:gd name="T21" fmla="*/ 5 h 55"/>
                  <a:gd name="T22" fmla="*/ 36 w 41"/>
                  <a:gd name="T23" fmla="*/ 4 h 55"/>
                  <a:gd name="T24" fmla="*/ 20 w 41"/>
                  <a:gd name="T25" fmla="*/ 32 h 5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1"/>
                  <a:gd name="T40" fmla="*/ 0 h 55"/>
                  <a:gd name="T41" fmla="*/ 41 w 41"/>
                  <a:gd name="T42" fmla="*/ 55 h 5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1" h="55">
                    <a:moveTo>
                      <a:pt x="20" y="32"/>
                    </a:moveTo>
                    <a:cubicBezTo>
                      <a:pt x="14" y="1"/>
                      <a:pt x="14" y="1"/>
                      <a:pt x="14" y="1"/>
                    </a:cubicBezTo>
                    <a:cubicBezTo>
                      <a:pt x="8" y="0"/>
                      <a:pt x="8" y="0"/>
                      <a:pt x="8" y="0"/>
                    </a:cubicBezTo>
                    <a:cubicBezTo>
                      <a:pt x="15" y="40"/>
                      <a:pt x="15" y="40"/>
                      <a:pt x="15" y="40"/>
                    </a:cubicBezTo>
                    <a:cubicBezTo>
                      <a:pt x="13" y="44"/>
                      <a:pt x="12" y="47"/>
                      <a:pt x="10" y="48"/>
                    </a:cubicBezTo>
                    <a:cubicBezTo>
                      <a:pt x="9" y="49"/>
                      <a:pt x="7" y="49"/>
                      <a:pt x="5" y="49"/>
                    </a:cubicBezTo>
                    <a:cubicBezTo>
                      <a:pt x="4" y="48"/>
                      <a:pt x="3" y="48"/>
                      <a:pt x="1" y="47"/>
                    </a:cubicBezTo>
                    <a:cubicBezTo>
                      <a:pt x="0" y="52"/>
                      <a:pt x="0" y="52"/>
                      <a:pt x="0" y="52"/>
                    </a:cubicBezTo>
                    <a:cubicBezTo>
                      <a:pt x="2" y="53"/>
                      <a:pt x="4" y="53"/>
                      <a:pt x="6" y="54"/>
                    </a:cubicBezTo>
                    <a:cubicBezTo>
                      <a:pt x="10" y="55"/>
                      <a:pt x="15" y="52"/>
                      <a:pt x="18" y="46"/>
                    </a:cubicBezTo>
                    <a:cubicBezTo>
                      <a:pt x="41" y="5"/>
                      <a:pt x="41" y="5"/>
                      <a:pt x="41" y="5"/>
                    </a:cubicBezTo>
                    <a:cubicBezTo>
                      <a:pt x="36" y="4"/>
                      <a:pt x="36" y="4"/>
                      <a:pt x="36" y="4"/>
                    </a:cubicBezTo>
                    <a:lnTo>
                      <a:pt x="20" y="3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4" name="Freeform 92">
                <a:extLst>
                  <a:ext uri="{FF2B5EF4-FFF2-40B4-BE49-F238E27FC236}">
                    <a16:creationId xmlns:a16="http://schemas.microsoft.com/office/drawing/2014/main" id="{06D2F59D-E373-4670-AD98-868809F92CE0}"/>
                  </a:ext>
                </a:extLst>
              </p:cNvPr>
              <p:cNvSpPr>
                <a:spLocks noChangeArrowheads="1"/>
              </p:cNvSpPr>
              <p:nvPr/>
            </p:nvSpPr>
            <p:spPr bwMode="auto">
              <a:xfrm>
                <a:off x="1885950" y="2967038"/>
                <a:ext cx="131763" cy="161925"/>
              </a:xfrm>
              <a:custGeom>
                <a:avLst/>
                <a:gdLst>
                  <a:gd name="T0" fmla="*/ 23 w 35"/>
                  <a:gd name="T1" fmla="*/ 19 h 43"/>
                  <a:gd name="T2" fmla="*/ 16 w 35"/>
                  <a:gd name="T3" fmla="*/ 17 h 43"/>
                  <a:gd name="T4" fmla="*/ 11 w 35"/>
                  <a:gd name="T5" fmla="*/ 10 h 43"/>
                  <a:gd name="T6" fmla="*/ 14 w 35"/>
                  <a:gd name="T7" fmla="*/ 6 h 43"/>
                  <a:gd name="T8" fmla="*/ 20 w 35"/>
                  <a:gd name="T9" fmla="*/ 6 h 43"/>
                  <a:gd name="T10" fmla="*/ 29 w 35"/>
                  <a:gd name="T11" fmla="*/ 14 h 43"/>
                  <a:gd name="T12" fmla="*/ 35 w 35"/>
                  <a:gd name="T13" fmla="*/ 13 h 43"/>
                  <a:gd name="T14" fmla="*/ 21 w 35"/>
                  <a:gd name="T15" fmla="*/ 1 h 43"/>
                  <a:gd name="T16" fmla="*/ 10 w 35"/>
                  <a:gd name="T17" fmla="*/ 2 h 43"/>
                  <a:gd name="T18" fmla="*/ 4 w 35"/>
                  <a:gd name="T19" fmla="*/ 10 h 43"/>
                  <a:gd name="T20" fmla="*/ 6 w 35"/>
                  <a:gd name="T21" fmla="*/ 18 h 43"/>
                  <a:gd name="T22" fmla="*/ 13 w 35"/>
                  <a:gd name="T23" fmla="*/ 22 h 43"/>
                  <a:gd name="T24" fmla="*/ 21 w 35"/>
                  <a:gd name="T25" fmla="*/ 25 h 43"/>
                  <a:gd name="T26" fmla="*/ 27 w 35"/>
                  <a:gd name="T27" fmla="*/ 32 h 43"/>
                  <a:gd name="T28" fmla="*/ 23 w 35"/>
                  <a:gd name="T29" fmla="*/ 37 h 43"/>
                  <a:gd name="T30" fmla="*/ 17 w 35"/>
                  <a:gd name="T31" fmla="*/ 37 h 43"/>
                  <a:gd name="T32" fmla="*/ 6 w 35"/>
                  <a:gd name="T33" fmla="*/ 28 h 43"/>
                  <a:gd name="T34" fmla="*/ 0 w 35"/>
                  <a:gd name="T35" fmla="*/ 28 h 43"/>
                  <a:gd name="T36" fmla="*/ 15 w 35"/>
                  <a:gd name="T37" fmla="*/ 42 h 43"/>
                  <a:gd name="T38" fmla="*/ 27 w 35"/>
                  <a:gd name="T39" fmla="*/ 41 h 43"/>
                  <a:gd name="T40" fmla="*/ 33 w 35"/>
                  <a:gd name="T41" fmla="*/ 33 h 43"/>
                  <a:gd name="T42" fmla="*/ 23 w 35"/>
                  <a:gd name="T43" fmla="*/ 19 h 4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5"/>
                  <a:gd name="T67" fmla="*/ 0 h 43"/>
                  <a:gd name="T68" fmla="*/ 35 w 35"/>
                  <a:gd name="T69" fmla="*/ 43 h 4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5" h="43">
                    <a:moveTo>
                      <a:pt x="23" y="19"/>
                    </a:moveTo>
                    <a:cubicBezTo>
                      <a:pt x="16" y="17"/>
                      <a:pt x="16" y="17"/>
                      <a:pt x="16" y="17"/>
                    </a:cubicBezTo>
                    <a:cubicBezTo>
                      <a:pt x="12" y="15"/>
                      <a:pt x="10" y="13"/>
                      <a:pt x="11" y="10"/>
                    </a:cubicBezTo>
                    <a:cubicBezTo>
                      <a:pt x="11" y="9"/>
                      <a:pt x="12" y="7"/>
                      <a:pt x="14" y="6"/>
                    </a:cubicBezTo>
                    <a:cubicBezTo>
                      <a:pt x="15" y="6"/>
                      <a:pt x="18" y="6"/>
                      <a:pt x="20" y="6"/>
                    </a:cubicBezTo>
                    <a:cubicBezTo>
                      <a:pt x="25" y="7"/>
                      <a:pt x="28" y="9"/>
                      <a:pt x="29" y="14"/>
                    </a:cubicBezTo>
                    <a:cubicBezTo>
                      <a:pt x="35" y="13"/>
                      <a:pt x="35" y="13"/>
                      <a:pt x="35" y="13"/>
                    </a:cubicBezTo>
                    <a:cubicBezTo>
                      <a:pt x="34" y="6"/>
                      <a:pt x="29" y="2"/>
                      <a:pt x="21" y="1"/>
                    </a:cubicBezTo>
                    <a:cubicBezTo>
                      <a:pt x="16" y="0"/>
                      <a:pt x="12" y="1"/>
                      <a:pt x="10" y="2"/>
                    </a:cubicBezTo>
                    <a:cubicBezTo>
                      <a:pt x="7" y="4"/>
                      <a:pt x="5" y="7"/>
                      <a:pt x="4" y="10"/>
                    </a:cubicBezTo>
                    <a:cubicBezTo>
                      <a:pt x="4" y="13"/>
                      <a:pt x="4" y="16"/>
                      <a:pt x="6" y="18"/>
                    </a:cubicBezTo>
                    <a:cubicBezTo>
                      <a:pt x="8" y="20"/>
                      <a:pt x="10" y="21"/>
                      <a:pt x="13" y="22"/>
                    </a:cubicBezTo>
                    <a:cubicBezTo>
                      <a:pt x="21" y="25"/>
                      <a:pt x="21" y="25"/>
                      <a:pt x="21" y="25"/>
                    </a:cubicBezTo>
                    <a:cubicBezTo>
                      <a:pt x="25" y="27"/>
                      <a:pt x="27" y="29"/>
                      <a:pt x="27" y="32"/>
                    </a:cubicBezTo>
                    <a:cubicBezTo>
                      <a:pt x="26" y="34"/>
                      <a:pt x="25" y="36"/>
                      <a:pt x="23" y="37"/>
                    </a:cubicBezTo>
                    <a:cubicBezTo>
                      <a:pt x="21" y="37"/>
                      <a:pt x="19" y="38"/>
                      <a:pt x="17" y="37"/>
                    </a:cubicBezTo>
                    <a:cubicBezTo>
                      <a:pt x="10" y="36"/>
                      <a:pt x="6" y="33"/>
                      <a:pt x="6" y="28"/>
                    </a:cubicBezTo>
                    <a:cubicBezTo>
                      <a:pt x="0" y="28"/>
                      <a:pt x="0" y="28"/>
                      <a:pt x="0" y="28"/>
                    </a:cubicBezTo>
                    <a:cubicBezTo>
                      <a:pt x="1" y="36"/>
                      <a:pt x="6" y="41"/>
                      <a:pt x="15" y="42"/>
                    </a:cubicBezTo>
                    <a:cubicBezTo>
                      <a:pt x="20" y="43"/>
                      <a:pt x="24" y="43"/>
                      <a:pt x="27" y="41"/>
                    </a:cubicBezTo>
                    <a:cubicBezTo>
                      <a:pt x="31" y="39"/>
                      <a:pt x="33" y="36"/>
                      <a:pt x="33" y="33"/>
                    </a:cubicBezTo>
                    <a:cubicBezTo>
                      <a:pt x="34" y="27"/>
                      <a:pt x="31" y="22"/>
                      <a:pt x="23" y="1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5" name="Freeform 93">
                <a:extLst>
                  <a:ext uri="{FF2B5EF4-FFF2-40B4-BE49-F238E27FC236}">
                    <a16:creationId xmlns:a16="http://schemas.microsoft.com/office/drawing/2014/main" id="{E398594B-11BB-4581-B6B2-0D5376D34812}"/>
                  </a:ext>
                </a:extLst>
              </p:cNvPr>
              <p:cNvSpPr>
                <a:spLocks noChangeArrowheads="1"/>
              </p:cNvSpPr>
              <p:nvPr/>
            </p:nvSpPr>
            <p:spPr bwMode="auto">
              <a:xfrm>
                <a:off x="2063750" y="2941638"/>
                <a:ext cx="30163" cy="25400"/>
              </a:xfrm>
              <a:custGeom>
                <a:avLst/>
                <a:gdLst>
                  <a:gd name="T0" fmla="*/ 0 w 19"/>
                  <a:gd name="T1" fmla="*/ 14 h 16"/>
                  <a:gd name="T2" fmla="*/ 16 w 19"/>
                  <a:gd name="T3" fmla="*/ 16 h 16"/>
                  <a:gd name="T4" fmla="*/ 19 w 19"/>
                  <a:gd name="T5" fmla="*/ 2 h 16"/>
                  <a:gd name="T6" fmla="*/ 2 w 19"/>
                  <a:gd name="T7" fmla="*/ 0 h 16"/>
                  <a:gd name="T8" fmla="*/ 0 w 19"/>
                  <a:gd name="T9" fmla="*/ 14 h 16"/>
                  <a:gd name="T10" fmla="*/ 0 60000 65536"/>
                  <a:gd name="T11" fmla="*/ 0 60000 65536"/>
                  <a:gd name="T12" fmla="*/ 0 60000 65536"/>
                  <a:gd name="T13" fmla="*/ 0 60000 65536"/>
                  <a:gd name="T14" fmla="*/ 0 60000 65536"/>
                  <a:gd name="T15" fmla="*/ 0 w 19"/>
                  <a:gd name="T16" fmla="*/ 0 h 16"/>
                  <a:gd name="T17" fmla="*/ 19 w 19"/>
                  <a:gd name="T18" fmla="*/ 16 h 16"/>
                </a:gdLst>
                <a:ahLst/>
                <a:cxnLst>
                  <a:cxn ang="T10">
                    <a:pos x="T0" y="T1"/>
                  </a:cxn>
                  <a:cxn ang="T11">
                    <a:pos x="T2" y="T3"/>
                  </a:cxn>
                  <a:cxn ang="T12">
                    <a:pos x="T4" y="T5"/>
                  </a:cxn>
                  <a:cxn ang="T13">
                    <a:pos x="T6" y="T7"/>
                  </a:cxn>
                  <a:cxn ang="T14">
                    <a:pos x="T8" y="T9"/>
                  </a:cxn>
                </a:cxnLst>
                <a:rect l="T15" t="T16" r="T17" b="T18"/>
                <a:pathLst>
                  <a:path w="19" h="16">
                    <a:moveTo>
                      <a:pt x="0" y="14"/>
                    </a:moveTo>
                    <a:lnTo>
                      <a:pt x="16" y="16"/>
                    </a:lnTo>
                    <a:lnTo>
                      <a:pt x="19" y="2"/>
                    </a:lnTo>
                    <a:lnTo>
                      <a:pt x="2" y="0"/>
                    </a:lnTo>
                    <a:lnTo>
                      <a:pt x="0" y="1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6" name="Freeform 94">
                <a:extLst>
                  <a:ext uri="{FF2B5EF4-FFF2-40B4-BE49-F238E27FC236}">
                    <a16:creationId xmlns:a16="http://schemas.microsoft.com/office/drawing/2014/main" id="{0276FD1B-804D-4CE9-8FF1-9380C8F3F5FC}"/>
                  </a:ext>
                </a:extLst>
              </p:cNvPr>
              <p:cNvSpPr>
                <a:spLocks noChangeArrowheads="1"/>
              </p:cNvSpPr>
              <p:nvPr/>
            </p:nvSpPr>
            <p:spPr bwMode="auto">
              <a:xfrm>
                <a:off x="2036763" y="2989263"/>
                <a:ext cx="44450" cy="150813"/>
              </a:xfrm>
              <a:custGeom>
                <a:avLst/>
                <a:gdLst>
                  <a:gd name="T0" fmla="*/ 0 w 28"/>
                  <a:gd name="T1" fmla="*/ 93 h 95"/>
                  <a:gd name="T2" fmla="*/ 14 w 28"/>
                  <a:gd name="T3" fmla="*/ 95 h 95"/>
                  <a:gd name="T4" fmla="*/ 28 w 28"/>
                  <a:gd name="T5" fmla="*/ 3 h 95"/>
                  <a:gd name="T6" fmla="*/ 14 w 28"/>
                  <a:gd name="T7" fmla="*/ 0 h 95"/>
                  <a:gd name="T8" fmla="*/ 0 w 28"/>
                  <a:gd name="T9" fmla="*/ 93 h 95"/>
                  <a:gd name="T10" fmla="*/ 0 60000 65536"/>
                  <a:gd name="T11" fmla="*/ 0 60000 65536"/>
                  <a:gd name="T12" fmla="*/ 0 60000 65536"/>
                  <a:gd name="T13" fmla="*/ 0 60000 65536"/>
                  <a:gd name="T14" fmla="*/ 0 60000 65536"/>
                  <a:gd name="T15" fmla="*/ 0 w 28"/>
                  <a:gd name="T16" fmla="*/ 0 h 95"/>
                  <a:gd name="T17" fmla="*/ 28 w 28"/>
                  <a:gd name="T18" fmla="*/ 95 h 95"/>
                </a:gdLst>
                <a:ahLst/>
                <a:cxnLst>
                  <a:cxn ang="T10">
                    <a:pos x="T0" y="T1"/>
                  </a:cxn>
                  <a:cxn ang="T11">
                    <a:pos x="T2" y="T3"/>
                  </a:cxn>
                  <a:cxn ang="T12">
                    <a:pos x="T4" y="T5"/>
                  </a:cxn>
                  <a:cxn ang="T13">
                    <a:pos x="T6" y="T7"/>
                  </a:cxn>
                  <a:cxn ang="T14">
                    <a:pos x="T8" y="T9"/>
                  </a:cxn>
                </a:cxnLst>
                <a:rect l="T15" t="T16" r="T17" b="T18"/>
                <a:pathLst>
                  <a:path w="28" h="95">
                    <a:moveTo>
                      <a:pt x="0" y="93"/>
                    </a:moveTo>
                    <a:lnTo>
                      <a:pt x="14" y="95"/>
                    </a:lnTo>
                    <a:lnTo>
                      <a:pt x="28" y="3"/>
                    </a:lnTo>
                    <a:lnTo>
                      <a:pt x="14" y="0"/>
                    </a:lnTo>
                    <a:lnTo>
                      <a:pt x="0" y="9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7" name="Freeform 95">
                <a:extLst>
                  <a:ext uri="{FF2B5EF4-FFF2-40B4-BE49-F238E27FC236}">
                    <a16:creationId xmlns:a16="http://schemas.microsoft.com/office/drawing/2014/main" id="{26D14514-8B57-4D10-BB0A-ABF382AA1414}"/>
                  </a:ext>
                </a:extLst>
              </p:cNvPr>
              <p:cNvSpPr>
                <a:spLocks noChangeArrowheads="1"/>
              </p:cNvSpPr>
              <p:nvPr/>
            </p:nvSpPr>
            <p:spPr bwMode="auto">
              <a:xfrm>
                <a:off x="2089150" y="3001963"/>
                <a:ext cx="131763" cy="160338"/>
              </a:xfrm>
              <a:custGeom>
                <a:avLst/>
                <a:gdLst>
                  <a:gd name="T0" fmla="*/ 24 w 35"/>
                  <a:gd name="T1" fmla="*/ 19 h 43"/>
                  <a:gd name="T2" fmla="*/ 16 w 35"/>
                  <a:gd name="T3" fmla="*/ 17 h 43"/>
                  <a:gd name="T4" fmla="*/ 11 w 35"/>
                  <a:gd name="T5" fmla="*/ 10 h 43"/>
                  <a:gd name="T6" fmla="*/ 14 w 35"/>
                  <a:gd name="T7" fmla="*/ 6 h 43"/>
                  <a:gd name="T8" fmla="*/ 21 w 35"/>
                  <a:gd name="T9" fmla="*/ 6 h 43"/>
                  <a:gd name="T10" fmla="*/ 29 w 35"/>
                  <a:gd name="T11" fmla="*/ 14 h 43"/>
                  <a:gd name="T12" fmla="*/ 35 w 35"/>
                  <a:gd name="T13" fmla="*/ 13 h 43"/>
                  <a:gd name="T14" fmla="*/ 21 w 35"/>
                  <a:gd name="T15" fmla="*/ 1 h 43"/>
                  <a:gd name="T16" fmla="*/ 10 w 35"/>
                  <a:gd name="T17" fmla="*/ 2 h 43"/>
                  <a:gd name="T18" fmla="*/ 5 w 35"/>
                  <a:gd name="T19" fmla="*/ 10 h 43"/>
                  <a:gd name="T20" fmla="*/ 7 w 35"/>
                  <a:gd name="T21" fmla="*/ 18 h 43"/>
                  <a:gd name="T22" fmla="*/ 14 w 35"/>
                  <a:gd name="T23" fmla="*/ 23 h 43"/>
                  <a:gd name="T24" fmla="*/ 22 w 35"/>
                  <a:gd name="T25" fmla="*/ 25 h 43"/>
                  <a:gd name="T26" fmla="*/ 27 w 35"/>
                  <a:gd name="T27" fmla="*/ 32 h 43"/>
                  <a:gd name="T28" fmla="*/ 24 w 35"/>
                  <a:gd name="T29" fmla="*/ 37 h 43"/>
                  <a:gd name="T30" fmla="*/ 17 w 35"/>
                  <a:gd name="T31" fmla="*/ 37 h 43"/>
                  <a:gd name="T32" fmla="*/ 6 w 35"/>
                  <a:gd name="T33" fmla="*/ 28 h 43"/>
                  <a:gd name="T34" fmla="*/ 0 w 35"/>
                  <a:gd name="T35" fmla="*/ 28 h 43"/>
                  <a:gd name="T36" fmla="*/ 16 w 35"/>
                  <a:gd name="T37" fmla="*/ 42 h 43"/>
                  <a:gd name="T38" fmla="*/ 28 w 35"/>
                  <a:gd name="T39" fmla="*/ 41 h 43"/>
                  <a:gd name="T40" fmla="*/ 34 w 35"/>
                  <a:gd name="T41" fmla="*/ 33 h 43"/>
                  <a:gd name="T42" fmla="*/ 24 w 35"/>
                  <a:gd name="T43" fmla="*/ 19 h 4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5"/>
                  <a:gd name="T67" fmla="*/ 0 h 43"/>
                  <a:gd name="T68" fmla="*/ 35 w 35"/>
                  <a:gd name="T69" fmla="*/ 43 h 4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5" h="43">
                    <a:moveTo>
                      <a:pt x="24" y="19"/>
                    </a:moveTo>
                    <a:cubicBezTo>
                      <a:pt x="16" y="17"/>
                      <a:pt x="16" y="17"/>
                      <a:pt x="16" y="17"/>
                    </a:cubicBezTo>
                    <a:cubicBezTo>
                      <a:pt x="13" y="15"/>
                      <a:pt x="11" y="13"/>
                      <a:pt x="11" y="10"/>
                    </a:cubicBezTo>
                    <a:cubicBezTo>
                      <a:pt x="12" y="9"/>
                      <a:pt x="13" y="7"/>
                      <a:pt x="14" y="6"/>
                    </a:cubicBezTo>
                    <a:cubicBezTo>
                      <a:pt x="16" y="6"/>
                      <a:pt x="18" y="6"/>
                      <a:pt x="21" y="6"/>
                    </a:cubicBezTo>
                    <a:cubicBezTo>
                      <a:pt x="26" y="7"/>
                      <a:pt x="29" y="9"/>
                      <a:pt x="29" y="14"/>
                    </a:cubicBezTo>
                    <a:cubicBezTo>
                      <a:pt x="35" y="13"/>
                      <a:pt x="35" y="13"/>
                      <a:pt x="35" y="13"/>
                    </a:cubicBezTo>
                    <a:cubicBezTo>
                      <a:pt x="34" y="6"/>
                      <a:pt x="30" y="2"/>
                      <a:pt x="21" y="1"/>
                    </a:cubicBezTo>
                    <a:cubicBezTo>
                      <a:pt x="17" y="0"/>
                      <a:pt x="13" y="1"/>
                      <a:pt x="10" y="2"/>
                    </a:cubicBezTo>
                    <a:cubicBezTo>
                      <a:pt x="7" y="4"/>
                      <a:pt x="6" y="7"/>
                      <a:pt x="5" y="10"/>
                    </a:cubicBezTo>
                    <a:cubicBezTo>
                      <a:pt x="4" y="13"/>
                      <a:pt x="5" y="16"/>
                      <a:pt x="7" y="18"/>
                    </a:cubicBezTo>
                    <a:cubicBezTo>
                      <a:pt x="8" y="20"/>
                      <a:pt x="11" y="21"/>
                      <a:pt x="14" y="23"/>
                    </a:cubicBezTo>
                    <a:cubicBezTo>
                      <a:pt x="22" y="25"/>
                      <a:pt x="22" y="25"/>
                      <a:pt x="22" y="25"/>
                    </a:cubicBezTo>
                    <a:cubicBezTo>
                      <a:pt x="26" y="27"/>
                      <a:pt x="28" y="29"/>
                      <a:pt x="27" y="32"/>
                    </a:cubicBezTo>
                    <a:cubicBezTo>
                      <a:pt x="27" y="34"/>
                      <a:pt x="26" y="36"/>
                      <a:pt x="24" y="37"/>
                    </a:cubicBezTo>
                    <a:cubicBezTo>
                      <a:pt x="22" y="37"/>
                      <a:pt x="20" y="38"/>
                      <a:pt x="17" y="37"/>
                    </a:cubicBezTo>
                    <a:cubicBezTo>
                      <a:pt x="10" y="36"/>
                      <a:pt x="7" y="33"/>
                      <a:pt x="6" y="28"/>
                    </a:cubicBezTo>
                    <a:cubicBezTo>
                      <a:pt x="0" y="28"/>
                      <a:pt x="0" y="28"/>
                      <a:pt x="0" y="28"/>
                    </a:cubicBezTo>
                    <a:cubicBezTo>
                      <a:pt x="1" y="36"/>
                      <a:pt x="6" y="41"/>
                      <a:pt x="16" y="42"/>
                    </a:cubicBezTo>
                    <a:cubicBezTo>
                      <a:pt x="21" y="43"/>
                      <a:pt x="25" y="43"/>
                      <a:pt x="28" y="41"/>
                    </a:cubicBezTo>
                    <a:cubicBezTo>
                      <a:pt x="31" y="39"/>
                      <a:pt x="33" y="36"/>
                      <a:pt x="34" y="33"/>
                    </a:cubicBezTo>
                    <a:cubicBezTo>
                      <a:pt x="35" y="27"/>
                      <a:pt x="31" y="22"/>
                      <a:pt x="24" y="1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8" name="Freeform 96">
                <a:extLst>
                  <a:ext uri="{FF2B5EF4-FFF2-40B4-BE49-F238E27FC236}">
                    <a16:creationId xmlns:a16="http://schemas.microsoft.com/office/drawing/2014/main" id="{2F848535-7FC1-437B-8055-406D85CA092D}"/>
                  </a:ext>
                </a:extLst>
              </p:cNvPr>
              <p:cNvSpPr>
                <a:spLocks noChangeArrowheads="1"/>
              </p:cNvSpPr>
              <p:nvPr/>
            </p:nvSpPr>
            <p:spPr bwMode="auto">
              <a:xfrm>
                <a:off x="0" y="1619250"/>
                <a:ext cx="134938" cy="96838"/>
              </a:xfrm>
              <a:custGeom>
                <a:avLst/>
                <a:gdLst>
                  <a:gd name="T0" fmla="*/ 16 w 85"/>
                  <a:gd name="T1" fmla="*/ 52 h 61"/>
                  <a:gd name="T2" fmla="*/ 68 w 85"/>
                  <a:gd name="T3" fmla="*/ 12 h 61"/>
                  <a:gd name="T4" fmla="*/ 64 w 85"/>
                  <a:gd name="T5" fmla="*/ 0 h 61"/>
                  <a:gd name="T6" fmla="*/ 0 w 85"/>
                  <a:gd name="T7" fmla="*/ 49 h 61"/>
                  <a:gd name="T8" fmla="*/ 4 w 85"/>
                  <a:gd name="T9" fmla="*/ 61 h 61"/>
                  <a:gd name="T10" fmla="*/ 85 w 85"/>
                  <a:gd name="T11" fmla="*/ 61 h 61"/>
                  <a:gd name="T12" fmla="*/ 80 w 85"/>
                  <a:gd name="T13" fmla="*/ 52 h 61"/>
                  <a:gd name="T14" fmla="*/ 16 w 85"/>
                  <a:gd name="T15" fmla="*/ 52 h 61"/>
                  <a:gd name="T16" fmla="*/ 0 60000 65536"/>
                  <a:gd name="T17" fmla="*/ 0 60000 65536"/>
                  <a:gd name="T18" fmla="*/ 0 60000 65536"/>
                  <a:gd name="T19" fmla="*/ 0 60000 65536"/>
                  <a:gd name="T20" fmla="*/ 0 60000 65536"/>
                  <a:gd name="T21" fmla="*/ 0 60000 65536"/>
                  <a:gd name="T22" fmla="*/ 0 60000 65536"/>
                  <a:gd name="T23" fmla="*/ 0 60000 65536"/>
                  <a:gd name="T24" fmla="*/ 0 w 85"/>
                  <a:gd name="T25" fmla="*/ 0 h 61"/>
                  <a:gd name="T26" fmla="*/ 85 w 85"/>
                  <a:gd name="T27" fmla="*/ 61 h 6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5" h="61">
                    <a:moveTo>
                      <a:pt x="16" y="52"/>
                    </a:moveTo>
                    <a:lnTo>
                      <a:pt x="68" y="12"/>
                    </a:lnTo>
                    <a:lnTo>
                      <a:pt x="64" y="0"/>
                    </a:lnTo>
                    <a:lnTo>
                      <a:pt x="0" y="49"/>
                    </a:lnTo>
                    <a:lnTo>
                      <a:pt x="4" y="61"/>
                    </a:lnTo>
                    <a:lnTo>
                      <a:pt x="85" y="61"/>
                    </a:lnTo>
                    <a:lnTo>
                      <a:pt x="80" y="52"/>
                    </a:lnTo>
                    <a:lnTo>
                      <a:pt x="16" y="5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39" name="Freeform 97">
                <a:extLst>
                  <a:ext uri="{FF2B5EF4-FFF2-40B4-BE49-F238E27FC236}">
                    <a16:creationId xmlns:a16="http://schemas.microsoft.com/office/drawing/2014/main" id="{36ECAB33-88D9-49C3-88BD-CC6BD7EB049E}"/>
                  </a:ext>
                </a:extLst>
              </p:cNvPr>
              <p:cNvSpPr>
                <a:spLocks noChangeArrowheads="1"/>
              </p:cNvSpPr>
              <p:nvPr/>
            </p:nvSpPr>
            <p:spPr bwMode="auto">
              <a:xfrm>
                <a:off x="160338" y="1724025"/>
                <a:ext cx="26988" cy="26988"/>
              </a:xfrm>
              <a:custGeom>
                <a:avLst/>
                <a:gdLst>
                  <a:gd name="T0" fmla="*/ 0 w 17"/>
                  <a:gd name="T1" fmla="*/ 5 h 17"/>
                  <a:gd name="T2" fmla="*/ 5 w 17"/>
                  <a:gd name="T3" fmla="*/ 17 h 17"/>
                  <a:gd name="T4" fmla="*/ 17 w 17"/>
                  <a:gd name="T5" fmla="*/ 12 h 17"/>
                  <a:gd name="T6" fmla="*/ 12 w 17"/>
                  <a:gd name="T7" fmla="*/ 0 h 17"/>
                  <a:gd name="T8" fmla="*/ 0 w 17"/>
                  <a:gd name="T9" fmla="*/ 5 h 17"/>
                  <a:gd name="T10" fmla="*/ 0 60000 65536"/>
                  <a:gd name="T11" fmla="*/ 0 60000 65536"/>
                  <a:gd name="T12" fmla="*/ 0 60000 65536"/>
                  <a:gd name="T13" fmla="*/ 0 60000 65536"/>
                  <a:gd name="T14" fmla="*/ 0 60000 65536"/>
                  <a:gd name="T15" fmla="*/ 0 w 17"/>
                  <a:gd name="T16" fmla="*/ 0 h 17"/>
                  <a:gd name="T17" fmla="*/ 17 w 17"/>
                  <a:gd name="T18" fmla="*/ 17 h 17"/>
                </a:gdLst>
                <a:ahLst/>
                <a:cxnLst>
                  <a:cxn ang="T10">
                    <a:pos x="T0" y="T1"/>
                  </a:cxn>
                  <a:cxn ang="T11">
                    <a:pos x="T2" y="T3"/>
                  </a:cxn>
                  <a:cxn ang="T12">
                    <a:pos x="T4" y="T5"/>
                  </a:cxn>
                  <a:cxn ang="T13">
                    <a:pos x="T6" y="T7"/>
                  </a:cxn>
                  <a:cxn ang="T14">
                    <a:pos x="T8" y="T9"/>
                  </a:cxn>
                </a:cxnLst>
                <a:rect l="T15" t="T16" r="T17" b="T18"/>
                <a:pathLst>
                  <a:path w="17" h="17">
                    <a:moveTo>
                      <a:pt x="0" y="5"/>
                    </a:moveTo>
                    <a:lnTo>
                      <a:pt x="5" y="17"/>
                    </a:lnTo>
                    <a:lnTo>
                      <a:pt x="17" y="12"/>
                    </a:lnTo>
                    <a:lnTo>
                      <a:pt x="12" y="0"/>
                    </a:lnTo>
                    <a:lnTo>
                      <a:pt x="0"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0" name="Freeform 98">
                <a:extLst>
                  <a:ext uri="{FF2B5EF4-FFF2-40B4-BE49-F238E27FC236}">
                    <a16:creationId xmlns:a16="http://schemas.microsoft.com/office/drawing/2014/main" id="{A11BA12C-3E1B-4ACA-8623-8F711B93DC40}"/>
                  </a:ext>
                </a:extLst>
              </p:cNvPr>
              <p:cNvSpPr>
                <a:spLocks noChangeArrowheads="1"/>
              </p:cNvSpPr>
              <p:nvPr/>
            </p:nvSpPr>
            <p:spPr bwMode="auto">
              <a:xfrm>
                <a:off x="25400" y="1738313"/>
                <a:ext cx="120650" cy="57150"/>
              </a:xfrm>
              <a:custGeom>
                <a:avLst/>
                <a:gdLst>
                  <a:gd name="T0" fmla="*/ 0 w 76"/>
                  <a:gd name="T1" fmla="*/ 24 h 36"/>
                  <a:gd name="T2" fmla="*/ 5 w 76"/>
                  <a:gd name="T3" fmla="*/ 36 h 36"/>
                  <a:gd name="T4" fmla="*/ 76 w 76"/>
                  <a:gd name="T5" fmla="*/ 10 h 36"/>
                  <a:gd name="T6" fmla="*/ 74 w 76"/>
                  <a:gd name="T7" fmla="*/ 0 h 36"/>
                  <a:gd name="T8" fmla="*/ 0 w 76"/>
                  <a:gd name="T9" fmla="*/ 24 h 36"/>
                  <a:gd name="T10" fmla="*/ 0 60000 65536"/>
                  <a:gd name="T11" fmla="*/ 0 60000 65536"/>
                  <a:gd name="T12" fmla="*/ 0 60000 65536"/>
                  <a:gd name="T13" fmla="*/ 0 60000 65536"/>
                  <a:gd name="T14" fmla="*/ 0 60000 65536"/>
                  <a:gd name="T15" fmla="*/ 0 w 76"/>
                  <a:gd name="T16" fmla="*/ 0 h 36"/>
                  <a:gd name="T17" fmla="*/ 76 w 76"/>
                  <a:gd name="T18" fmla="*/ 36 h 36"/>
                </a:gdLst>
                <a:ahLst/>
                <a:cxnLst>
                  <a:cxn ang="T10">
                    <a:pos x="T0" y="T1"/>
                  </a:cxn>
                  <a:cxn ang="T11">
                    <a:pos x="T2" y="T3"/>
                  </a:cxn>
                  <a:cxn ang="T12">
                    <a:pos x="T4" y="T5"/>
                  </a:cxn>
                  <a:cxn ang="T13">
                    <a:pos x="T6" y="T7"/>
                  </a:cxn>
                  <a:cxn ang="T14">
                    <a:pos x="T8" y="T9"/>
                  </a:cxn>
                </a:cxnLst>
                <a:rect l="T15" t="T16" r="T17" b="T18"/>
                <a:pathLst>
                  <a:path w="76" h="36">
                    <a:moveTo>
                      <a:pt x="0" y="24"/>
                    </a:moveTo>
                    <a:lnTo>
                      <a:pt x="5" y="36"/>
                    </a:lnTo>
                    <a:lnTo>
                      <a:pt x="76" y="10"/>
                    </a:lnTo>
                    <a:lnTo>
                      <a:pt x="74" y="0"/>
                    </a:lnTo>
                    <a:lnTo>
                      <a:pt x="0"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1" name="Freeform 99">
                <a:extLst>
                  <a:ext uri="{FF2B5EF4-FFF2-40B4-BE49-F238E27FC236}">
                    <a16:creationId xmlns:a16="http://schemas.microsoft.com/office/drawing/2014/main" id="{1574DE64-A0C2-4A02-B96C-206E2BCF5681}"/>
                  </a:ext>
                </a:extLst>
              </p:cNvPr>
              <p:cNvSpPr>
                <a:spLocks noChangeArrowheads="1"/>
              </p:cNvSpPr>
              <p:nvPr/>
            </p:nvSpPr>
            <p:spPr bwMode="auto">
              <a:xfrm>
                <a:off x="47625" y="1795463"/>
                <a:ext cx="131763" cy="109538"/>
              </a:xfrm>
              <a:custGeom>
                <a:avLst/>
                <a:gdLst>
                  <a:gd name="T0" fmla="*/ 30 w 35"/>
                  <a:gd name="T1" fmla="*/ 11 h 29"/>
                  <a:gd name="T2" fmla="*/ 25 w 35"/>
                  <a:gd name="T3" fmla="*/ 20 h 29"/>
                  <a:gd name="T4" fmla="*/ 27 w 35"/>
                  <a:gd name="T5" fmla="*/ 24 h 29"/>
                  <a:gd name="T6" fmla="*/ 33 w 35"/>
                  <a:gd name="T7" fmla="*/ 18 h 29"/>
                  <a:gd name="T8" fmla="*/ 34 w 35"/>
                  <a:gd name="T9" fmla="*/ 9 h 29"/>
                  <a:gd name="T10" fmla="*/ 26 w 35"/>
                  <a:gd name="T11" fmla="*/ 1 h 29"/>
                  <a:gd name="T12" fmla="*/ 13 w 35"/>
                  <a:gd name="T13" fmla="*/ 2 h 29"/>
                  <a:gd name="T14" fmla="*/ 3 w 35"/>
                  <a:gd name="T15" fmla="*/ 9 h 29"/>
                  <a:gd name="T16" fmla="*/ 2 w 35"/>
                  <a:gd name="T17" fmla="*/ 20 h 29"/>
                  <a:gd name="T18" fmla="*/ 7 w 35"/>
                  <a:gd name="T19" fmla="*/ 27 h 29"/>
                  <a:gd name="T20" fmla="*/ 16 w 35"/>
                  <a:gd name="T21" fmla="*/ 28 h 29"/>
                  <a:gd name="T22" fmla="*/ 16 w 35"/>
                  <a:gd name="T23" fmla="*/ 23 h 29"/>
                  <a:gd name="T24" fmla="*/ 5 w 35"/>
                  <a:gd name="T25" fmla="*/ 19 h 29"/>
                  <a:gd name="T26" fmla="*/ 7 w 35"/>
                  <a:gd name="T27" fmla="*/ 12 h 29"/>
                  <a:gd name="T28" fmla="*/ 15 w 35"/>
                  <a:gd name="T29" fmla="*/ 6 h 29"/>
                  <a:gd name="T30" fmla="*/ 24 w 35"/>
                  <a:gd name="T31" fmla="*/ 6 h 29"/>
                  <a:gd name="T32" fmla="*/ 30 w 35"/>
                  <a:gd name="T33" fmla="*/ 11 h 2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29"/>
                  <a:gd name="T53" fmla="*/ 35 w 35"/>
                  <a:gd name="T54" fmla="*/ 29 h 2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29">
                    <a:moveTo>
                      <a:pt x="30" y="11"/>
                    </a:moveTo>
                    <a:cubicBezTo>
                      <a:pt x="31" y="15"/>
                      <a:pt x="29" y="18"/>
                      <a:pt x="25" y="20"/>
                    </a:cubicBezTo>
                    <a:cubicBezTo>
                      <a:pt x="27" y="24"/>
                      <a:pt x="27" y="24"/>
                      <a:pt x="27" y="24"/>
                    </a:cubicBezTo>
                    <a:cubicBezTo>
                      <a:pt x="30" y="23"/>
                      <a:pt x="32" y="21"/>
                      <a:pt x="33" y="18"/>
                    </a:cubicBezTo>
                    <a:cubicBezTo>
                      <a:pt x="35" y="15"/>
                      <a:pt x="35" y="12"/>
                      <a:pt x="34" y="9"/>
                    </a:cubicBezTo>
                    <a:cubicBezTo>
                      <a:pt x="32" y="5"/>
                      <a:pt x="30" y="2"/>
                      <a:pt x="26" y="1"/>
                    </a:cubicBezTo>
                    <a:cubicBezTo>
                      <a:pt x="22" y="0"/>
                      <a:pt x="18" y="0"/>
                      <a:pt x="13" y="2"/>
                    </a:cubicBezTo>
                    <a:cubicBezTo>
                      <a:pt x="9" y="3"/>
                      <a:pt x="5" y="5"/>
                      <a:pt x="3" y="9"/>
                    </a:cubicBezTo>
                    <a:cubicBezTo>
                      <a:pt x="1" y="12"/>
                      <a:pt x="0" y="16"/>
                      <a:pt x="2" y="20"/>
                    </a:cubicBezTo>
                    <a:cubicBezTo>
                      <a:pt x="3" y="23"/>
                      <a:pt x="4" y="25"/>
                      <a:pt x="7" y="27"/>
                    </a:cubicBezTo>
                    <a:cubicBezTo>
                      <a:pt x="10" y="28"/>
                      <a:pt x="13" y="29"/>
                      <a:pt x="16" y="28"/>
                    </a:cubicBezTo>
                    <a:cubicBezTo>
                      <a:pt x="16" y="23"/>
                      <a:pt x="16" y="23"/>
                      <a:pt x="16" y="23"/>
                    </a:cubicBezTo>
                    <a:cubicBezTo>
                      <a:pt x="10" y="24"/>
                      <a:pt x="7" y="22"/>
                      <a:pt x="5" y="19"/>
                    </a:cubicBezTo>
                    <a:cubicBezTo>
                      <a:pt x="5" y="16"/>
                      <a:pt x="5" y="14"/>
                      <a:pt x="7" y="12"/>
                    </a:cubicBezTo>
                    <a:cubicBezTo>
                      <a:pt x="8" y="9"/>
                      <a:pt x="11" y="8"/>
                      <a:pt x="15" y="6"/>
                    </a:cubicBezTo>
                    <a:cubicBezTo>
                      <a:pt x="19" y="5"/>
                      <a:pt x="22" y="5"/>
                      <a:pt x="24" y="6"/>
                    </a:cubicBezTo>
                    <a:cubicBezTo>
                      <a:pt x="27" y="6"/>
                      <a:pt x="29" y="8"/>
                      <a:pt x="30" y="1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2" name="Freeform 100">
                <a:extLst>
                  <a:ext uri="{FF2B5EF4-FFF2-40B4-BE49-F238E27FC236}">
                    <a16:creationId xmlns:a16="http://schemas.microsoft.com/office/drawing/2014/main" id="{02345081-69C4-4433-8DDE-29E3A1592877}"/>
                  </a:ext>
                </a:extLst>
              </p:cNvPr>
              <p:cNvSpPr>
                <a:spLocks noChangeArrowheads="1"/>
              </p:cNvSpPr>
              <p:nvPr/>
            </p:nvSpPr>
            <p:spPr bwMode="auto">
              <a:xfrm>
                <a:off x="82550" y="1881188"/>
                <a:ext cx="149225" cy="109538"/>
              </a:xfrm>
              <a:custGeom>
                <a:avLst/>
                <a:gdLst>
                  <a:gd name="T0" fmla="*/ 9 w 40"/>
                  <a:gd name="T1" fmla="*/ 18 h 29"/>
                  <a:gd name="T2" fmla="*/ 28 w 40"/>
                  <a:gd name="T3" fmla="*/ 11 h 29"/>
                  <a:gd name="T4" fmla="*/ 30 w 40"/>
                  <a:gd name="T5" fmla="*/ 18 h 29"/>
                  <a:gd name="T6" fmla="*/ 34 w 40"/>
                  <a:gd name="T7" fmla="*/ 17 h 29"/>
                  <a:gd name="T8" fmla="*/ 32 w 40"/>
                  <a:gd name="T9" fmla="*/ 10 h 29"/>
                  <a:gd name="T10" fmla="*/ 40 w 40"/>
                  <a:gd name="T11" fmla="*/ 7 h 29"/>
                  <a:gd name="T12" fmla="*/ 38 w 40"/>
                  <a:gd name="T13" fmla="*/ 3 h 29"/>
                  <a:gd name="T14" fmla="*/ 30 w 40"/>
                  <a:gd name="T15" fmla="*/ 5 h 29"/>
                  <a:gd name="T16" fmla="*/ 28 w 40"/>
                  <a:gd name="T17" fmla="*/ 0 h 29"/>
                  <a:gd name="T18" fmla="*/ 25 w 40"/>
                  <a:gd name="T19" fmla="*/ 1 h 29"/>
                  <a:gd name="T20" fmla="*/ 26 w 40"/>
                  <a:gd name="T21" fmla="*/ 6 h 29"/>
                  <a:gd name="T22" fmla="*/ 8 w 40"/>
                  <a:gd name="T23" fmla="*/ 13 h 29"/>
                  <a:gd name="T24" fmla="*/ 2 w 40"/>
                  <a:gd name="T25" fmla="*/ 25 h 29"/>
                  <a:gd name="T26" fmla="*/ 4 w 40"/>
                  <a:gd name="T27" fmla="*/ 29 h 29"/>
                  <a:gd name="T28" fmla="*/ 7 w 40"/>
                  <a:gd name="T29" fmla="*/ 28 h 29"/>
                  <a:gd name="T30" fmla="*/ 6 w 40"/>
                  <a:gd name="T31" fmla="*/ 24 h 29"/>
                  <a:gd name="T32" fmla="*/ 9 w 40"/>
                  <a:gd name="T33" fmla="*/ 18 h 2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0"/>
                  <a:gd name="T52" fmla="*/ 0 h 29"/>
                  <a:gd name="T53" fmla="*/ 40 w 40"/>
                  <a:gd name="T54" fmla="*/ 29 h 2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0" h="29">
                    <a:moveTo>
                      <a:pt x="9" y="18"/>
                    </a:moveTo>
                    <a:cubicBezTo>
                      <a:pt x="28" y="11"/>
                      <a:pt x="28" y="11"/>
                      <a:pt x="28" y="11"/>
                    </a:cubicBezTo>
                    <a:cubicBezTo>
                      <a:pt x="30" y="18"/>
                      <a:pt x="30" y="18"/>
                      <a:pt x="30" y="18"/>
                    </a:cubicBezTo>
                    <a:cubicBezTo>
                      <a:pt x="34" y="17"/>
                      <a:pt x="34" y="17"/>
                      <a:pt x="34" y="17"/>
                    </a:cubicBezTo>
                    <a:cubicBezTo>
                      <a:pt x="32" y="10"/>
                      <a:pt x="32" y="10"/>
                      <a:pt x="32" y="10"/>
                    </a:cubicBezTo>
                    <a:cubicBezTo>
                      <a:pt x="40" y="7"/>
                      <a:pt x="40" y="7"/>
                      <a:pt x="40" y="7"/>
                    </a:cubicBezTo>
                    <a:cubicBezTo>
                      <a:pt x="38" y="3"/>
                      <a:pt x="38" y="3"/>
                      <a:pt x="38" y="3"/>
                    </a:cubicBezTo>
                    <a:cubicBezTo>
                      <a:pt x="30" y="5"/>
                      <a:pt x="30" y="5"/>
                      <a:pt x="30" y="5"/>
                    </a:cubicBezTo>
                    <a:cubicBezTo>
                      <a:pt x="28" y="0"/>
                      <a:pt x="28" y="0"/>
                      <a:pt x="28" y="0"/>
                    </a:cubicBezTo>
                    <a:cubicBezTo>
                      <a:pt x="25" y="1"/>
                      <a:pt x="25" y="1"/>
                      <a:pt x="25" y="1"/>
                    </a:cubicBezTo>
                    <a:cubicBezTo>
                      <a:pt x="26" y="6"/>
                      <a:pt x="26" y="6"/>
                      <a:pt x="26" y="6"/>
                    </a:cubicBezTo>
                    <a:cubicBezTo>
                      <a:pt x="8" y="13"/>
                      <a:pt x="8" y="13"/>
                      <a:pt x="8" y="13"/>
                    </a:cubicBezTo>
                    <a:cubicBezTo>
                      <a:pt x="2" y="15"/>
                      <a:pt x="0" y="19"/>
                      <a:pt x="2" y="25"/>
                    </a:cubicBezTo>
                    <a:cubicBezTo>
                      <a:pt x="2" y="26"/>
                      <a:pt x="3" y="27"/>
                      <a:pt x="4" y="29"/>
                    </a:cubicBezTo>
                    <a:cubicBezTo>
                      <a:pt x="7" y="28"/>
                      <a:pt x="7" y="28"/>
                      <a:pt x="7" y="28"/>
                    </a:cubicBezTo>
                    <a:cubicBezTo>
                      <a:pt x="7" y="26"/>
                      <a:pt x="6" y="25"/>
                      <a:pt x="6" y="24"/>
                    </a:cubicBezTo>
                    <a:cubicBezTo>
                      <a:pt x="5" y="21"/>
                      <a:pt x="6" y="19"/>
                      <a:pt x="9" y="1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3" name="Freeform 101">
                <a:extLst>
                  <a:ext uri="{FF2B5EF4-FFF2-40B4-BE49-F238E27FC236}">
                    <a16:creationId xmlns:a16="http://schemas.microsoft.com/office/drawing/2014/main" id="{B171249C-040E-43B4-B853-C39917249687}"/>
                  </a:ext>
                </a:extLst>
              </p:cNvPr>
              <p:cNvSpPr>
                <a:spLocks noEditPoints="1" noChangeArrowheads="1"/>
              </p:cNvSpPr>
              <p:nvPr/>
            </p:nvSpPr>
            <p:spPr bwMode="auto">
              <a:xfrm>
                <a:off x="107950" y="1971675"/>
                <a:ext cx="131763" cy="112713"/>
              </a:xfrm>
              <a:custGeom>
                <a:avLst/>
                <a:gdLst>
                  <a:gd name="T0" fmla="*/ 34 w 35"/>
                  <a:gd name="T1" fmla="*/ 10 h 30"/>
                  <a:gd name="T2" fmla="*/ 26 w 35"/>
                  <a:gd name="T3" fmla="*/ 1 h 30"/>
                  <a:gd name="T4" fmla="*/ 13 w 35"/>
                  <a:gd name="T5" fmla="*/ 1 h 30"/>
                  <a:gd name="T6" fmla="*/ 3 w 35"/>
                  <a:gd name="T7" fmla="*/ 9 h 30"/>
                  <a:gd name="T8" fmla="*/ 1 w 35"/>
                  <a:gd name="T9" fmla="*/ 20 h 30"/>
                  <a:gd name="T10" fmla="*/ 9 w 35"/>
                  <a:gd name="T11" fmla="*/ 29 h 30"/>
                  <a:gd name="T12" fmla="*/ 22 w 35"/>
                  <a:gd name="T13" fmla="*/ 29 h 30"/>
                  <a:gd name="T14" fmla="*/ 32 w 35"/>
                  <a:gd name="T15" fmla="*/ 21 h 30"/>
                  <a:gd name="T16" fmla="*/ 34 w 35"/>
                  <a:gd name="T17" fmla="*/ 10 h 30"/>
                  <a:gd name="T18" fmla="*/ 10 w 35"/>
                  <a:gd name="T19" fmla="*/ 24 h 30"/>
                  <a:gd name="T20" fmla="*/ 5 w 35"/>
                  <a:gd name="T21" fmla="*/ 19 h 30"/>
                  <a:gd name="T22" fmla="*/ 6 w 35"/>
                  <a:gd name="T23" fmla="*/ 12 h 30"/>
                  <a:gd name="T24" fmla="*/ 15 w 35"/>
                  <a:gd name="T25" fmla="*/ 7 h 30"/>
                  <a:gd name="T26" fmla="*/ 25 w 35"/>
                  <a:gd name="T27" fmla="*/ 6 h 30"/>
                  <a:gd name="T28" fmla="*/ 30 w 35"/>
                  <a:gd name="T29" fmla="*/ 11 h 30"/>
                  <a:gd name="T30" fmla="*/ 29 w 35"/>
                  <a:gd name="T31" fmla="*/ 18 h 30"/>
                  <a:gd name="T32" fmla="*/ 20 w 35"/>
                  <a:gd name="T33" fmla="*/ 24 h 30"/>
                  <a:gd name="T34" fmla="*/ 10 w 35"/>
                  <a:gd name="T35" fmla="*/ 24 h 3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30"/>
                  <a:gd name="T56" fmla="*/ 35 w 35"/>
                  <a:gd name="T57" fmla="*/ 30 h 3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30">
                    <a:moveTo>
                      <a:pt x="34" y="10"/>
                    </a:moveTo>
                    <a:cubicBezTo>
                      <a:pt x="32" y="6"/>
                      <a:pt x="30" y="3"/>
                      <a:pt x="26" y="1"/>
                    </a:cubicBezTo>
                    <a:cubicBezTo>
                      <a:pt x="22" y="0"/>
                      <a:pt x="18" y="0"/>
                      <a:pt x="13" y="1"/>
                    </a:cubicBezTo>
                    <a:cubicBezTo>
                      <a:pt x="8" y="3"/>
                      <a:pt x="5" y="5"/>
                      <a:pt x="3" y="9"/>
                    </a:cubicBezTo>
                    <a:cubicBezTo>
                      <a:pt x="0" y="12"/>
                      <a:pt x="0" y="16"/>
                      <a:pt x="1" y="20"/>
                    </a:cubicBezTo>
                    <a:cubicBezTo>
                      <a:pt x="3" y="24"/>
                      <a:pt x="5" y="27"/>
                      <a:pt x="9" y="29"/>
                    </a:cubicBezTo>
                    <a:cubicBezTo>
                      <a:pt x="13" y="30"/>
                      <a:pt x="17" y="30"/>
                      <a:pt x="22" y="29"/>
                    </a:cubicBezTo>
                    <a:cubicBezTo>
                      <a:pt x="27" y="27"/>
                      <a:pt x="30" y="25"/>
                      <a:pt x="32" y="21"/>
                    </a:cubicBezTo>
                    <a:cubicBezTo>
                      <a:pt x="35" y="18"/>
                      <a:pt x="35" y="14"/>
                      <a:pt x="34" y="10"/>
                    </a:cubicBezTo>
                    <a:close/>
                    <a:moveTo>
                      <a:pt x="10" y="24"/>
                    </a:moveTo>
                    <a:cubicBezTo>
                      <a:pt x="8" y="23"/>
                      <a:pt x="6" y="22"/>
                      <a:pt x="5" y="19"/>
                    </a:cubicBezTo>
                    <a:cubicBezTo>
                      <a:pt x="5" y="17"/>
                      <a:pt x="5" y="14"/>
                      <a:pt x="6" y="12"/>
                    </a:cubicBezTo>
                    <a:cubicBezTo>
                      <a:pt x="8" y="10"/>
                      <a:pt x="10" y="8"/>
                      <a:pt x="15" y="7"/>
                    </a:cubicBezTo>
                    <a:cubicBezTo>
                      <a:pt x="19" y="5"/>
                      <a:pt x="22" y="5"/>
                      <a:pt x="25" y="6"/>
                    </a:cubicBezTo>
                    <a:cubicBezTo>
                      <a:pt x="27" y="7"/>
                      <a:pt x="29" y="9"/>
                      <a:pt x="30" y="11"/>
                    </a:cubicBezTo>
                    <a:cubicBezTo>
                      <a:pt x="30" y="13"/>
                      <a:pt x="30" y="16"/>
                      <a:pt x="29" y="18"/>
                    </a:cubicBezTo>
                    <a:cubicBezTo>
                      <a:pt x="27" y="20"/>
                      <a:pt x="25" y="22"/>
                      <a:pt x="20" y="24"/>
                    </a:cubicBezTo>
                    <a:cubicBezTo>
                      <a:pt x="16" y="25"/>
                      <a:pt x="13" y="25"/>
                      <a:pt x="10" y="2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4" name="Freeform 102">
                <a:extLst>
                  <a:ext uri="{FF2B5EF4-FFF2-40B4-BE49-F238E27FC236}">
                    <a16:creationId xmlns:a16="http://schemas.microsoft.com/office/drawing/2014/main" id="{D59126F8-B3B1-4A8B-BBF2-05D26A503859}"/>
                  </a:ext>
                </a:extLst>
              </p:cNvPr>
              <p:cNvSpPr>
                <a:spLocks noChangeArrowheads="1"/>
              </p:cNvSpPr>
              <p:nvPr/>
            </p:nvSpPr>
            <p:spPr bwMode="auto">
              <a:xfrm>
                <a:off x="142875" y="2089150"/>
                <a:ext cx="134938" cy="58738"/>
              </a:xfrm>
              <a:custGeom>
                <a:avLst/>
                <a:gdLst>
                  <a:gd name="T0" fmla="*/ 33 w 36"/>
                  <a:gd name="T1" fmla="*/ 9 h 16"/>
                  <a:gd name="T2" fmla="*/ 25 w 36"/>
                  <a:gd name="T3" fmla="*/ 6 h 16"/>
                  <a:gd name="T4" fmla="*/ 32 w 36"/>
                  <a:gd name="T5" fmla="*/ 4 h 16"/>
                  <a:gd name="T6" fmla="*/ 31 w 36"/>
                  <a:gd name="T7" fmla="*/ 0 h 16"/>
                  <a:gd name="T8" fmla="*/ 0 w 36"/>
                  <a:gd name="T9" fmla="*/ 10 h 16"/>
                  <a:gd name="T10" fmla="*/ 2 w 36"/>
                  <a:gd name="T11" fmla="*/ 15 h 16"/>
                  <a:gd name="T12" fmla="*/ 18 w 36"/>
                  <a:gd name="T13" fmla="*/ 9 h 16"/>
                  <a:gd name="T14" fmla="*/ 27 w 36"/>
                  <a:gd name="T15" fmla="*/ 10 h 16"/>
                  <a:gd name="T16" fmla="*/ 32 w 36"/>
                  <a:gd name="T17" fmla="*/ 15 h 16"/>
                  <a:gd name="T18" fmla="*/ 32 w 36"/>
                  <a:gd name="T19" fmla="*/ 16 h 16"/>
                  <a:gd name="T20" fmla="*/ 36 w 36"/>
                  <a:gd name="T21" fmla="*/ 15 h 16"/>
                  <a:gd name="T22" fmla="*/ 36 w 36"/>
                  <a:gd name="T23" fmla="*/ 13 h 16"/>
                  <a:gd name="T24" fmla="*/ 33 w 36"/>
                  <a:gd name="T25" fmla="*/ 9 h 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6"/>
                  <a:gd name="T40" fmla="*/ 0 h 16"/>
                  <a:gd name="T41" fmla="*/ 36 w 36"/>
                  <a:gd name="T42" fmla="*/ 16 h 1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6" h="16">
                    <a:moveTo>
                      <a:pt x="33" y="9"/>
                    </a:moveTo>
                    <a:cubicBezTo>
                      <a:pt x="31" y="7"/>
                      <a:pt x="29" y="7"/>
                      <a:pt x="25" y="6"/>
                    </a:cubicBezTo>
                    <a:cubicBezTo>
                      <a:pt x="32" y="4"/>
                      <a:pt x="32" y="4"/>
                      <a:pt x="32" y="4"/>
                    </a:cubicBezTo>
                    <a:cubicBezTo>
                      <a:pt x="31" y="0"/>
                      <a:pt x="31" y="0"/>
                      <a:pt x="31" y="0"/>
                    </a:cubicBezTo>
                    <a:cubicBezTo>
                      <a:pt x="0" y="10"/>
                      <a:pt x="0" y="10"/>
                      <a:pt x="0" y="10"/>
                    </a:cubicBezTo>
                    <a:cubicBezTo>
                      <a:pt x="2" y="15"/>
                      <a:pt x="2" y="15"/>
                      <a:pt x="2" y="15"/>
                    </a:cubicBezTo>
                    <a:cubicBezTo>
                      <a:pt x="18" y="9"/>
                      <a:pt x="18" y="9"/>
                      <a:pt x="18" y="9"/>
                    </a:cubicBezTo>
                    <a:cubicBezTo>
                      <a:pt x="21" y="8"/>
                      <a:pt x="24" y="8"/>
                      <a:pt x="27" y="10"/>
                    </a:cubicBezTo>
                    <a:cubicBezTo>
                      <a:pt x="29" y="11"/>
                      <a:pt x="31" y="12"/>
                      <a:pt x="32" y="15"/>
                    </a:cubicBezTo>
                    <a:cubicBezTo>
                      <a:pt x="32" y="16"/>
                      <a:pt x="32" y="16"/>
                      <a:pt x="32" y="16"/>
                    </a:cubicBezTo>
                    <a:cubicBezTo>
                      <a:pt x="36" y="15"/>
                      <a:pt x="36" y="15"/>
                      <a:pt x="36" y="15"/>
                    </a:cubicBezTo>
                    <a:cubicBezTo>
                      <a:pt x="36" y="14"/>
                      <a:pt x="36" y="13"/>
                      <a:pt x="36" y="13"/>
                    </a:cubicBezTo>
                    <a:cubicBezTo>
                      <a:pt x="35" y="11"/>
                      <a:pt x="34" y="10"/>
                      <a:pt x="33"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5" name="Freeform 103">
                <a:extLst>
                  <a:ext uri="{FF2B5EF4-FFF2-40B4-BE49-F238E27FC236}">
                    <a16:creationId xmlns:a16="http://schemas.microsoft.com/office/drawing/2014/main" id="{A86611E5-991D-4C73-A3FC-939A0D9DDE43}"/>
                  </a:ext>
                </a:extLst>
              </p:cNvPr>
              <p:cNvSpPr>
                <a:spLocks noChangeArrowheads="1"/>
              </p:cNvSpPr>
              <p:nvPr/>
            </p:nvSpPr>
            <p:spPr bwMode="auto">
              <a:xfrm>
                <a:off x="127000" y="2155825"/>
                <a:ext cx="184150" cy="93663"/>
              </a:xfrm>
              <a:custGeom>
                <a:avLst/>
                <a:gdLst>
                  <a:gd name="T0" fmla="*/ 48 w 49"/>
                  <a:gd name="T1" fmla="*/ 21 h 25"/>
                  <a:gd name="T2" fmla="*/ 22 w 49"/>
                  <a:gd name="T3" fmla="*/ 20 h 25"/>
                  <a:gd name="T4" fmla="*/ 42 w 49"/>
                  <a:gd name="T5" fmla="*/ 4 h 25"/>
                  <a:gd name="T6" fmla="*/ 41 w 49"/>
                  <a:gd name="T7" fmla="*/ 0 h 25"/>
                  <a:gd name="T8" fmla="*/ 14 w 49"/>
                  <a:gd name="T9" fmla="*/ 20 h 25"/>
                  <a:gd name="T10" fmla="*/ 7 w 49"/>
                  <a:gd name="T11" fmla="*/ 19 h 25"/>
                  <a:gd name="T12" fmla="*/ 4 w 49"/>
                  <a:gd name="T13" fmla="*/ 16 h 25"/>
                  <a:gd name="T14" fmla="*/ 4 w 49"/>
                  <a:gd name="T15" fmla="*/ 13 h 25"/>
                  <a:gd name="T16" fmla="*/ 0 w 49"/>
                  <a:gd name="T17" fmla="*/ 14 h 25"/>
                  <a:gd name="T18" fmla="*/ 1 w 49"/>
                  <a:gd name="T19" fmla="*/ 18 h 25"/>
                  <a:gd name="T20" fmla="*/ 11 w 49"/>
                  <a:gd name="T21" fmla="*/ 24 h 25"/>
                  <a:gd name="T22" fmla="*/ 49 w 49"/>
                  <a:gd name="T23" fmla="*/ 25 h 25"/>
                  <a:gd name="T24" fmla="*/ 48 w 49"/>
                  <a:gd name="T25" fmla="*/ 21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9"/>
                  <a:gd name="T40" fmla="*/ 0 h 25"/>
                  <a:gd name="T41" fmla="*/ 49 w 49"/>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9" h="25">
                    <a:moveTo>
                      <a:pt x="48" y="21"/>
                    </a:moveTo>
                    <a:cubicBezTo>
                      <a:pt x="22" y="20"/>
                      <a:pt x="22" y="20"/>
                      <a:pt x="22" y="20"/>
                    </a:cubicBezTo>
                    <a:cubicBezTo>
                      <a:pt x="42" y="4"/>
                      <a:pt x="42" y="4"/>
                      <a:pt x="42" y="4"/>
                    </a:cubicBezTo>
                    <a:cubicBezTo>
                      <a:pt x="41" y="0"/>
                      <a:pt x="41" y="0"/>
                      <a:pt x="41" y="0"/>
                    </a:cubicBezTo>
                    <a:cubicBezTo>
                      <a:pt x="14" y="20"/>
                      <a:pt x="14" y="20"/>
                      <a:pt x="14" y="20"/>
                    </a:cubicBezTo>
                    <a:cubicBezTo>
                      <a:pt x="11" y="20"/>
                      <a:pt x="8" y="20"/>
                      <a:pt x="7" y="19"/>
                    </a:cubicBezTo>
                    <a:cubicBezTo>
                      <a:pt x="6" y="18"/>
                      <a:pt x="5" y="17"/>
                      <a:pt x="4" y="16"/>
                    </a:cubicBezTo>
                    <a:cubicBezTo>
                      <a:pt x="4" y="15"/>
                      <a:pt x="4" y="14"/>
                      <a:pt x="4" y="13"/>
                    </a:cubicBezTo>
                    <a:cubicBezTo>
                      <a:pt x="0" y="14"/>
                      <a:pt x="0" y="14"/>
                      <a:pt x="0" y="14"/>
                    </a:cubicBezTo>
                    <a:cubicBezTo>
                      <a:pt x="0" y="15"/>
                      <a:pt x="0" y="17"/>
                      <a:pt x="1" y="18"/>
                    </a:cubicBezTo>
                    <a:cubicBezTo>
                      <a:pt x="2" y="22"/>
                      <a:pt x="5" y="24"/>
                      <a:pt x="11" y="24"/>
                    </a:cubicBezTo>
                    <a:cubicBezTo>
                      <a:pt x="49" y="25"/>
                      <a:pt x="49" y="25"/>
                      <a:pt x="49" y="25"/>
                    </a:cubicBezTo>
                    <a:lnTo>
                      <a:pt x="48" y="2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6" name="Freeform 104">
                <a:extLst>
                  <a:ext uri="{FF2B5EF4-FFF2-40B4-BE49-F238E27FC236}">
                    <a16:creationId xmlns:a16="http://schemas.microsoft.com/office/drawing/2014/main" id="{208811CC-2E35-4178-AB5F-D80F08123353}"/>
                  </a:ext>
                </a:extLst>
              </p:cNvPr>
              <p:cNvSpPr>
                <a:spLocks noEditPoints="1" noChangeArrowheads="1"/>
              </p:cNvSpPr>
              <p:nvPr/>
            </p:nvSpPr>
            <p:spPr bwMode="auto">
              <a:xfrm>
                <a:off x="2405063" y="1933575"/>
                <a:ext cx="104775" cy="142875"/>
              </a:xfrm>
              <a:custGeom>
                <a:avLst/>
                <a:gdLst>
                  <a:gd name="T0" fmla="*/ 19 w 28"/>
                  <a:gd name="T1" fmla="*/ 1 h 38"/>
                  <a:gd name="T2" fmla="*/ 9 w 28"/>
                  <a:gd name="T3" fmla="*/ 6 h 38"/>
                  <a:gd name="T4" fmla="*/ 10 w 28"/>
                  <a:gd name="T5" fmla="*/ 0 h 38"/>
                  <a:gd name="T6" fmla="*/ 6 w 28"/>
                  <a:gd name="T7" fmla="*/ 0 h 38"/>
                  <a:gd name="T8" fmla="*/ 0 w 28"/>
                  <a:gd name="T9" fmla="*/ 38 h 38"/>
                  <a:gd name="T10" fmla="*/ 4 w 28"/>
                  <a:gd name="T11" fmla="*/ 38 h 38"/>
                  <a:gd name="T12" fmla="*/ 6 w 28"/>
                  <a:gd name="T13" fmla="*/ 24 h 38"/>
                  <a:gd name="T14" fmla="*/ 14 w 28"/>
                  <a:gd name="T15" fmla="*/ 31 h 38"/>
                  <a:gd name="T16" fmla="*/ 23 w 28"/>
                  <a:gd name="T17" fmla="*/ 28 h 38"/>
                  <a:gd name="T18" fmla="*/ 27 w 28"/>
                  <a:gd name="T19" fmla="*/ 17 h 38"/>
                  <a:gd name="T20" fmla="*/ 26 w 28"/>
                  <a:gd name="T21" fmla="*/ 6 h 38"/>
                  <a:gd name="T22" fmla="*/ 19 w 28"/>
                  <a:gd name="T23" fmla="*/ 1 h 38"/>
                  <a:gd name="T24" fmla="*/ 19 w 28"/>
                  <a:gd name="T25" fmla="*/ 25 h 38"/>
                  <a:gd name="T26" fmla="*/ 14 w 28"/>
                  <a:gd name="T27" fmla="*/ 27 h 38"/>
                  <a:gd name="T28" fmla="*/ 9 w 28"/>
                  <a:gd name="T29" fmla="*/ 24 h 38"/>
                  <a:gd name="T30" fmla="*/ 7 w 28"/>
                  <a:gd name="T31" fmla="*/ 18 h 38"/>
                  <a:gd name="T32" fmla="*/ 8 w 28"/>
                  <a:gd name="T33" fmla="*/ 10 h 38"/>
                  <a:gd name="T34" fmla="*/ 12 w 28"/>
                  <a:gd name="T35" fmla="*/ 6 h 38"/>
                  <a:gd name="T36" fmla="*/ 17 w 28"/>
                  <a:gd name="T37" fmla="*/ 5 h 38"/>
                  <a:gd name="T38" fmla="*/ 22 w 28"/>
                  <a:gd name="T39" fmla="*/ 8 h 38"/>
                  <a:gd name="T40" fmla="*/ 23 w 28"/>
                  <a:gd name="T41" fmla="*/ 17 h 38"/>
                  <a:gd name="T42" fmla="*/ 19 w 28"/>
                  <a:gd name="T43" fmla="*/ 25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38"/>
                  <a:gd name="T68" fmla="*/ 28 w 28"/>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38">
                    <a:moveTo>
                      <a:pt x="19" y="1"/>
                    </a:moveTo>
                    <a:cubicBezTo>
                      <a:pt x="15" y="0"/>
                      <a:pt x="11" y="2"/>
                      <a:pt x="9" y="6"/>
                    </a:cubicBezTo>
                    <a:cubicBezTo>
                      <a:pt x="10" y="0"/>
                      <a:pt x="10" y="0"/>
                      <a:pt x="10" y="0"/>
                    </a:cubicBezTo>
                    <a:cubicBezTo>
                      <a:pt x="6" y="0"/>
                      <a:pt x="6" y="0"/>
                      <a:pt x="6" y="0"/>
                    </a:cubicBezTo>
                    <a:cubicBezTo>
                      <a:pt x="0" y="38"/>
                      <a:pt x="0" y="38"/>
                      <a:pt x="0" y="38"/>
                    </a:cubicBezTo>
                    <a:cubicBezTo>
                      <a:pt x="4" y="38"/>
                      <a:pt x="4" y="38"/>
                      <a:pt x="4" y="38"/>
                    </a:cubicBezTo>
                    <a:cubicBezTo>
                      <a:pt x="6" y="24"/>
                      <a:pt x="6" y="24"/>
                      <a:pt x="6" y="24"/>
                    </a:cubicBezTo>
                    <a:cubicBezTo>
                      <a:pt x="8" y="28"/>
                      <a:pt x="10" y="30"/>
                      <a:pt x="14" y="31"/>
                    </a:cubicBezTo>
                    <a:cubicBezTo>
                      <a:pt x="17" y="31"/>
                      <a:pt x="20" y="30"/>
                      <a:pt x="23" y="28"/>
                    </a:cubicBezTo>
                    <a:cubicBezTo>
                      <a:pt x="25" y="26"/>
                      <a:pt x="27" y="22"/>
                      <a:pt x="27" y="17"/>
                    </a:cubicBezTo>
                    <a:cubicBezTo>
                      <a:pt x="28" y="13"/>
                      <a:pt x="28" y="9"/>
                      <a:pt x="26" y="6"/>
                    </a:cubicBezTo>
                    <a:cubicBezTo>
                      <a:pt x="24" y="3"/>
                      <a:pt x="22" y="1"/>
                      <a:pt x="19" y="1"/>
                    </a:cubicBezTo>
                    <a:close/>
                    <a:moveTo>
                      <a:pt x="19" y="25"/>
                    </a:moveTo>
                    <a:cubicBezTo>
                      <a:pt x="17" y="27"/>
                      <a:pt x="15" y="27"/>
                      <a:pt x="14" y="27"/>
                    </a:cubicBezTo>
                    <a:cubicBezTo>
                      <a:pt x="12" y="27"/>
                      <a:pt x="10" y="26"/>
                      <a:pt x="9" y="24"/>
                    </a:cubicBezTo>
                    <a:cubicBezTo>
                      <a:pt x="8" y="22"/>
                      <a:pt x="7" y="21"/>
                      <a:pt x="7" y="18"/>
                    </a:cubicBezTo>
                    <a:cubicBezTo>
                      <a:pt x="8" y="10"/>
                      <a:pt x="8" y="10"/>
                      <a:pt x="8" y="10"/>
                    </a:cubicBezTo>
                    <a:cubicBezTo>
                      <a:pt x="9" y="9"/>
                      <a:pt x="10" y="7"/>
                      <a:pt x="12" y="6"/>
                    </a:cubicBezTo>
                    <a:cubicBezTo>
                      <a:pt x="14" y="5"/>
                      <a:pt x="15" y="4"/>
                      <a:pt x="17" y="5"/>
                    </a:cubicBezTo>
                    <a:cubicBezTo>
                      <a:pt x="19" y="5"/>
                      <a:pt x="21" y="6"/>
                      <a:pt x="22" y="8"/>
                    </a:cubicBezTo>
                    <a:cubicBezTo>
                      <a:pt x="23" y="10"/>
                      <a:pt x="23" y="13"/>
                      <a:pt x="23" y="17"/>
                    </a:cubicBezTo>
                    <a:cubicBezTo>
                      <a:pt x="22" y="21"/>
                      <a:pt x="21" y="24"/>
                      <a:pt x="19" y="2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7" name="Freeform 105">
                <a:extLst>
                  <a:ext uri="{FF2B5EF4-FFF2-40B4-BE49-F238E27FC236}">
                    <a16:creationId xmlns:a16="http://schemas.microsoft.com/office/drawing/2014/main" id="{C1C7A01D-E1BD-4ACE-8A99-9756EEA7E24F}"/>
                  </a:ext>
                </a:extLst>
              </p:cNvPr>
              <p:cNvSpPr>
                <a:spLocks noChangeArrowheads="1"/>
              </p:cNvSpPr>
              <p:nvPr/>
            </p:nvSpPr>
            <p:spPr bwMode="auto">
              <a:xfrm>
                <a:off x="2525713" y="1949450"/>
                <a:ext cx="68263" cy="109538"/>
              </a:xfrm>
              <a:custGeom>
                <a:avLst/>
                <a:gdLst>
                  <a:gd name="T0" fmla="*/ 12 w 18"/>
                  <a:gd name="T1" fmla="*/ 2 h 29"/>
                  <a:gd name="T2" fmla="*/ 7 w 18"/>
                  <a:gd name="T3" fmla="*/ 8 h 29"/>
                  <a:gd name="T4" fmla="*/ 8 w 18"/>
                  <a:gd name="T5" fmla="*/ 1 h 29"/>
                  <a:gd name="T6" fmla="*/ 4 w 18"/>
                  <a:gd name="T7" fmla="*/ 0 h 29"/>
                  <a:gd name="T8" fmla="*/ 0 w 18"/>
                  <a:gd name="T9" fmla="*/ 29 h 29"/>
                  <a:gd name="T10" fmla="*/ 4 w 18"/>
                  <a:gd name="T11" fmla="*/ 29 h 29"/>
                  <a:gd name="T12" fmla="*/ 7 w 18"/>
                  <a:gd name="T13" fmla="*/ 14 h 29"/>
                  <a:gd name="T14" fmla="*/ 10 w 18"/>
                  <a:gd name="T15" fmla="*/ 8 h 29"/>
                  <a:gd name="T16" fmla="*/ 17 w 18"/>
                  <a:gd name="T17" fmla="*/ 6 h 29"/>
                  <a:gd name="T18" fmla="*/ 18 w 18"/>
                  <a:gd name="T19" fmla="*/ 6 h 29"/>
                  <a:gd name="T20" fmla="*/ 18 w 18"/>
                  <a:gd name="T21" fmla="*/ 2 h 29"/>
                  <a:gd name="T22" fmla="*/ 17 w 18"/>
                  <a:gd name="T23" fmla="*/ 1 h 29"/>
                  <a:gd name="T24" fmla="*/ 12 w 18"/>
                  <a:gd name="T25" fmla="*/ 2 h 2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8"/>
                  <a:gd name="T40" fmla="*/ 0 h 29"/>
                  <a:gd name="T41" fmla="*/ 18 w 18"/>
                  <a:gd name="T42" fmla="*/ 29 h 2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8" h="29">
                    <a:moveTo>
                      <a:pt x="12" y="2"/>
                    </a:moveTo>
                    <a:cubicBezTo>
                      <a:pt x="11" y="3"/>
                      <a:pt x="9" y="5"/>
                      <a:pt x="7" y="8"/>
                    </a:cubicBezTo>
                    <a:cubicBezTo>
                      <a:pt x="8" y="1"/>
                      <a:pt x="8" y="1"/>
                      <a:pt x="8" y="1"/>
                    </a:cubicBezTo>
                    <a:cubicBezTo>
                      <a:pt x="4" y="0"/>
                      <a:pt x="4" y="0"/>
                      <a:pt x="4" y="0"/>
                    </a:cubicBezTo>
                    <a:cubicBezTo>
                      <a:pt x="0" y="29"/>
                      <a:pt x="0" y="29"/>
                      <a:pt x="0" y="29"/>
                    </a:cubicBezTo>
                    <a:cubicBezTo>
                      <a:pt x="4" y="29"/>
                      <a:pt x="4" y="29"/>
                      <a:pt x="4" y="29"/>
                    </a:cubicBezTo>
                    <a:cubicBezTo>
                      <a:pt x="7" y="14"/>
                      <a:pt x="7" y="14"/>
                      <a:pt x="7" y="14"/>
                    </a:cubicBezTo>
                    <a:cubicBezTo>
                      <a:pt x="7" y="11"/>
                      <a:pt x="8" y="9"/>
                      <a:pt x="10" y="8"/>
                    </a:cubicBezTo>
                    <a:cubicBezTo>
                      <a:pt x="12" y="6"/>
                      <a:pt x="14" y="5"/>
                      <a:pt x="17" y="6"/>
                    </a:cubicBezTo>
                    <a:cubicBezTo>
                      <a:pt x="18" y="6"/>
                      <a:pt x="18" y="6"/>
                      <a:pt x="18" y="6"/>
                    </a:cubicBezTo>
                    <a:cubicBezTo>
                      <a:pt x="18" y="2"/>
                      <a:pt x="18" y="2"/>
                      <a:pt x="18" y="2"/>
                    </a:cubicBezTo>
                    <a:cubicBezTo>
                      <a:pt x="18" y="2"/>
                      <a:pt x="17" y="1"/>
                      <a:pt x="17" y="1"/>
                    </a:cubicBezTo>
                    <a:cubicBezTo>
                      <a:pt x="15" y="1"/>
                      <a:pt x="14" y="1"/>
                      <a:pt x="12" y="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8" name="Freeform 106">
                <a:extLst>
                  <a:ext uri="{FF2B5EF4-FFF2-40B4-BE49-F238E27FC236}">
                    <a16:creationId xmlns:a16="http://schemas.microsoft.com/office/drawing/2014/main" id="{B6209C1E-A9BE-43D9-AF87-503A4130AD94}"/>
                  </a:ext>
                </a:extLst>
              </p:cNvPr>
              <p:cNvSpPr>
                <a:spLocks noEditPoints="1" noChangeArrowheads="1"/>
              </p:cNvSpPr>
              <p:nvPr/>
            </p:nvSpPr>
            <p:spPr bwMode="auto">
              <a:xfrm>
                <a:off x="2589213" y="1960563"/>
                <a:ext cx="101600" cy="115888"/>
              </a:xfrm>
              <a:custGeom>
                <a:avLst/>
                <a:gdLst>
                  <a:gd name="T0" fmla="*/ 16 w 27"/>
                  <a:gd name="T1" fmla="*/ 1 h 31"/>
                  <a:gd name="T2" fmla="*/ 6 w 27"/>
                  <a:gd name="T3" fmla="*/ 4 h 31"/>
                  <a:gd name="T4" fmla="*/ 1 w 27"/>
                  <a:gd name="T5" fmla="*/ 14 h 31"/>
                  <a:gd name="T6" fmla="*/ 2 w 27"/>
                  <a:gd name="T7" fmla="*/ 25 h 31"/>
                  <a:gd name="T8" fmla="*/ 11 w 27"/>
                  <a:gd name="T9" fmla="*/ 31 h 31"/>
                  <a:gd name="T10" fmla="*/ 21 w 27"/>
                  <a:gd name="T11" fmla="*/ 28 h 31"/>
                  <a:gd name="T12" fmla="*/ 26 w 27"/>
                  <a:gd name="T13" fmla="*/ 18 h 31"/>
                  <a:gd name="T14" fmla="*/ 24 w 27"/>
                  <a:gd name="T15" fmla="*/ 7 h 31"/>
                  <a:gd name="T16" fmla="*/ 16 w 27"/>
                  <a:gd name="T17" fmla="*/ 1 h 31"/>
                  <a:gd name="T18" fmla="*/ 18 w 27"/>
                  <a:gd name="T19" fmla="*/ 25 h 31"/>
                  <a:gd name="T20" fmla="*/ 12 w 27"/>
                  <a:gd name="T21" fmla="*/ 27 h 31"/>
                  <a:gd name="T22" fmla="*/ 6 w 27"/>
                  <a:gd name="T23" fmla="*/ 24 h 31"/>
                  <a:gd name="T24" fmla="*/ 6 w 27"/>
                  <a:gd name="T25" fmla="*/ 15 h 31"/>
                  <a:gd name="T26" fmla="*/ 9 w 27"/>
                  <a:gd name="T27" fmla="*/ 6 h 31"/>
                  <a:gd name="T28" fmla="*/ 15 w 27"/>
                  <a:gd name="T29" fmla="*/ 5 h 31"/>
                  <a:gd name="T30" fmla="*/ 20 w 27"/>
                  <a:gd name="T31" fmla="*/ 8 h 31"/>
                  <a:gd name="T32" fmla="*/ 21 w 27"/>
                  <a:gd name="T33" fmla="*/ 17 h 31"/>
                  <a:gd name="T34" fmla="*/ 18 w 27"/>
                  <a:gd name="T35" fmla="*/ 25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
                  <a:gd name="T55" fmla="*/ 0 h 31"/>
                  <a:gd name="T56" fmla="*/ 27 w 27"/>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 h="31">
                    <a:moveTo>
                      <a:pt x="16" y="1"/>
                    </a:moveTo>
                    <a:cubicBezTo>
                      <a:pt x="12" y="0"/>
                      <a:pt x="9" y="1"/>
                      <a:pt x="6" y="4"/>
                    </a:cubicBezTo>
                    <a:cubicBezTo>
                      <a:pt x="3" y="6"/>
                      <a:pt x="1" y="9"/>
                      <a:pt x="1" y="14"/>
                    </a:cubicBezTo>
                    <a:cubicBezTo>
                      <a:pt x="0" y="18"/>
                      <a:pt x="1" y="22"/>
                      <a:pt x="2" y="25"/>
                    </a:cubicBezTo>
                    <a:cubicBezTo>
                      <a:pt x="4" y="28"/>
                      <a:pt x="7" y="30"/>
                      <a:pt x="11" y="31"/>
                    </a:cubicBezTo>
                    <a:cubicBezTo>
                      <a:pt x="15" y="31"/>
                      <a:pt x="18" y="31"/>
                      <a:pt x="21" y="28"/>
                    </a:cubicBezTo>
                    <a:cubicBezTo>
                      <a:pt x="24" y="26"/>
                      <a:pt x="26" y="22"/>
                      <a:pt x="26" y="18"/>
                    </a:cubicBezTo>
                    <a:cubicBezTo>
                      <a:pt x="27" y="14"/>
                      <a:pt x="26" y="10"/>
                      <a:pt x="24" y="7"/>
                    </a:cubicBezTo>
                    <a:cubicBezTo>
                      <a:pt x="23" y="3"/>
                      <a:pt x="20" y="2"/>
                      <a:pt x="16" y="1"/>
                    </a:cubicBezTo>
                    <a:close/>
                    <a:moveTo>
                      <a:pt x="18" y="25"/>
                    </a:moveTo>
                    <a:cubicBezTo>
                      <a:pt x="16" y="27"/>
                      <a:pt x="14" y="28"/>
                      <a:pt x="12" y="27"/>
                    </a:cubicBezTo>
                    <a:cubicBezTo>
                      <a:pt x="9" y="27"/>
                      <a:pt x="8" y="26"/>
                      <a:pt x="6" y="24"/>
                    </a:cubicBezTo>
                    <a:cubicBezTo>
                      <a:pt x="5" y="22"/>
                      <a:pt x="5" y="19"/>
                      <a:pt x="6" y="15"/>
                    </a:cubicBezTo>
                    <a:cubicBezTo>
                      <a:pt x="6" y="11"/>
                      <a:pt x="7" y="8"/>
                      <a:pt x="9" y="6"/>
                    </a:cubicBezTo>
                    <a:cubicBezTo>
                      <a:pt x="11" y="5"/>
                      <a:pt x="13" y="4"/>
                      <a:pt x="15" y="5"/>
                    </a:cubicBezTo>
                    <a:cubicBezTo>
                      <a:pt x="17" y="5"/>
                      <a:pt x="19" y="6"/>
                      <a:pt x="20" y="8"/>
                    </a:cubicBezTo>
                    <a:cubicBezTo>
                      <a:pt x="22" y="10"/>
                      <a:pt x="22" y="13"/>
                      <a:pt x="21" y="17"/>
                    </a:cubicBezTo>
                    <a:cubicBezTo>
                      <a:pt x="21" y="21"/>
                      <a:pt x="20" y="24"/>
                      <a:pt x="18" y="2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49" name="Freeform 107">
                <a:extLst>
                  <a:ext uri="{FF2B5EF4-FFF2-40B4-BE49-F238E27FC236}">
                    <a16:creationId xmlns:a16="http://schemas.microsoft.com/office/drawing/2014/main" id="{8E10749D-6034-454E-BC26-3422D93488B1}"/>
                  </a:ext>
                </a:extLst>
              </p:cNvPr>
              <p:cNvSpPr>
                <a:spLocks noChangeArrowheads="1"/>
              </p:cNvSpPr>
              <p:nvPr/>
            </p:nvSpPr>
            <p:spPr bwMode="auto">
              <a:xfrm>
                <a:off x="2701925" y="1976438"/>
                <a:ext cx="93663" cy="115888"/>
              </a:xfrm>
              <a:custGeom>
                <a:avLst/>
                <a:gdLst>
                  <a:gd name="T0" fmla="*/ 24 w 59"/>
                  <a:gd name="T1" fmla="*/ 59 h 73"/>
                  <a:gd name="T2" fmla="*/ 12 w 59"/>
                  <a:gd name="T3" fmla="*/ 2 h 73"/>
                  <a:gd name="T4" fmla="*/ 0 w 59"/>
                  <a:gd name="T5" fmla="*/ 0 h 73"/>
                  <a:gd name="T6" fmla="*/ 14 w 59"/>
                  <a:gd name="T7" fmla="*/ 71 h 73"/>
                  <a:gd name="T8" fmla="*/ 26 w 59"/>
                  <a:gd name="T9" fmla="*/ 73 h 73"/>
                  <a:gd name="T10" fmla="*/ 59 w 59"/>
                  <a:gd name="T11" fmla="*/ 9 h 73"/>
                  <a:gd name="T12" fmla="*/ 50 w 59"/>
                  <a:gd name="T13" fmla="*/ 7 h 73"/>
                  <a:gd name="T14" fmla="*/ 24 w 59"/>
                  <a:gd name="T15" fmla="*/ 59 h 73"/>
                  <a:gd name="T16" fmla="*/ 0 60000 65536"/>
                  <a:gd name="T17" fmla="*/ 0 60000 65536"/>
                  <a:gd name="T18" fmla="*/ 0 60000 65536"/>
                  <a:gd name="T19" fmla="*/ 0 60000 65536"/>
                  <a:gd name="T20" fmla="*/ 0 60000 65536"/>
                  <a:gd name="T21" fmla="*/ 0 60000 65536"/>
                  <a:gd name="T22" fmla="*/ 0 60000 65536"/>
                  <a:gd name="T23" fmla="*/ 0 60000 65536"/>
                  <a:gd name="T24" fmla="*/ 0 w 59"/>
                  <a:gd name="T25" fmla="*/ 0 h 73"/>
                  <a:gd name="T26" fmla="*/ 59 w 59"/>
                  <a:gd name="T27" fmla="*/ 73 h 7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9" h="73">
                    <a:moveTo>
                      <a:pt x="24" y="59"/>
                    </a:moveTo>
                    <a:lnTo>
                      <a:pt x="12" y="2"/>
                    </a:lnTo>
                    <a:lnTo>
                      <a:pt x="0" y="0"/>
                    </a:lnTo>
                    <a:lnTo>
                      <a:pt x="14" y="71"/>
                    </a:lnTo>
                    <a:lnTo>
                      <a:pt x="26" y="73"/>
                    </a:lnTo>
                    <a:lnTo>
                      <a:pt x="59" y="9"/>
                    </a:lnTo>
                    <a:lnTo>
                      <a:pt x="50" y="7"/>
                    </a:lnTo>
                    <a:lnTo>
                      <a:pt x="24" y="5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0" name="Freeform 108">
                <a:extLst>
                  <a:ext uri="{FF2B5EF4-FFF2-40B4-BE49-F238E27FC236}">
                    <a16:creationId xmlns:a16="http://schemas.microsoft.com/office/drawing/2014/main" id="{7D565241-D9FB-40DA-96C9-56BFB9066167}"/>
                  </a:ext>
                </a:extLst>
              </p:cNvPr>
              <p:cNvSpPr>
                <a:spLocks noEditPoints="1" noChangeArrowheads="1"/>
              </p:cNvSpPr>
              <p:nvPr/>
            </p:nvSpPr>
            <p:spPr bwMode="auto">
              <a:xfrm>
                <a:off x="2792413" y="1993900"/>
                <a:ext cx="101600" cy="117475"/>
              </a:xfrm>
              <a:custGeom>
                <a:avLst/>
                <a:gdLst>
                  <a:gd name="T0" fmla="*/ 12 w 27"/>
                  <a:gd name="T1" fmla="*/ 27 h 31"/>
                  <a:gd name="T2" fmla="*/ 7 w 27"/>
                  <a:gd name="T3" fmla="*/ 24 h 31"/>
                  <a:gd name="T4" fmla="*/ 5 w 27"/>
                  <a:gd name="T5" fmla="*/ 14 h 31"/>
                  <a:gd name="T6" fmla="*/ 26 w 27"/>
                  <a:gd name="T7" fmla="*/ 18 h 31"/>
                  <a:gd name="T8" fmla="*/ 24 w 27"/>
                  <a:gd name="T9" fmla="*/ 6 h 31"/>
                  <a:gd name="T10" fmla="*/ 16 w 27"/>
                  <a:gd name="T11" fmla="*/ 0 h 31"/>
                  <a:gd name="T12" fmla="*/ 6 w 27"/>
                  <a:gd name="T13" fmla="*/ 3 h 31"/>
                  <a:gd name="T14" fmla="*/ 1 w 27"/>
                  <a:gd name="T15" fmla="*/ 13 h 31"/>
                  <a:gd name="T16" fmla="*/ 3 w 27"/>
                  <a:gd name="T17" fmla="*/ 25 h 31"/>
                  <a:gd name="T18" fmla="*/ 11 w 27"/>
                  <a:gd name="T19" fmla="*/ 30 h 31"/>
                  <a:gd name="T20" fmla="*/ 19 w 27"/>
                  <a:gd name="T21" fmla="*/ 29 h 31"/>
                  <a:gd name="T22" fmla="*/ 25 w 27"/>
                  <a:gd name="T23" fmla="*/ 24 h 31"/>
                  <a:gd name="T24" fmla="*/ 21 w 27"/>
                  <a:gd name="T25" fmla="*/ 22 h 31"/>
                  <a:gd name="T26" fmla="*/ 12 w 27"/>
                  <a:gd name="T27" fmla="*/ 27 h 31"/>
                  <a:gd name="T28" fmla="*/ 10 w 27"/>
                  <a:gd name="T29" fmla="*/ 5 h 31"/>
                  <a:gd name="T30" fmla="*/ 16 w 27"/>
                  <a:gd name="T31" fmla="*/ 4 h 31"/>
                  <a:gd name="T32" fmla="*/ 20 w 27"/>
                  <a:gd name="T33" fmla="*/ 6 h 31"/>
                  <a:gd name="T34" fmla="*/ 22 w 27"/>
                  <a:gd name="T35" fmla="*/ 9 h 31"/>
                  <a:gd name="T36" fmla="*/ 22 w 27"/>
                  <a:gd name="T37" fmla="*/ 14 h 31"/>
                  <a:gd name="T38" fmla="*/ 6 w 27"/>
                  <a:gd name="T39" fmla="*/ 11 h 31"/>
                  <a:gd name="T40" fmla="*/ 10 w 27"/>
                  <a:gd name="T41" fmla="*/ 5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7"/>
                  <a:gd name="T64" fmla="*/ 0 h 31"/>
                  <a:gd name="T65" fmla="*/ 27 w 2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7" h="31">
                    <a:moveTo>
                      <a:pt x="12" y="27"/>
                    </a:moveTo>
                    <a:cubicBezTo>
                      <a:pt x="10" y="26"/>
                      <a:pt x="8" y="25"/>
                      <a:pt x="7" y="24"/>
                    </a:cubicBezTo>
                    <a:cubicBezTo>
                      <a:pt x="5" y="22"/>
                      <a:pt x="5" y="19"/>
                      <a:pt x="5" y="14"/>
                    </a:cubicBezTo>
                    <a:cubicBezTo>
                      <a:pt x="26" y="18"/>
                      <a:pt x="26" y="18"/>
                      <a:pt x="26" y="18"/>
                    </a:cubicBezTo>
                    <a:cubicBezTo>
                      <a:pt x="27" y="13"/>
                      <a:pt x="26" y="8"/>
                      <a:pt x="24" y="6"/>
                    </a:cubicBezTo>
                    <a:cubicBezTo>
                      <a:pt x="23" y="3"/>
                      <a:pt x="20" y="1"/>
                      <a:pt x="16" y="0"/>
                    </a:cubicBezTo>
                    <a:cubicBezTo>
                      <a:pt x="12" y="0"/>
                      <a:pt x="9" y="1"/>
                      <a:pt x="6" y="3"/>
                    </a:cubicBezTo>
                    <a:cubicBezTo>
                      <a:pt x="3" y="5"/>
                      <a:pt x="1" y="9"/>
                      <a:pt x="1" y="13"/>
                    </a:cubicBezTo>
                    <a:cubicBezTo>
                      <a:pt x="0" y="18"/>
                      <a:pt x="1" y="22"/>
                      <a:pt x="3" y="25"/>
                    </a:cubicBezTo>
                    <a:cubicBezTo>
                      <a:pt x="5" y="28"/>
                      <a:pt x="7" y="30"/>
                      <a:pt x="11" y="30"/>
                    </a:cubicBezTo>
                    <a:cubicBezTo>
                      <a:pt x="14" y="31"/>
                      <a:pt x="17" y="30"/>
                      <a:pt x="19" y="29"/>
                    </a:cubicBezTo>
                    <a:cubicBezTo>
                      <a:pt x="22" y="28"/>
                      <a:pt x="24" y="26"/>
                      <a:pt x="25" y="24"/>
                    </a:cubicBezTo>
                    <a:cubicBezTo>
                      <a:pt x="21" y="22"/>
                      <a:pt x="21" y="22"/>
                      <a:pt x="21" y="22"/>
                    </a:cubicBezTo>
                    <a:cubicBezTo>
                      <a:pt x="19" y="26"/>
                      <a:pt x="16" y="27"/>
                      <a:pt x="12" y="27"/>
                    </a:cubicBezTo>
                    <a:close/>
                    <a:moveTo>
                      <a:pt x="10" y="5"/>
                    </a:moveTo>
                    <a:cubicBezTo>
                      <a:pt x="11" y="4"/>
                      <a:pt x="13" y="3"/>
                      <a:pt x="16" y="4"/>
                    </a:cubicBezTo>
                    <a:cubicBezTo>
                      <a:pt x="17" y="4"/>
                      <a:pt x="19" y="5"/>
                      <a:pt x="20" y="6"/>
                    </a:cubicBezTo>
                    <a:cubicBezTo>
                      <a:pt x="21" y="7"/>
                      <a:pt x="21" y="8"/>
                      <a:pt x="22" y="9"/>
                    </a:cubicBezTo>
                    <a:cubicBezTo>
                      <a:pt x="22" y="11"/>
                      <a:pt x="22" y="12"/>
                      <a:pt x="22" y="14"/>
                    </a:cubicBezTo>
                    <a:cubicBezTo>
                      <a:pt x="6" y="11"/>
                      <a:pt x="6" y="11"/>
                      <a:pt x="6" y="11"/>
                    </a:cubicBezTo>
                    <a:cubicBezTo>
                      <a:pt x="7" y="9"/>
                      <a:pt x="8" y="7"/>
                      <a:pt x="10"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1" name="Freeform 109">
                <a:extLst>
                  <a:ext uri="{FF2B5EF4-FFF2-40B4-BE49-F238E27FC236}">
                    <a16:creationId xmlns:a16="http://schemas.microsoft.com/office/drawing/2014/main" id="{59EC927C-895E-456E-9F74-7107B070236B}"/>
                  </a:ext>
                </a:extLst>
              </p:cNvPr>
              <p:cNvSpPr>
                <a:spLocks noChangeArrowheads="1"/>
              </p:cNvSpPr>
              <p:nvPr/>
            </p:nvSpPr>
            <p:spPr bwMode="auto">
              <a:xfrm>
                <a:off x="915988" y="3862388"/>
                <a:ext cx="120650" cy="146050"/>
              </a:xfrm>
              <a:custGeom>
                <a:avLst/>
                <a:gdLst>
                  <a:gd name="T0" fmla="*/ 12 w 32"/>
                  <a:gd name="T1" fmla="*/ 6 h 39"/>
                  <a:gd name="T2" fmla="*/ 23 w 32"/>
                  <a:gd name="T3" fmla="*/ 12 h 39"/>
                  <a:gd name="T4" fmla="*/ 28 w 32"/>
                  <a:gd name="T5" fmla="*/ 10 h 39"/>
                  <a:gd name="T6" fmla="*/ 21 w 32"/>
                  <a:gd name="T7" fmla="*/ 2 h 39"/>
                  <a:gd name="T8" fmla="*/ 11 w 32"/>
                  <a:gd name="T9" fmla="*/ 1 h 39"/>
                  <a:gd name="T10" fmla="*/ 1 w 32"/>
                  <a:gd name="T11" fmla="*/ 10 h 39"/>
                  <a:gd name="T12" fmla="*/ 1 w 32"/>
                  <a:gd name="T13" fmla="*/ 24 h 39"/>
                  <a:gd name="T14" fmla="*/ 9 w 32"/>
                  <a:gd name="T15" fmla="*/ 36 h 39"/>
                  <a:gd name="T16" fmla="*/ 21 w 32"/>
                  <a:gd name="T17" fmla="*/ 38 h 39"/>
                  <a:gd name="T18" fmla="*/ 29 w 32"/>
                  <a:gd name="T19" fmla="*/ 32 h 39"/>
                  <a:gd name="T20" fmla="*/ 31 w 32"/>
                  <a:gd name="T21" fmla="*/ 22 h 39"/>
                  <a:gd name="T22" fmla="*/ 26 w 32"/>
                  <a:gd name="T23" fmla="*/ 22 h 39"/>
                  <a:gd name="T24" fmla="*/ 20 w 32"/>
                  <a:gd name="T25" fmla="*/ 34 h 39"/>
                  <a:gd name="T26" fmla="*/ 12 w 32"/>
                  <a:gd name="T27" fmla="*/ 32 h 39"/>
                  <a:gd name="T28" fmla="*/ 7 w 32"/>
                  <a:gd name="T29" fmla="*/ 22 h 39"/>
                  <a:gd name="T30" fmla="*/ 6 w 32"/>
                  <a:gd name="T31" fmla="*/ 11 h 39"/>
                  <a:gd name="T32" fmla="*/ 12 w 32"/>
                  <a:gd name="T33" fmla="*/ 6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39"/>
                  <a:gd name="T53" fmla="*/ 32 w 32"/>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39">
                    <a:moveTo>
                      <a:pt x="12" y="6"/>
                    </a:moveTo>
                    <a:cubicBezTo>
                      <a:pt x="17" y="4"/>
                      <a:pt x="20" y="6"/>
                      <a:pt x="23" y="12"/>
                    </a:cubicBezTo>
                    <a:cubicBezTo>
                      <a:pt x="28" y="10"/>
                      <a:pt x="28" y="10"/>
                      <a:pt x="28" y="10"/>
                    </a:cubicBezTo>
                    <a:cubicBezTo>
                      <a:pt x="26" y="6"/>
                      <a:pt x="24" y="4"/>
                      <a:pt x="21" y="2"/>
                    </a:cubicBezTo>
                    <a:cubicBezTo>
                      <a:pt x="18" y="0"/>
                      <a:pt x="15" y="0"/>
                      <a:pt x="11" y="1"/>
                    </a:cubicBezTo>
                    <a:cubicBezTo>
                      <a:pt x="6" y="2"/>
                      <a:pt x="3" y="5"/>
                      <a:pt x="1" y="10"/>
                    </a:cubicBezTo>
                    <a:cubicBezTo>
                      <a:pt x="0" y="14"/>
                      <a:pt x="0" y="19"/>
                      <a:pt x="1" y="24"/>
                    </a:cubicBezTo>
                    <a:cubicBezTo>
                      <a:pt x="3" y="29"/>
                      <a:pt x="5" y="33"/>
                      <a:pt x="9" y="36"/>
                    </a:cubicBezTo>
                    <a:cubicBezTo>
                      <a:pt x="12" y="39"/>
                      <a:pt x="16" y="39"/>
                      <a:pt x="21" y="38"/>
                    </a:cubicBezTo>
                    <a:cubicBezTo>
                      <a:pt x="25" y="37"/>
                      <a:pt x="27" y="35"/>
                      <a:pt x="29" y="32"/>
                    </a:cubicBezTo>
                    <a:cubicBezTo>
                      <a:pt x="31" y="29"/>
                      <a:pt x="32" y="26"/>
                      <a:pt x="31" y="22"/>
                    </a:cubicBezTo>
                    <a:cubicBezTo>
                      <a:pt x="26" y="22"/>
                      <a:pt x="26" y="22"/>
                      <a:pt x="26" y="22"/>
                    </a:cubicBezTo>
                    <a:cubicBezTo>
                      <a:pt x="26" y="29"/>
                      <a:pt x="24" y="32"/>
                      <a:pt x="20" y="34"/>
                    </a:cubicBezTo>
                    <a:cubicBezTo>
                      <a:pt x="17" y="34"/>
                      <a:pt x="14" y="34"/>
                      <a:pt x="12" y="32"/>
                    </a:cubicBezTo>
                    <a:cubicBezTo>
                      <a:pt x="10" y="30"/>
                      <a:pt x="8" y="26"/>
                      <a:pt x="7" y="22"/>
                    </a:cubicBezTo>
                    <a:cubicBezTo>
                      <a:pt x="6" y="18"/>
                      <a:pt x="5" y="14"/>
                      <a:pt x="6" y="11"/>
                    </a:cubicBezTo>
                    <a:cubicBezTo>
                      <a:pt x="7" y="8"/>
                      <a:pt x="9" y="6"/>
                      <a:pt x="12" y="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2" name="Freeform 110">
                <a:extLst>
                  <a:ext uri="{FF2B5EF4-FFF2-40B4-BE49-F238E27FC236}">
                    <a16:creationId xmlns:a16="http://schemas.microsoft.com/office/drawing/2014/main" id="{821C7F6B-DE53-4FD8-9DF0-3BBB1526FACB}"/>
                  </a:ext>
                </a:extLst>
              </p:cNvPr>
              <p:cNvSpPr>
                <a:spLocks noEditPoints="1" noChangeArrowheads="1"/>
              </p:cNvSpPr>
              <p:nvPr/>
            </p:nvSpPr>
            <p:spPr bwMode="auto">
              <a:xfrm>
                <a:off x="1036638" y="3824288"/>
                <a:ext cx="131763" cy="150813"/>
              </a:xfrm>
              <a:custGeom>
                <a:avLst/>
                <a:gdLst>
                  <a:gd name="T0" fmla="*/ 13 w 35"/>
                  <a:gd name="T1" fmla="*/ 1 h 40"/>
                  <a:gd name="T2" fmla="*/ 3 w 35"/>
                  <a:gd name="T3" fmla="*/ 10 h 40"/>
                  <a:gd name="T4" fmla="*/ 2 w 35"/>
                  <a:gd name="T5" fmla="*/ 24 h 40"/>
                  <a:gd name="T6" fmla="*/ 10 w 35"/>
                  <a:gd name="T7" fmla="*/ 36 h 40"/>
                  <a:gd name="T8" fmla="*/ 23 w 35"/>
                  <a:gd name="T9" fmla="*/ 39 h 40"/>
                  <a:gd name="T10" fmla="*/ 33 w 35"/>
                  <a:gd name="T11" fmla="*/ 30 h 40"/>
                  <a:gd name="T12" fmla="*/ 33 w 35"/>
                  <a:gd name="T13" fmla="*/ 15 h 40"/>
                  <a:gd name="T14" fmla="*/ 26 w 35"/>
                  <a:gd name="T15" fmla="*/ 3 h 40"/>
                  <a:gd name="T16" fmla="*/ 13 w 35"/>
                  <a:gd name="T17" fmla="*/ 1 h 40"/>
                  <a:gd name="T18" fmla="*/ 28 w 35"/>
                  <a:gd name="T19" fmla="*/ 29 h 40"/>
                  <a:gd name="T20" fmla="*/ 22 w 35"/>
                  <a:gd name="T21" fmla="*/ 34 h 40"/>
                  <a:gd name="T22" fmla="*/ 14 w 35"/>
                  <a:gd name="T23" fmla="*/ 33 h 40"/>
                  <a:gd name="T24" fmla="*/ 8 w 35"/>
                  <a:gd name="T25" fmla="*/ 23 h 40"/>
                  <a:gd name="T26" fmla="*/ 8 w 35"/>
                  <a:gd name="T27" fmla="*/ 11 h 40"/>
                  <a:gd name="T28" fmla="*/ 14 w 35"/>
                  <a:gd name="T29" fmla="*/ 6 h 40"/>
                  <a:gd name="T30" fmla="*/ 22 w 35"/>
                  <a:gd name="T31" fmla="*/ 7 h 40"/>
                  <a:gd name="T32" fmla="*/ 28 w 35"/>
                  <a:gd name="T33" fmla="*/ 17 h 40"/>
                  <a:gd name="T34" fmla="*/ 28 w 35"/>
                  <a:gd name="T35" fmla="*/ 29 h 4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40"/>
                  <a:gd name="T56" fmla="*/ 35 w 35"/>
                  <a:gd name="T57" fmla="*/ 40 h 4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40">
                    <a:moveTo>
                      <a:pt x="13" y="1"/>
                    </a:moveTo>
                    <a:cubicBezTo>
                      <a:pt x="8" y="3"/>
                      <a:pt x="5" y="5"/>
                      <a:pt x="3" y="10"/>
                    </a:cubicBezTo>
                    <a:cubicBezTo>
                      <a:pt x="1" y="14"/>
                      <a:pt x="0" y="19"/>
                      <a:pt x="2" y="24"/>
                    </a:cubicBezTo>
                    <a:cubicBezTo>
                      <a:pt x="4" y="30"/>
                      <a:pt x="6" y="34"/>
                      <a:pt x="10" y="36"/>
                    </a:cubicBezTo>
                    <a:cubicBezTo>
                      <a:pt x="14" y="39"/>
                      <a:pt x="18" y="40"/>
                      <a:pt x="23" y="39"/>
                    </a:cubicBezTo>
                    <a:cubicBezTo>
                      <a:pt x="27" y="37"/>
                      <a:pt x="31" y="34"/>
                      <a:pt x="33" y="30"/>
                    </a:cubicBezTo>
                    <a:cubicBezTo>
                      <a:pt x="35" y="26"/>
                      <a:pt x="35" y="21"/>
                      <a:pt x="33" y="15"/>
                    </a:cubicBezTo>
                    <a:cubicBezTo>
                      <a:pt x="32" y="10"/>
                      <a:pt x="29" y="6"/>
                      <a:pt x="26" y="3"/>
                    </a:cubicBezTo>
                    <a:cubicBezTo>
                      <a:pt x="22" y="1"/>
                      <a:pt x="18" y="0"/>
                      <a:pt x="13" y="1"/>
                    </a:cubicBezTo>
                    <a:close/>
                    <a:moveTo>
                      <a:pt x="28" y="29"/>
                    </a:moveTo>
                    <a:cubicBezTo>
                      <a:pt x="27" y="31"/>
                      <a:pt x="25" y="33"/>
                      <a:pt x="22" y="34"/>
                    </a:cubicBezTo>
                    <a:cubicBezTo>
                      <a:pt x="19" y="35"/>
                      <a:pt x="16" y="34"/>
                      <a:pt x="14" y="33"/>
                    </a:cubicBezTo>
                    <a:cubicBezTo>
                      <a:pt x="11" y="31"/>
                      <a:pt x="9" y="28"/>
                      <a:pt x="8" y="23"/>
                    </a:cubicBezTo>
                    <a:cubicBezTo>
                      <a:pt x="7" y="18"/>
                      <a:pt x="7" y="14"/>
                      <a:pt x="8" y="11"/>
                    </a:cubicBezTo>
                    <a:cubicBezTo>
                      <a:pt x="9" y="9"/>
                      <a:pt x="11" y="7"/>
                      <a:pt x="14" y="6"/>
                    </a:cubicBezTo>
                    <a:cubicBezTo>
                      <a:pt x="16" y="5"/>
                      <a:pt x="19" y="6"/>
                      <a:pt x="22" y="7"/>
                    </a:cubicBezTo>
                    <a:cubicBezTo>
                      <a:pt x="24" y="9"/>
                      <a:pt x="26" y="12"/>
                      <a:pt x="28" y="17"/>
                    </a:cubicBezTo>
                    <a:cubicBezTo>
                      <a:pt x="29" y="22"/>
                      <a:pt x="29" y="26"/>
                      <a:pt x="28"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3" name="Freeform 111">
                <a:extLst>
                  <a:ext uri="{FF2B5EF4-FFF2-40B4-BE49-F238E27FC236}">
                    <a16:creationId xmlns:a16="http://schemas.microsoft.com/office/drawing/2014/main" id="{AFE218AA-73EE-4D95-82F2-0C0DE0ADDDD1}"/>
                  </a:ext>
                </a:extLst>
              </p:cNvPr>
              <p:cNvSpPr>
                <a:spLocks noChangeArrowheads="1"/>
              </p:cNvSpPr>
              <p:nvPr/>
            </p:nvSpPr>
            <p:spPr bwMode="auto">
              <a:xfrm>
                <a:off x="1160463" y="3756025"/>
                <a:ext cx="30163" cy="30163"/>
              </a:xfrm>
              <a:custGeom>
                <a:avLst/>
                <a:gdLst>
                  <a:gd name="T0" fmla="*/ 5 w 19"/>
                  <a:gd name="T1" fmla="*/ 19 h 19"/>
                  <a:gd name="T2" fmla="*/ 19 w 19"/>
                  <a:gd name="T3" fmla="*/ 14 h 19"/>
                  <a:gd name="T4" fmla="*/ 15 w 19"/>
                  <a:gd name="T5" fmla="*/ 0 h 19"/>
                  <a:gd name="T6" fmla="*/ 0 w 19"/>
                  <a:gd name="T7" fmla="*/ 3 h 19"/>
                  <a:gd name="T8" fmla="*/ 5 w 19"/>
                  <a:gd name="T9" fmla="*/ 19 h 19"/>
                  <a:gd name="T10" fmla="*/ 0 60000 65536"/>
                  <a:gd name="T11" fmla="*/ 0 60000 65536"/>
                  <a:gd name="T12" fmla="*/ 0 60000 65536"/>
                  <a:gd name="T13" fmla="*/ 0 60000 65536"/>
                  <a:gd name="T14" fmla="*/ 0 60000 65536"/>
                  <a:gd name="T15" fmla="*/ 0 w 19"/>
                  <a:gd name="T16" fmla="*/ 0 h 19"/>
                  <a:gd name="T17" fmla="*/ 19 w 19"/>
                  <a:gd name="T18" fmla="*/ 19 h 19"/>
                </a:gdLst>
                <a:ahLst/>
                <a:cxnLst>
                  <a:cxn ang="T10">
                    <a:pos x="T0" y="T1"/>
                  </a:cxn>
                  <a:cxn ang="T11">
                    <a:pos x="T2" y="T3"/>
                  </a:cxn>
                  <a:cxn ang="T12">
                    <a:pos x="T4" y="T5"/>
                  </a:cxn>
                  <a:cxn ang="T13">
                    <a:pos x="T6" y="T7"/>
                  </a:cxn>
                  <a:cxn ang="T14">
                    <a:pos x="T8" y="T9"/>
                  </a:cxn>
                </a:cxnLst>
                <a:rect l="T15" t="T16" r="T17" b="T18"/>
                <a:pathLst>
                  <a:path w="19" h="19">
                    <a:moveTo>
                      <a:pt x="5" y="19"/>
                    </a:moveTo>
                    <a:lnTo>
                      <a:pt x="19" y="14"/>
                    </a:lnTo>
                    <a:lnTo>
                      <a:pt x="15" y="0"/>
                    </a:lnTo>
                    <a:lnTo>
                      <a:pt x="0" y="3"/>
                    </a:lnTo>
                    <a:lnTo>
                      <a:pt x="5" y="1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4" name="Freeform 112">
                <a:extLst>
                  <a:ext uri="{FF2B5EF4-FFF2-40B4-BE49-F238E27FC236}">
                    <a16:creationId xmlns:a16="http://schemas.microsoft.com/office/drawing/2014/main" id="{310FEC3D-D0C9-40F6-B430-850D8D9EC2A5}"/>
                  </a:ext>
                </a:extLst>
              </p:cNvPr>
              <p:cNvSpPr>
                <a:spLocks noChangeArrowheads="1"/>
              </p:cNvSpPr>
              <p:nvPr/>
            </p:nvSpPr>
            <p:spPr bwMode="auto">
              <a:xfrm>
                <a:off x="1176338" y="3802063"/>
                <a:ext cx="55563" cy="138113"/>
              </a:xfrm>
              <a:custGeom>
                <a:avLst/>
                <a:gdLst>
                  <a:gd name="T0" fmla="*/ 23 w 35"/>
                  <a:gd name="T1" fmla="*/ 87 h 87"/>
                  <a:gd name="T2" fmla="*/ 35 w 35"/>
                  <a:gd name="T3" fmla="*/ 82 h 87"/>
                  <a:gd name="T4" fmla="*/ 12 w 35"/>
                  <a:gd name="T5" fmla="*/ 0 h 87"/>
                  <a:gd name="T6" fmla="*/ 0 w 35"/>
                  <a:gd name="T7" fmla="*/ 4 h 87"/>
                  <a:gd name="T8" fmla="*/ 23 w 35"/>
                  <a:gd name="T9" fmla="*/ 87 h 87"/>
                  <a:gd name="T10" fmla="*/ 0 60000 65536"/>
                  <a:gd name="T11" fmla="*/ 0 60000 65536"/>
                  <a:gd name="T12" fmla="*/ 0 60000 65536"/>
                  <a:gd name="T13" fmla="*/ 0 60000 65536"/>
                  <a:gd name="T14" fmla="*/ 0 60000 65536"/>
                  <a:gd name="T15" fmla="*/ 0 w 35"/>
                  <a:gd name="T16" fmla="*/ 0 h 87"/>
                  <a:gd name="T17" fmla="*/ 35 w 35"/>
                  <a:gd name="T18" fmla="*/ 87 h 87"/>
                </a:gdLst>
                <a:ahLst/>
                <a:cxnLst>
                  <a:cxn ang="T10">
                    <a:pos x="T0" y="T1"/>
                  </a:cxn>
                  <a:cxn ang="T11">
                    <a:pos x="T2" y="T3"/>
                  </a:cxn>
                  <a:cxn ang="T12">
                    <a:pos x="T4" y="T5"/>
                  </a:cxn>
                  <a:cxn ang="T13">
                    <a:pos x="T6" y="T7"/>
                  </a:cxn>
                  <a:cxn ang="T14">
                    <a:pos x="T8" y="T9"/>
                  </a:cxn>
                </a:cxnLst>
                <a:rect l="T15" t="T16" r="T17" b="T18"/>
                <a:pathLst>
                  <a:path w="35" h="87">
                    <a:moveTo>
                      <a:pt x="23" y="87"/>
                    </a:moveTo>
                    <a:lnTo>
                      <a:pt x="35" y="82"/>
                    </a:lnTo>
                    <a:lnTo>
                      <a:pt x="12" y="0"/>
                    </a:lnTo>
                    <a:lnTo>
                      <a:pt x="0" y="4"/>
                    </a:lnTo>
                    <a:lnTo>
                      <a:pt x="23" y="8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5" name="Freeform 113">
                <a:extLst>
                  <a:ext uri="{FF2B5EF4-FFF2-40B4-BE49-F238E27FC236}">
                    <a16:creationId xmlns:a16="http://schemas.microsoft.com/office/drawing/2014/main" id="{E44EA822-DF59-4E6D-8074-CCFF2D9644B5}"/>
                  </a:ext>
                </a:extLst>
              </p:cNvPr>
              <p:cNvSpPr>
                <a:spLocks noChangeArrowheads="1"/>
              </p:cNvSpPr>
              <p:nvPr/>
            </p:nvSpPr>
            <p:spPr bwMode="auto">
              <a:xfrm>
                <a:off x="1236663" y="3767138"/>
                <a:ext cx="142875" cy="153988"/>
              </a:xfrm>
              <a:custGeom>
                <a:avLst/>
                <a:gdLst>
                  <a:gd name="T0" fmla="*/ 28 w 38"/>
                  <a:gd name="T1" fmla="*/ 4 h 41"/>
                  <a:gd name="T2" fmla="*/ 23 w 38"/>
                  <a:gd name="T3" fmla="*/ 1 h 41"/>
                  <a:gd name="T4" fmla="*/ 16 w 38"/>
                  <a:gd name="T5" fmla="*/ 0 h 41"/>
                  <a:gd name="T6" fmla="*/ 7 w 38"/>
                  <a:gd name="T7" fmla="*/ 11 h 41"/>
                  <a:gd name="T8" fmla="*/ 5 w 38"/>
                  <a:gd name="T9" fmla="*/ 5 h 41"/>
                  <a:gd name="T10" fmla="*/ 0 w 38"/>
                  <a:gd name="T11" fmla="*/ 6 h 41"/>
                  <a:gd name="T12" fmla="*/ 10 w 38"/>
                  <a:gd name="T13" fmla="*/ 41 h 41"/>
                  <a:gd name="T14" fmla="*/ 15 w 38"/>
                  <a:gd name="T15" fmla="*/ 39 h 41"/>
                  <a:gd name="T16" fmla="*/ 10 w 38"/>
                  <a:gd name="T17" fmla="*/ 20 h 41"/>
                  <a:gd name="T18" fmla="*/ 10 w 38"/>
                  <a:gd name="T19" fmla="*/ 11 h 41"/>
                  <a:gd name="T20" fmla="*/ 16 w 38"/>
                  <a:gd name="T21" fmla="*/ 5 h 41"/>
                  <a:gd name="T22" fmla="*/ 22 w 38"/>
                  <a:gd name="T23" fmla="*/ 6 h 41"/>
                  <a:gd name="T24" fmla="*/ 26 w 38"/>
                  <a:gd name="T25" fmla="*/ 12 h 41"/>
                  <a:gd name="T26" fmla="*/ 32 w 38"/>
                  <a:gd name="T27" fmla="*/ 35 h 41"/>
                  <a:gd name="T28" fmla="*/ 38 w 38"/>
                  <a:gd name="T29" fmla="*/ 33 h 41"/>
                  <a:gd name="T30" fmla="*/ 32 w 38"/>
                  <a:gd name="T31" fmla="*/ 13 h 41"/>
                  <a:gd name="T32" fmla="*/ 28 w 38"/>
                  <a:gd name="T33" fmla="*/ 4 h 4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1"/>
                  <a:gd name="T53" fmla="*/ 38 w 38"/>
                  <a:gd name="T54" fmla="*/ 41 h 4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1">
                    <a:moveTo>
                      <a:pt x="28" y="4"/>
                    </a:moveTo>
                    <a:cubicBezTo>
                      <a:pt x="27" y="3"/>
                      <a:pt x="25" y="1"/>
                      <a:pt x="23" y="1"/>
                    </a:cubicBezTo>
                    <a:cubicBezTo>
                      <a:pt x="21" y="0"/>
                      <a:pt x="18" y="0"/>
                      <a:pt x="16" y="0"/>
                    </a:cubicBezTo>
                    <a:cubicBezTo>
                      <a:pt x="11" y="2"/>
                      <a:pt x="8" y="5"/>
                      <a:pt x="7" y="11"/>
                    </a:cubicBezTo>
                    <a:cubicBezTo>
                      <a:pt x="5" y="5"/>
                      <a:pt x="5" y="5"/>
                      <a:pt x="5" y="5"/>
                    </a:cubicBezTo>
                    <a:cubicBezTo>
                      <a:pt x="0" y="6"/>
                      <a:pt x="0" y="6"/>
                      <a:pt x="0" y="6"/>
                    </a:cubicBezTo>
                    <a:cubicBezTo>
                      <a:pt x="10" y="41"/>
                      <a:pt x="10" y="41"/>
                      <a:pt x="10" y="41"/>
                    </a:cubicBezTo>
                    <a:cubicBezTo>
                      <a:pt x="15" y="39"/>
                      <a:pt x="15" y="39"/>
                      <a:pt x="15" y="39"/>
                    </a:cubicBezTo>
                    <a:cubicBezTo>
                      <a:pt x="10" y="20"/>
                      <a:pt x="10" y="20"/>
                      <a:pt x="10" y="20"/>
                    </a:cubicBezTo>
                    <a:cubicBezTo>
                      <a:pt x="9" y="17"/>
                      <a:pt x="9" y="13"/>
                      <a:pt x="10" y="11"/>
                    </a:cubicBezTo>
                    <a:cubicBezTo>
                      <a:pt x="12" y="8"/>
                      <a:pt x="14" y="6"/>
                      <a:pt x="16" y="5"/>
                    </a:cubicBezTo>
                    <a:cubicBezTo>
                      <a:pt x="18" y="5"/>
                      <a:pt x="20" y="5"/>
                      <a:pt x="22" y="6"/>
                    </a:cubicBezTo>
                    <a:cubicBezTo>
                      <a:pt x="24" y="7"/>
                      <a:pt x="25" y="9"/>
                      <a:pt x="26" y="12"/>
                    </a:cubicBezTo>
                    <a:cubicBezTo>
                      <a:pt x="32" y="35"/>
                      <a:pt x="32" y="35"/>
                      <a:pt x="32" y="35"/>
                    </a:cubicBezTo>
                    <a:cubicBezTo>
                      <a:pt x="38" y="33"/>
                      <a:pt x="38" y="33"/>
                      <a:pt x="38" y="33"/>
                    </a:cubicBezTo>
                    <a:cubicBezTo>
                      <a:pt x="32" y="13"/>
                      <a:pt x="32" y="13"/>
                      <a:pt x="32" y="13"/>
                    </a:cubicBezTo>
                    <a:cubicBezTo>
                      <a:pt x="30" y="9"/>
                      <a:pt x="29" y="6"/>
                      <a:pt x="28" y="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6" name="Freeform 114">
                <a:extLst>
                  <a:ext uri="{FF2B5EF4-FFF2-40B4-BE49-F238E27FC236}">
                    <a16:creationId xmlns:a16="http://schemas.microsoft.com/office/drawing/2014/main" id="{FD184286-B246-40F2-B665-5DA522C88746}"/>
                  </a:ext>
                </a:extLst>
              </p:cNvPr>
              <p:cNvSpPr>
                <a:spLocks noEditPoints="1" noChangeArrowheads="1"/>
              </p:cNvSpPr>
              <p:nvPr/>
            </p:nvSpPr>
            <p:spPr bwMode="auto">
              <a:xfrm>
                <a:off x="2641600" y="3302000"/>
                <a:ext cx="207963" cy="203200"/>
              </a:xfrm>
              <a:custGeom>
                <a:avLst/>
                <a:gdLst>
                  <a:gd name="T0" fmla="*/ 37 w 55"/>
                  <a:gd name="T1" fmla="*/ 23 h 54"/>
                  <a:gd name="T2" fmla="*/ 32 w 55"/>
                  <a:gd name="T3" fmla="*/ 31 h 54"/>
                  <a:gd name="T4" fmla="*/ 27 w 55"/>
                  <a:gd name="T5" fmla="*/ 39 h 54"/>
                  <a:gd name="T6" fmla="*/ 24 w 55"/>
                  <a:gd name="T7" fmla="*/ 39 h 54"/>
                  <a:gd name="T8" fmla="*/ 22 w 55"/>
                  <a:gd name="T9" fmla="*/ 37 h 54"/>
                  <a:gd name="T10" fmla="*/ 22 w 55"/>
                  <a:gd name="T11" fmla="*/ 34 h 54"/>
                  <a:gd name="T12" fmla="*/ 24 w 55"/>
                  <a:gd name="T13" fmla="*/ 32 h 54"/>
                  <a:gd name="T14" fmla="*/ 25 w 55"/>
                  <a:gd name="T15" fmla="*/ 30 h 54"/>
                  <a:gd name="T16" fmla="*/ 27 w 55"/>
                  <a:gd name="T17" fmla="*/ 19 h 54"/>
                  <a:gd name="T18" fmla="*/ 21 w 55"/>
                  <a:gd name="T19" fmla="*/ 12 h 54"/>
                  <a:gd name="T20" fmla="*/ 11 w 55"/>
                  <a:gd name="T21" fmla="*/ 11 h 54"/>
                  <a:gd name="T22" fmla="*/ 9 w 55"/>
                  <a:gd name="T23" fmla="*/ 8 h 54"/>
                  <a:gd name="T24" fmla="*/ 10 w 55"/>
                  <a:gd name="T25" fmla="*/ 3 h 54"/>
                  <a:gd name="T26" fmla="*/ 6 w 55"/>
                  <a:gd name="T27" fmla="*/ 0 h 54"/>
                  <a:gd name="T28" fmla="*/ 6 w 55"/>
                  <a:gd name="T29" fmla="*/ 2 h 54"/>
                  <a:gd name="T30" fmla="*/ 4 w 55"/>
                  <a:gd name="T31" fmla="*/ 8 h 54"/>
                  <a:gd name="T32" fmla="*/ 7 w 55"/>
                  <a:gd name="T33" fmla="*/ 12 h 54"/>
                  <a:gd name="T34" fmla="*/ 3 w 55"/>
                  <a:gd name="T35" fmla="*/ 18 h 54"/>
                  <a:gd name="T36" fmla="*/ 1 w 55"/>
                  <a:gd name="T37" fmla="*/ 29 h 54"/>
                  <a:gd name="T38" fmla="*/ 7 w 55"/>
                  <a:gd name="T39" fmla="*/ 37 h 54"/>
                  <a:gd name="T40" fmla="*/ 18 w 55"/>
                  <a:gd name="T41" fmla="*/ 37 h 54"/>
                  <a:gd name="T42" fmla="*/ 22 w 55"/>
                  <a:gd name="T43" fmla="*/ 44 h 54"/>
                  <a:gd name="T44" fmla="*/ 29 w 55"/>
                  <a:gd name="T45" fmla="*/ 44 h 54"/>
                  <a:gd name="T46" fmla="*/ 33 w 55"/>
                  <a:gd name="T47" fmla="*/ 52 h 54"/>
                  <a:gd name="T48" fmla="*/ 41 w 55"/>
                  <a:gd name="T49" fmla="*/ 52 h 54"/>
                  <a:gd name="T50" fmla="*/ 49 w 55"/>
                  <a:gd name="T51" fmla="*/ 42 h 54"/>
                  <a:gd name="T52" fmla="*/ 48 w 55"/>
                  <a:gd name="T53" fmla="*/ 20 h 54"/>
                  <a:gd name="T54" fmla="*/ 42 w 55"/>
                  <a:gd name="T55" fmla="*/ 20 h 54"/>
                  <a:gd name="T56" fmla="*/ 37 w 55"/>
                  <a:gd name="T57" fmla="*/ 23 h 54"/>
                  <a:gd name="T58" fmla="*/ 6 w 55"/>
                  <a:gd name="T59" fmla="*/ 26 h 54"/>
                  <a:gd name="T60" fmla="*/ 7 w 55"/>
                  <a:gd name="T61" fmla="*/ 20 h 54"/>
                  <a:gd name="T62" fmla="*/ 11 w 55"/>
                  <a:gd name="T63" fmla="*/ 16 h 54"/>
                  <a:gd name="T64" fmla="*/ 18 w 55"/>
                  <a:gd name="T65" fmla="*/ 17 h 54"/>
                  <a:gd name="T66" fmla="*/ 22 w 55"/>
                  <a:gd name="T67" fmla="*/ 22 h 54"/>
                  <a:gd name="T68" fmla="*/ 21 w 55"/>
                  <a:gd name="T69" fmla="*/ 28 h 54"/>
                  <a:gd name="T70" fmla="*/ 16 w 55"/>
                  <a:gd name="T71" fmla="*/ 32 h 54"/>
                  <a:gd name="T72" fmla="*/ 10 w 55"/>
                  <a:gd name="T73" fmla="*/ 32 h 54"/>
                  <a:gd name="T74" fmla="*/ 6 w 55"/>
                  <a:gd name="T75" fmla="*/ 26 h 54"/>
                  <a:gd name="T76" fmla="*/ 48 w 55"/>
                  <a:gd name="T77" fmla="*/ 31 h 54"/>
                  <a:gd name="T78" fmla="*/ 45 w 55"/>
                  <a:gd name="T79" fmla="*/ 39 h 54"/>
                  <a:gd name="T80" fmla="*/ 40 w 55"/>
                  <a:gd name="T81" fmla="*/ 46 h 54"/>
                  <a:gd name="T82" fmla="*/ 35 w 55"/>
                  <a:gd name="T83" fmla="*/ 47 h 54"/>
                  <a:gd name="T84" fmla="*/ 32 w 55"/>
                  <a:gd name="T85" fmla="*/ 41 h 54"/>
                  <a:gd name="T86" fmla="*/ 37 w 55"/>
                  <a:gd name="T87" fmla="*/ 33 h 54"/>
                  <a:gd name="T88" fmla="*/ 40 w 55"/>
                  <a:gd name="T89" fmla="*/ 27 h 54"/>
                  <a:gd name="T90" fmla="*/ 43 w 55"/>
                  <a:gd name="T91" fmla="*/ 25 h 54"/>
                  <a:gd name="T92" fmla="*/ 46 w 55"/>
                  <a:gd name="T93" fmla="*/ 25 h 54"/>
                  <a:gd name="T94" fmla="*/ 48 w 55"/>
                  <a:gd name="T95" fmla="*/ 31 h 5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5"/>
                  <a:gd name="T145" fmla="*/ 0 h 54"/>
                  <a:gd name="T146" fmla="*/ 55 w 55"/>
                  <a:gd name="T147" fmla="*/ 54 h 5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5" h="54">
                    <a:moveTo>
                      <a:pt x="37" y="23"/>
                    </a:moveTo>
                    <a:cubicBezTo>
                      <a:pt x="36" y="24"/>
                      <a:pt x="34" y="27"/>
                      <a:pt x="32" y="31"/>
                    </a:cubicBezTo>
                    <a:cubicBezTo>
                      <a:pt x="30" y="35"/>
                      <a:pt x="28" y="38"/>
                      <a:pt x="27" y="39"/>
                    </a:cubicBezTo>
                    <a:cubicBezTo>
                      <a:pt x="26" y="40"/>
                      <a:pt x="25" y="40"/>
                      <a:pt x="24" y="39"/>
                    </a:cubicBezTo>
                    <a:cubicBezTo>
                      <a:pt x="23" y="39"/>
                      <a:pt x="22" y="38"/>
                      <a:pt x="22" y="37"/>
                    </a:cubicBezTo>
                    <a:cubicBezTo>
                      <a:pt x="22" y="36"/>
                      <a:pt x="22" y="35"/>
                      <a:pt x="22" y="34"/>
                    </a:cubicBezTo>
                    <a:cubicBezTo>
                      <a:pt x="22" y="34"/>
                      <a:pt x="23" y="33"/>
                      <a:pt x="24" y="32"/>
                    </a:cubicBezTo>
                    <a:cubicBezTo>
                      <a:pt x="24" y="32"/>
                      <a:pt x="25" y="31"/>
                      <a:pt x="25" y="30"/>
                    </a:cubicBezTo>
                    <a:cubicBezTo>
                      <a:pt x="27" y="26"/>
                      <a:pt x="28" y="23"/>
                      <a:pt x="27" y="19"/>
                    </a:cubicBezTo>
                    <a:cubicBezTo>
                      <a:pt x="26" y="16"/>
                      <a:pt x="24" y="13"/>
                      <a:pt x="21" y="12"/>
                    </a:cubicBezTo>
                    <a:cubicBezTo>
                      <a:pt x="18" y="10"/>
                      <a:pt x="15" y="10"/>
                      <a:pt x="11" y="11"/>
                    </a:cubicBezTo>
                    <a:cubicBezTo>
                      <a:pt x="10" y="10"/>
                      <a:pt x="9" y="9"/>
                      <a:pt x="9" y="8"/>
                    </a:cubicBezTo>
                    <a:cubicBezTo>
                      <a:pt x="9" y="7"/>
                      <a:pt x="9" y="5"/>
                      <a:pt x="10" y="3"/>
                    </a:cubicBezTo>
                    <a:cubicBezTo>
                      <a:pt x="6" y="0"/>
                      <a:pt x="6" y="0"/>
                      <a:pt x="6" y="0"/>
                    </a:cubicBezTo>
                    <a:cubicBezTo>
                      <a:pt x="6" y="1"/>
                      <a:pt x="6" y="1"/>
                      <a:pt x="6" y="2"/>
                    </a:cubicBezTo>
                    <a:cubicBezTo>
                      <a:pt x="4" y="4"/>
                      <a:pt x="4" y="6"/>
                      <a:pt x="4" y="8"/>
                    </a:cubicBezTo>
                    <a:cubicBezTo>
                      <a:pt x="4" y="9"/>
                      <a:pt x="5" y="11"/>
                      <a:pt x="7" y="12"/>
                    </a:cubicBezTo>
                    <a:cubicBezTo>
                      <a:pt x="5" y="14"/>
                      <a:pt x="4" y="16"/>
                      <a:pt x="3" y="18"/>
                    </a:cubicBezTo>
                    <a:cubicBezTo>
                      <a:pt x="1" y="22"/>
                      <a:pt x="0" y="25"/>
                      <a:pt x="1" y="29"/>
                    </a:cubicBezTo>
                    <a:cubicBezTo>
                      <a:pt x="2" y="32"/>
                      <a:pt x="4" y="35"/>
                      <a:pt x="7" y="37"/>
                    </a:cubicBezTo>
                    <a:cubicBezTo>
                      <a:pt x="11" y="39"/>
                      <a:pt x="14" y="39"/>
                      <a:pt x="18" y="37"/>
                    </a:cubicBezTo>
                    <a:cubicBezTo>
                      <a:pt x="18" y="41"/>
                      <a:pt x="19" y="43"/>
                      <a:pt x="22" y="44"/>
                    </a:cubicBezTo>
                    <a:cubicBezTo>
                      <a:pt x="24" y="46"/>
                      <a:pt x="26" y="45"/>
                      <a:pt x="29" y="44"/>
                    </a:cubicBezTo>
                    <a:cubicBezTo>
                      <a:pt x="28" y="48"/>
                      <a:pt x="30" y="51"/>
                      <a:pt x="33" y="52"/>
                    </a:cubicBezTo>
                    <a:cubicBezTo>
                      <a:pt x="35" y="54"/>
                      <a:pt x="38" y="54"/>
                      <a:pt x="41" y="52"/>
                    </a:cubicBezTo>
                    <a:cubicBezTo>
                      <a:pt x="44" y="50"/>
                      <a:pt x="46" y="47"/>
                      <a:pt x="49" y="42"/>
                    </a:cubicBezTo>
                    <a:cubicBezTo>
                      <a:pt x="55" y="31"/>
                      <a:pt x="55" y="24"/>
                      <a:pt x="48" y="20"/>
                    </a:cubicBezTo>
                    <a:cubicBezTo>
                      <a:pt x="46" y="19"/>
                      <a:pt x="44" y="19"/>
                      <a:pt x="42" y="20"/>
                    </a:cubicBezTo>
                    <a:cubicBezTo>
                      <a:pt x="40" y="20"/>
                      <a:pt x="39" y="21"/>
                      <a:pt x="37" y="23"/>
                    </a:cubicBezTo>
                    <a:close/>
                    <a:moveTo>
                      <a:pt x="6" y="26"/>
                    </a:moveTo>
                    <a:cubicBezTo>
                      <a:pt x="5" y="24"/>
                      <a:pt x="6" y="22"/>
                      <a:pt x="7" y="20"/>
                    </a:cubicBezTo>
                    <a:cubicBezTo>
                      <a:pt x="8" y="18"/>
                      <a:pt x="9" y="17"/>
                      <a:pt x="11" y="16"/>
                    </a:cubicBezTo>
                    <a:cubicBezTo>
                      <a:pt x="13" y="15"/>
                      <a:pt x="16" y="16"/>
                      <a:pt x="18" y="17"/>
                    </a:cubicBezTo>
                    <a:cubicBezTo>
                      <a:pt x="20" y="18"/>
                      <a:pt x="21" y="19"/>
                      <a:pt x="22" y="22"/>
                    </a:cubicBezTo>
                    <a:cubicBezTo>
                      <a:pt x="23" y="24"/>
                      <a:pt x="22" y="26"/>
                      <a:pt x="21" y="28"/>
                    </a:cubicBezTo>
                    <a:cubicBezTo>
                      <a:pt x="20" y="30"/>
                      <a:pt x="19" y="32"/>
                      <a:pt x="16" y="32"/>
                    </a:cubicBezTo>
                    <a:cubicBezTo>
                      <a:pt x="14" y="33"/>
                      <a:pt x="12" y="33"/>
                      <a:pt x="10" y="32"/>
                    </a:cubicBezTo>
                    <a:cubicBezTo>
                      <a:pt x="8" y="30"/>
                      <a:pt x="6" y="29"/>
                      <a:pt x="6" y="26"/>
                    </a:cubicBezTo>
                    <a:close/>
                    <a:moveTo>
                      <a:pt x="48" y="31"/>
                    </a:moveTo>
                    <a:cubicBezTo>
                      <a:pt x="48" y="34"/>
                      <a:pt x="47" y="37"/>
                      <a:pt x="45" y="39"/>
                    </a:cubicBezTo>
                    <a:cubicBezTo>
                      <a:pt x="44" y="42"/>
                      <a:pt x="42" y="45"/>
                      <a:pt x="40" y="46"/>
                    </a:cubicBezTo>
                    <a:cubicBezTo>
                      <a:pt x="38" y="48"/>
                      <a:pt x="36" y="48"/>
                      <a:pt x="35" y="47"/>
                    </a:cubicBezTo>
                    <a:cubicBezTo>
                      <a:pt x="33" y="46"/>
                      <a:pt x="32" y="44"/>
                      <a:pt x="32" y="41"/>
                    </a:cubicBezTo>
                    <a:cubicBezTo>
                      <a:pt x="33" y="40"/>
                      <a:pt x="35" y="37"/>
                      <a:pt x="37" y="33"/>
                    </a:cubicBezTo>
                    <a:cubicBezTo>
                      <a:pt x="38" y="31"/>
                      <a:pt x="39" y="28"/>
                      <a:pt x="40" y="27"/>
                    </a:cubicBezTo>
                    <a:cubicBezTo>
                      <a:pt x="41" y="26"/>
                      <a:pt x="42" y="25"/>
                      <a:pt x="43" y="25"/>
                    </a:cubicBezTo>
                    <a:cubicBezTo>
                      <a:pt x="44" y="25"/>
                      <a:pt x="45" y="25"/>
                      <a:pt x="46" y="25"/>
                    </a:cubicBezTo>
                    <a:cubicBezTo>
                      <a:pt x="48" y="26"/>
                      <a:pt x="49" y="28"/>
                      <a:pt x="48" y="3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7" name="Freeform 115">
                <a:extLst>
                  <a:ext uri="{FF2B5EF4-FFF2-40B4-BE49-F238E27FC236}">
                    <a16:creationId xmlns:a16="http://schemas.microsoft.com/office/drawing/2014/main" id="{F047AD2E-4BD3-456E-93E0-4F3B1E8DC335}"/>
                  </a:ext>
                </a:extLst>
              </p:cNvPr>
              <p:cNvSpPr>
                <a:spLocks noEditPoints="1" noChangeArrowheads="1"/>
              </p:cNvSpPr>
              <p:nvPr/>
            </p:nvSpPr>
            <p:spPr bwMode="auto">
              <a:xfrm>
                <a:off x="2709863" y="3208338"/>
                <a:ext cx="146050" cy="138113"/>
              </a:xfrm>
              <a:custGeom>
                <a:avLst/>
                <a:gdLst>
                  <a:gd name="T0" fmla="*/ 2 w 39"/>
                  <a:gd name="T1" fmla="*/ 9 h 37"/>
                  <a:gd name="T2" fmla="*/ 1 w 39"/>
                  <a:gd name="T3" fmla="*/ 22 h 37"/>
                  <a:gd name="T4" fmla="*/ 12 w 39"/>
                  <a:gd name="T5" fmla="*/ 33 h 37"/>
                  <a:gd name="T6" fmla="*/ 26 w 39"/>
                  <a:gd name="T7" fmla="*/ 36 h 37"/>
                  <a:gd name="T8" fmla="*/ 37 w 39"/>
                  <a:gd name="T9" fmla="*/ 28 h 37"/>
                  <a:gd name="T10" fmla="*/ 37 w 39"/>
                  <a:gd name="T11" fmla="*/ 14 h 37"/>
                  <a:gd name="T12" fmla="*/ 27 w 39"/>
                  <a:gd name="T13" fmla="*/ 4 h 37"/>
                  <a:gd name="T14" fmla="*/ 13 w 39"/>
                  <a:gd name="T15" fmla="*/ 1 h 37"/>
                  <a:gd name="T16" fmla="*/ 2 w 39"/>
                  <a:gd name="T17" fmla="*/ 9 h 37"/>
                  <a:gd name="T18" fmla="*/ 33 w 39"/>
                  <a:gd name="T19" fmla="*/ 17 h 37"/>
                  <a:gd name="T20" fmla="*/ 33 w 39"/>
                  <a:gd name="T21" fmla="*/ 25 h 37"/>
                  <a:gd name="T22" fmla="*/ 26 w 39"/>
                  <a:gd name="T23" fmla="*/ 30 h 37"/>
                  <a:gd name="T24" fmla="*/ 14 w 39"/>
                  <a:gd name="T25" fmla="*/ 28 h 37"/>
                  <a:gd name="T26" fmla="*/ 6 w 39"/>
                  <a:gd name="T27" fmla="*/ 20 h 37"/>
                  <a:gd name="T28" fmla="*/ 6 w 39"/>
                  <a:gd name="T29" fmla="*/ 12 h 37"/>
                  <a:gd name="T30" fmla="*/ 13 w 39"/>
                  <a:gd name="T31" fmla="*/ 7 h 37"/>
                  <a:gd name="T32" fmla="*/ 24 w 39"/>
                  <a:gd name="T33" fmla="*/ 9 h 37"/>
                  <a:gd name="T34" fmla="*/ 33 w 39"/>
                  <a:gd name="T35" fmla="*/ 17 h 3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9"/>
                  <a:gd name="T55" fmla="*/ 0 h 37"/>
                  <a:gd name="T56" fmla="*/ 39 w 39"/>
                  <a:gd name="T57" fmla="*/ 37 h 3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9" h="37">
                    <a:moveTo>
                      <a:pt x="2" y="9"/>
                    </a:moveTo>
                    <a:cubicBezTo>
                      <a:pt x="0" y="14"/>
                      <a:pt x="0" y="18"/>
                      <a:pt x="1" y="22"/>
                    </a:cubicBezTo>
                    <a:cubicBezTo>
                      <a:pt x="3" y="27"/>
                      <a:pt x="6" y="30"/>
                      <a:pt x="12" y="33"/>
                    </a:cubicBezTo>
                    <a:cubicBezTo>
                      <a:pt x="17" y="36"/>
                      <a:pt x="21" y="37"/>
                      <a:pt x="26" y="36"/>
                    </a:cubicBezTo>
                    <a:cubicBezTo>
                      <a:pt x="31" y="35"/>
                      <a:pt x="34" y="32"/>
                      <a:pt x="37" y="28"/>
                    </a:cubicBezTo>
                    <a:cubicBezTo>
                      <a:pt x="39" y="23"/>
                      <a:pt x="39" y="19"/>
                      <a:pt x="37" y="14"/>
                    </a:cubicBezTo>
                    <a:cubicBezTo>
                      <a:pt x="36" y="10"/>
                      <a:pt x="32" y="6"/>
                      <a:pt x="27" y="4"/>
                    </a:cubicBezTo>
                    <a:cubicBezTo>
                      <a:pt x="22" y="1"/>
                      <a:pt x="17" y="0"/>
                      <a:pt x="13" y="1"/>
                    </a:cubicBezTo>
                    <a:cubicBezTo>
                      <a:pt x="8" y="2"/>
                      <a:pt x="4" y="5"/>
                      <a:pt x="2" y="9"/>
                    </a:cubicBezTo>
                    <a:close/>
                    <a:moveTo>
                      <a:pt x="33" y="17"/>
                    </a:moveTo>
                    <a:cubicBezTo>
                      <a:pt x="34" y="20"/>
                      <a:pt x="34" y="23"/>
                      <a:pt x="33" y="25"/>
                    </a:cubicBezTo>
                    <a:cubicBezTo>
                      <a:pt x="31" y="28"/>
                      <a:pt x="29" y="29"/>
                      <a:pt x="26" y="30"/>
                    </a:cubicBezTo>
                    <a:cubicBezTo>
                      <a:pt x="23" y="31"/>
                      <a:pt x="19" y="30"/>
                      <a:pt x="14" y="28"/>
                    </a:cubicBezTo>
                    <a:cubicBezTo>
                      <a:pt x="10" y="25"/>
                      <a:pt x="7" y="23"/>
                      <a:pt x="6" y="20"/>
                    </a:cubicBezTo>
                    <a:cubicBezTo>
                      <a:pt x="5" y="17"/>
                      <a:pt x="5" y="14"/>
                      <a:pt x="6" y="12"/>
                    </a:cubicBezTo>
                    <a:cubicBezTo>
                      <a:pt x="7" y="9"/>
                      <a:pt x="10" y="8"/>
                      <a:pt x="13" y="7"/>
                    </a:cubicBezTo>
                    <a:cubicBezTo>
                      <a:pt x="16" y="6"/>
                      <a:pt x="19" y="7"/>
                      <a:pt x="24" y="9"/>
                    </a:cubicBezTo>
                    <a:cubicBezTo>
                      <a:pt x="29" y="11"/>
                      <a:pt x="31" y="14"/>
                      <a:pt x="33" y="1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8" name="Freeform 116">
                <a:extLst>
                  <a:ext uri="{FF2B5EF4-FFF2-40B4-BE49-F238E27FC236}">
                    <a16:creationId xmlns:a16="http://schemas.microsoft.com/office/drawing/2014/main" id="{87C82F93-8C5A-495F-9ADE-96B3DDE7CD5E}"/>
                  </a:ext>
                </a:extLst>
              </p:cNvPr>
              <p:cNvSpPr>
                <a:spLocks noChangeArrowheads="1"/>
              </p:cNvSpPr>
              <p:nvPr/>
            </p:nvSpPr>
            <p:spPr bwMode="auto">
              <a:xfrm>
                <a:off x="2720975" y="3117850"/>
                <a:ext cx="176213" cy="104775"/>
              </a:xfrm>
              <a:custGeom>
                <a:avLst/>
                <a:gdLst>
                  <a:gd name="T0" fmla="*/ 104 w 111"/>
                  <a:gd name="T1" fmla="*/ 66 h 66"/>
                  <a:gd name="T2" fmla="*/ 111 w 111"/>
                  <a:gd name="T3" fmla="*/ 54 h 66"/>
                  <a:gd name="T4" fmla="*/ 5 w 111"/>
                  <a:gd name="T5" fmla="*/ 0 h 66"/>
                  <a:gd name="T6" fmla="*/ 0 w 111"/>
                  <a:gd name="T7" fmla="*/ 12 h 66"/>
                  <a:gd name="T8" fmla="*/ 104 w 111"/>
                  <a:gd name="T9" fmla="*/ 66 h 66"/>
                  <a:gd name="T10" fmla="*/ 0 60000 65536"/>
                  <a:gd name="T11" fmla="*/ 0 60000 65536"/>
                  <a:gd name="T12" fmla="*/ 0 60000 65536"/>
                  <a:gd name="T13" fmla="*/ 0 60000 65536"/>
                  <a:gd name="T14" fmla="*/ 0 60000 65536"/>
                  <a:gd name="T15" fmla="*/ 0 w 111"/>
                  <a:gd name="T16" fmla="*/ 0 h 66"/>
                  <a:gd name="T17" fmla="*/ 111 w 111"/>
                  <a:gd name="T18" fmla="*/ 66 h 66"/>
                </a:gdLst>
                <a:ahLst/>
                <a:cxnLst>
                  <a:cxn ang="T10">
                    <a:pos x="T0" y="T1"/>
                  </a:cxn>
                  <a:cxn ang="T11">
                    <a:pos x="T2" y="T3"/>
                  </a:cxn>
                  <a:cxn ang="T12">
                    <a:pos x="T4" y="T5"/>
                  </a:cxn>
                  <a:cxn ang="T13">
                    <a:pos x="T6" y="T7"/>
                  </a:cxn>
                  <a:cxn ang="T14">
                    <a:pos x="T8" y="T9"/>
                  </a:cxn>
                </a:cxnLst>
                <a:rect l="T15" t="T16" r="T17" b="T18"/>
                <a:pathLst>
                  <a:path w="111" h="66">
                    <a:moveTo>
                      <a:pt x="104" y="66"/>
                    </a:moveTo>
                    <a:lnTo>
                      <a:pt x="111" y="54"/>
                    </a:lnTo>
                    <a:lnTo>
                      <a:pt x="5" y="0"/>
                    </a:lnTo>
                    <a:lnTo>
                      <a:pt x="0" y="12"/>
                    </a:lnTo>
                    <a:lnTo>
                      <a:pt x="104" y="6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59" name="Freeform 117">
                <a:extLst>
                  <a:ext uri="{FF2B5EF4-FFF2-40B4-BE49-F238E27FC236}">
                    <a16:creationId xmlns:a16="http://schemas.microsoft.com/office/drawing/2014/main" id="{F9A0D397-71BE-4C1E-AC89-B82DD55FF965}"/>
                  </a:ext>
                </a:extLst>
              </p:cNvPr>
              <p:cNvSpPr>
                <a:spLocks noEditPoints="1" noChangeArrowheads="1"/>
              </p:cNvSpPr>
              <p:nvPr/>
            </p:nvSpPr>
            <p:spPr bwMode="auto">
              <a:xfrm>
                <a:off x="2789238" y="2982913"/>
                <a:ext cx="179388" cy="176213"/>
              </a:xfrm>
              <a:custGeom>
                <a:avLst/>
                <a:gdLst>
                  <a:gd name="T0" fmla="*/ 0 w 48"/>
                  <a:gd name="T1" fmla="*/ 5 h 47"/>
                  <a:gd name="T2" fmla="*/ 16 w 48"/>
                  <a:gd name="T3" fmla="*/ 14 h 47"/>
                  <a:gd name="T4" fmla="*/ 6 w 48"/>
                  <a:gd name="T5" fmla="*/ 21 h 47"/>
                  <a:gd name="T6" fmla="*/ 6 w 48"/>
                  <a:gd name="T7" fmla="*/ 33 h 47"/>
                  <a:gd name="T8" fmla="*/ 17 w 48"/>
                  <a:gd name="T9" fmla="*/ 43 h 47"/>
                  <a:gd name="T10" fmla="*/ 31 w 48"/>
                  <a:gd name="T11" fmla="*/ 46 h 47"/>
                  <a:gd name="T12" fmla="*/ 41 w 48"/>
                  <a:gd name="T13" fmla="*/ 39 h 47"/>
                  <a:gd name="T14" fmla="*/ 40 w 48"/>
                  <a:gd name="T15" fmla="*/ 25 h 47"/>
                  <a:gd name="T16" fmla="*/ 45 w 48"/>
                  <a:gd name="T17" fmla="*/ 28 h 47"/>
                  <a:gd name="T18" fmla="*/ 48 w 48"/>
                  <a:gd name="T19" fmla="*/ 23 h 47"/>
                  <a:gd name="T20" fmla="*/ 3 w 48"/>
                  <a:gd name="T21" fmla="*/ 0 h 47"/>
                  <a:gd name="T22" fmla="*/ 0 w 48"/>
                  <a:gd name="T23" fmla="*/ 5 h 47"/>
                  <a:gd name="T24" fmla="*/ 32 w 48"/>
                  <a:gd name="T25" fmla="*/ 21 h 47"/>
                  <a:gd name="T26" fmla="*/ 37 w 48"/>
                  <a:gd name="T27" fmla="*/ 28 h 47"/>
                  <a:gd name="T28" fmla="*/ 37 w 48"/>
                  <a:gd name="T29" fmla="*/ 36 h 47"/>
                  <a:gd name="T30" fmla="*/ 30 w 48"/>
                  <a:gd name="T31" fmla="*/ 40 h 47"/>
                  <a:gd name="T32" fmla="*/ 19 w 48"/>
                  <a:gd name="T33" fmla="*/ 37 h 47"/>
                  <a:gd name="T34" fmla="*/ 11 w 48"/>
                  <a:gd name="T35" fmla="*/ 30 h 47"/>
                  <a:gd name="T36" fmla="*/ 11 w 48"/>
                  <a:gd name="T37" fmla="*/ 22 h 47"/>
                  <a:gd name="T38" fmla="*/ 16 w 48"/>
                  <a:gd name="T39" fmla="*/ 17 h 47"/>
                  <a:gd name="T40" fmla="*/ 25 w 48"/>
                  <a:gd name="T41" fmla="*/ 18 h 47"/>
                  <a:gd name="T42" fmla="*/ 32 w 48"/>
                  <a:gd name="T43" fmla="*/ 21 h 4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8"/>
                  <a:gd name="T67" fmla="*/ 0 h 47"/>
                  <a:gd name="T68" fmla="*/ 48 w 48"/>
                  <a:gd name="T69" fmla="*/ 47 h 4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8" h="47">
                    <a:moveTo>
                      <a:pt x="0" y="5"/>
                    </a:moveTo>
                    <a:cubicBezTo>
                      <a:pt x="16" y="14"/>
                      <a:pt x="16" y="14"/>
                      <a:pt x="16" y="14"/>
                    </a:cubicBezTo>
                    <a:cubicBezTo>
                      <a:pt x="12" y="14"/>
                      <a:pt x="8" y="17"/>
                      <a:pt x="6" y="21"/>
                    </a:cubicBezTo>
                    <a:cubicBezTo>
                      <a:pt x="4" y="25"/>
                      <a:pt x="4" y="29"/>
                      <a:pt x="6" y="33"/>
                    </a:cubicBezTo>
                    <a:cubicBezTo>
                      <a:pt x="8" y="37"/>
                      <a:pt x="12" y="41"/>
                      <a:pt x="17" y="43"/>
                    </a:cubicBezTo>
                    <a:cubicBezTo>
                      <a:pt x="22" y="46"/>
                      <a:pt x="27" y="47"/>
                      <a:pt x="31" y="46"/>
                    </a:cubicBezTo>
                    <a:cubicBezTo>
                      <a:pt x="36" y="45"/>
                      <a:pt x="39" y="43"/>
                      <a:pt x="41" y="39"/>
                    </a:cubicBezTo>
                    <a:cubicBezTo>
                      <a:pt x="43" y="34"/>
                      <a:pt x="43" y="29"/>
                      <a:pt x="40" y="25"/>
                    </a:cubicBezTo>
                    <a:cubicBezTo>
                      <a:pt x="45" y="28"/>
                      <a:pt x="45" y="28"/>
                      <a:pt x="45" y="28"/>
                    </a:cubicBezTo>
                    <a:cubicBezTo>
                      <a:pt x="48" y="23"/>
                      <a:pt x="48" y="23"/>
                      <a:pt x="48" y="23"/>
                    </a:cubicBezTo>
                    <a:cubicBezTo>
                      <a:pt x="3" y="0"/>
                      <a:pt x="3" y="0"/>
                      <a:pt x="3" y="0"/>
                    </a:cubicBezTo>
                    <a:lnTo>
                      <a:pt x="0" y="5"/>
                    </a:lnTo>
                    <a:close/>
                    <a:moveTo>
                      <a:pt x="32" y="21"/>
                    </a:moveTo>
                    <a:cubicBezTo>
                      <a:pt x="34" y="23"/>
                      <a:pt x="36" y="25"/>
                      <a:pt x="37" y="28"/>
                    </a:cubicBezTo>
                    <a:cubicBezTo>
                      <a:pt x="38" y="31"/>
                      <a:pt x="38" y="33"/>
                      <a:pt x="37" y="36"/>
                    </a:cubicBezTo>
                    <a:cubicBezTo>
                      <a:pt x="36" y="38"/>
                      <a:pt x="33" y="40"/>
                      <a:pt x="30" y="40"/>
                    </a:cubicBezTo>
                    <a:cubicBezTo>
                      <a:pt x="27" y="40"/>
                      <a:pt x="23" y="39"/>
                      <a:pt x="19" y="37"/>
                    </a:cubicBezTo>
                    <a:cubicBezTo>
                      <a:pt x="15" y="35"/>
                      <a:pt x="12" y="33"/>
                      <a:pt x="11" y="30"/>
                    </a:cubicBezTo>
                    <a:cubicBezTo>
                      <a:pt x="9" y="27"/>
                      <a:pt x="9" y="24"/>
                      <a:pt x="11" y="22"/>
                    </a:cubicBezTo>
                    <a:cubicBezTo>
                      <a:pt x="12" y="19"/>
                      <a:pt x="14" y="18"/>
                      <a:pt x="16" y="17"/>
                    </a:cubicBezTo>
                    <a:cubicBezTo>
                      <a:pt x="19" y="16"/>
                      <a:pt x="22" y="16"/>
                      <a:pt x="25" y="18"/>
                    </a:cubicBezTo>
                    <a:lnTo>
                      <a:pt x="32" y="2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0" name="Freeform 118">
                <a:extLst>
                  <a:ext uri="{FF2B5EF4-FFF2-40B4-BE49-F238E27FC236}">
                    <a16:creationId xmlns:a16="http://schemas.microsoft.com/office/drawing/2014/main" id="{0035F4ED-BE14-4896-95FF-25AC383D1D66}"/>
                  </a:ext>
                </a:extLst>
              </p:cNvPr>
              <p:cNvSpPr>
                <a:spLocks noEditPoints="1" noChangeArrowheads="1"/>
              </p:cNvSpPr>
              <p:nvPr/>
            </p:nvSpPr>
            <p:spPr bwMode="auto">
              <a:xfrm>
                <a:off x="1660525" y="1679575"/>
                <a:ext cx="71438" cy="82550"/>
              </a:xfrm>
              <a:custGeom>
                <a:avLst/>
                <a:gdLst>
                  <a:gd name="T0" fmla="*/ 16 w 19"/>
                  <a:gd name="T1" fmla="*/ 3 h 22"/>
                  <a:gd name="T2" fmla="*/ 10 w 19"/>
                  <a:gd name="T3" fmla="*/ 0 h 22"/>
                  <a:gd name="T4" fmla="*/ 3 w 19"/>
                  <a:gd name="T5" fmla="*/ 3 h 22"/>
                  <a:gd name="T6" fmla="*/ 0 w 19"/>
                  <a:gd name="T7" fmla="*/ 11 h 22"/>
                  <a:gd name="T8" fmla="*/ 3 w 19"/>
                  <a:gd name="T9" fmla="*/ 19 h 22"/>
                  <a:gd name="T10" fmla="*/ 10 w 19"/>
                  <a:gd name="T11" fmla="*/ 22 h 22"/>
                  <a:gd name="T12" fmla="*/ 15 w 19"/>
                  <a:gd name="T13" fmla="*/ 20 h 22"/>
                  <a:gd name="T14" fmla="*/ 18 w 19"/>
                  <a:gd name="T15" fmla="*/ 16 h 22"/>
                  <a:gd name="T16" fmla="*/ 15 w 19"/>
                  <a:gd name="T17" fmla="*/ 15 h 22"/>
                  <a:gd name="T18" fmla="*/ 10 w 19"/>
                  <a:gd name="T19" fmla="*/ 19 h 22"/>
                  <a:gd name="T20" fmla="*/ 6 w 19"/>
                  <a:gd name="T21" fmla="*/ 18 h 22"/>
                  <a:gd name="T22" fmla="*/ 4 w 19"/>
                  <a:gd name="T23" fmla="*/ 11 h 22"/>
                  <a:gd name="T24" fmla="*/ 19 w 19"/>
                  <a:gd name="T25" fmla="*/ 11 h 22"/>
                  <a:gd name="T26" fmla="*/ 16 w 19"/>
                  <a:gd name="T27" fmla="*/ 3 h 22"/>
                  <a:gd name="T28" fmla="*/ 4 w 19"/>
                  <a:gd name="T29" fmla="*/ 9 h 22"/>
                  <a:gd name="T30" fmla="*/ 6 w 19"/>
                  <a:gd name="T31" fmla="*/ 4 h 22"/>
                  <a:gd name="T32" fmla="*/ 10 w 19"/>
                  <a:gd name="T33" fmla="*/ 2 h 22"/>
                  <a:gd name="T34" fmla="*/ 13 w 19"/>
                  <a:gd name="T35" fmla="*/ 3 h 22"/>
                  <a:gd name="T36" fmla="*/ 15 w 19"/>
                  <a:gd name="T37" fmla="*/ 6 h 22"/>
                  <a:gd name="T38" fmla="*/ 15 w 19"/>
                  <a:gd name="T39" fmla="*/ 9 h 22"/>
                  <a:gd name="T40" fmla="*/ 4 w 19"/>
                  <a:gd name="T41" fmla="*/ 9 h 2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9"/>
                  <a:gd name="T64" fmla="*/ 0 h 22"/>
                  <a:gd name="T65" fmla="*/ 19 w 19"/>
                  <a:gd name="T66" fmla="*/ 22 h 2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9" h="22">
                    <a:moveTo>
                      <a:pt x="16" y="3"/>
                    </a:moveTo>
                    <a:cubicBezTo>
                      <a:pt x="15" y="1"/>
                      <a:pt x="12" y="0"/>
                      <a:pt x="10" y="0"/>
                    </a:cubicBezTo>
                    <a:cubicBezTo>
                      <a:pt x="7" y="0"/>
                      <a:pt x="5" y="1"/>
                      <a:pt x="3" y="3"/>
                    </a:cubicBezTo>
                    <a:cubicBezTo>
                      <a:pt x="1" y="5"/>
                      <a:pt x="0" y="8"/>
                      <a:pt x="0" y="11"/>
                    </a:cubicBezTo>
                    <a:cubicBezTo>
                      <a:pt x="0" y="14"/>
                      <a:pt x="1" y="17"/>
                      <a:pt x="3" y="19"/>
                    </a:cubicBezTo>
                    <a:cubicBezTo>
                      <a:pt x="4" y="21"/>
                      <a:pt x="7" y="22"/>
                      <a:pt x="10" y="22"/>
                    </a:cubicBezTo>
                    <a:cubicBezTo>
                      <a:pt x="12" y="22"/>
                      <a:pt x="14" y="21"/>
                      <a:pt x="15" y="20"/>
                    </a:cubicBezTo>
                    <a:cubicBezTo>
                      <a:pt x="17" y="19"/>
                      <a:pt x="18" y="18"/>
                      <a:pt x="18" y="16"/>
                    </a:cubicBezTo>
                    <a:cubicBezTo>
                      <a:pt x="15" y="15"/>
                      <a:pt x="15" y="15"/>
                      <a:pt x="15" y="15"/>
                    </a:cubicBezTo>
                    <a:cubicBezTo>
                      <a:pt x="14" y="18"/>
                      <a:pt x="12" y="19"/>
                      <a:pt x="10" y="19"/>
                    </a:cubicBezTo>
                    <a:cubicBezTo>
                      <a:pt x="8" y="19"/>
                      <a:pt x="7" y="19"/>
                      <a:pt x="6" y="18"/>
                    </a:cubicBezTo>
                    <a:cubicBezTo>
                      <a:pt x="4" y="16"/>
                      <a:pt x="4" y="14"/>
                      <a:pt x="4" y="11"/>
                    </a:cubicBezTo>
                    <a:cubicBezTo>
                      <a:pt x="19" y="11"/>
                      <a:pt x="19" y="11"/>
                      <a:pt x="19" y="11"/>
                    </a:cubicBezTo>
                    <a:cubicBezTo>
                      <a:pt x="19" y="7"/>
                      <a:pt x="18" y="5"/>
                      <a:pt x="16" y="3"/>
                    </a:cubicBezTo>
                    <a:close/>
                    <a:moveTo>
                      <a:pt x="4" y="9"/>
                    </a:moveTo>
                    <a:cubicBezTo>
                      <a:pt x="4" y="7"/>
                      <a:pt x="4" y="5"/>
                      <a:pt x="6" y="4"/>
                    </a:cubicBezTo>
                    <a:cubicBezTo>
                      <a:pt x="7" y="3"/>
                      <a:pt x="8" y="2"/>
                      <a:pt x="10" y="2"/>
                    </a:cubicBezTo>
                    <a:cubicBezTo>
                      <a:pt x="11" y="2"/>
                      <a:pt x="12" y="3"/>
                      <a:pt x="13" y="3"/>
                    </a:cubicBezTo>
                    <a:cubicBezTo>
                      <a:pt x="14" y="4"/>
                      <a:pt x="14" y="5"/>
                      <a:pt x="15" y="6"/>
                    </a:cubicBezTo>
                    <a:cubicBezTo>
                      <a:pt x="15" y="7"/>
                      <a:pt x="15" y="8"/>
                      <a:pt x="15" y="9"/>
                    </a:cubicBezTo>
                    <a:lnTo>
                      <a:pt x="4" y="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1" name="Freeform 119">
                <a:extLst>
                  <a:ext uri="{FF2B5EF4-FFF2-40B4-BE49-F238E27FC236}">
                    <a16:creationId xmlns:a16="http://schemas.microsoft.com/office/drawing/2014/main" id="{97EE06D6-CCFD-4148-98A0-831418F9D079}"/>
                  </a:ext>
                </a:extLst>
              </p:cNvPr>
              <p:cNvSpPr>
                <a:spLocks noChangeArrowheads="1"/>
              </p:cNvSpPr>
              <p:nvPr/>
            </p:nvSpPr>
            <p:spPr bwMode="auto">
              <a:xfrm>
                <a:off x="1736725" y="1679575"/>
                <a:ext cx="63500" cy="77788"/>
              </a:xfrm>
              <a:custGeom>
                <a:avLst/>
                <a:gdLst>
                  <a:gd name="T0" fmla="*/ 38 w 40"/>
                  <a:gd name="T1" fmla="*/ 0 h 49"/>
                  <a:gd name="T2" fmla="*/ 30 w 40"/>
                  <a:gd name="T3" fmla="*/ 0 h 49"/>
                  <a:gd name="T4" fmla="*/ 21 w 40"/>
                  <a:gd name="T5" fmla="*/ 18 h 49"/>
                  <a:gd name="T6" fmla="*/ 9 w 40"/>
                  <a:gd name="T7" fmla="*/ 0 h 49"/>
                  <a:gd name="T8" fmla="*/ 0 w 40"/>
                  <a:gd name="T9" fmla="*/ 0 h 49"/>
                  <a:gd name="T10" fmla="*/ 16 w 40"/>
                  <a:gd name="T11" fmla="*/ 23 h 49"/>
                  <a:gd name="T12" fmla="*/ 0 w 40"/>
                  <a:gd name="T13" fmla="*/ 49 h 49"/>
                  <a:gd name="T14" fmla="*/ 7 w 40"/>
                  <a:gd name="T15" fmla="*/ 49 h 49"/>
                  <a:gd name="T16" fmla="*/ 19 w 40"/>
                  <a:gd name="T17" fmla="*/ 30 h 49"/>
                  <a:gd name="T18" fmla="*/ 33 w 40"/>
                  <a:gd name="T19" fmla="*/ 49 h 49"/>
                  <a:gd name="T20" fmla="*/ 40 w 40"/>
                  <a:gd name="T21" fmla="*/ 49 h 49"/>
                  <a:gd name="T22" fmla="*/ 23 w 40"/>
                  <a:gd name="T23" fmla="*/ 23 h 49"/>
                  <a:gd name="T24" fmla="*/ 38 w 40"/>
                  <a:gd name="T25" fmla="*/ 0 h 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49"/>
                  <a:gd name="T41" fmla="*/ 40 w 40"/>
                  <a:gd name="T42" fmla="*/ 49 h 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49">
                    <a:moveTo>
                      <a:pt x="38" y="0"/>
                    </a:moveTo>
                    <a:lnTo>
                      <a:pt x="30" y="0"/>
                    </a:lnTo>
                    <a:lnTo>
                      <a:pt x="21" y="18"/>
                    </a:lnTo>
                    <a:lnTo>
                      <a:pt x="9" y="0"/>
                    </a:lnTo>
                    <a:lnTo>
                      <a:pt x="0" y="0"/>
                    </a:lnTo>
                    <a:lnTo>
                      <a:pt x="16" y="23"/>
                    </a:lnTo>
                    <a:lnTo>
                      <a:pt x="0" y="49"/>
                    </a:lnTo>
                    <a:lnTo>
                      <a:pt x="7" y="49"/>
                    </a:lnTo>
                    <a:lnTo>
                      <a:pt x="19" y="30"/>
                    </a:lnTo>
                    <a:lnTo>
                      <a:pt x="33" y="49"/>
                    </a:lnTo>
                    <a:lnTo>
                      <a:pt x="40" y="49"/>
                    </a:lnTo>
                    <a:lnTo>
                      <a:pt x="23" y="23"/>
                    </a:lnTo>
                    <a:lnTo>
                      <a:pt x="38"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2" name="Freeform 120">
                <a:extLst>
                  <a:ext uri="{FF2B5EF4-FFF2-40B4-BE49-F238E27FC236}">
                    <a16:creationId xmlns:a16="http://schemas.microsoft.com/office/drawing/2014/main" id="{5EBFEBB2-4041-4603-8346-5F1370D2907F}"/>
                  </a:ext>
                </a:extLst>
              </p:cNvPr>
              <p:cNvSpPr>
                <a:spLocks noChangeArrowheads="1"/>
              </p:cNvSpPr>
              <p:nvPr/>
            </p:nvSpPr>
            <p:spPr bwMode="auto">
              <a:xfrm>
                <a:off x="1803400" y="1679575"/>
                <a:ext cx="65088" cy="82550"/>
              </a:xfrm>
              <a:custGeom>
                <a:avLst/>
                <a:gdLst>
                  <a:gd name="T0" fmla="*/ 9 w 17"/>
                  <a:gd name="T1" fmla="*/ 3 h 22"/>
                  <a:gd name="T2" fmla="*/ 14 w 17"/>
                  <a:gd name="T3" fmla="*/ 8 h 22"/>
                  <a:gd name="T4" fmla="*/ 17 w 17"/>
                  <a:gd name="T5" fmla="*/ 7 h 22"/>
                  <a:gd name="T6" fmla="*/ 15 w 17"/>
                  <a:gd name="T7" fmla="*/ 2 h 22"/>
                  <a:gd name="T8" fmla="*/ 9 w 17"/>
                  <a:gd name="T9" fmla="*/ 0 h 22"/>
                  <a:gd name="T10" fmla="*/ 3 w 17"/>
                  <a:gd name="T11" fmla="*/ 3 h 22"/>
                  <a:gd name="T12" fmla="*/ 0 w 17"/>
                  <a:gd name="T13" fmla="*/ 11 h 22"/>
                  <a:gd name="T14" fmla="*/ 3 w 17"/>
                  <a:gd name="T15" fmla="*/ 19 h 22"/>
                  <a:gd name="T16" fmla="*/ 9 w 17"/>
                  <a:gd name="T17" fmla="*/ 22 h 22"/>
                  <a:gd name="T18" fmla="*/ 15 w 17"/>
                  <a:gd name="T19" fmla="*/ 20 h 22"/>
                  <a:gd name="T20" fmla="*/ 17 w 17"/>
                  <a:gd name="T21" fmla="*/ 15 h 22"/>
                  <a:gd name="T22" fmla="*/ 14 w 17"/>
                  <a:gd name="T23" fmla="*/ 14 h 22"/>
                  <a:gd name="T24" fmla="*/ 9 w 17"/>
                  <a:gd name="T25" fmla="*/ 19 h 22"/>
                  <a:gd name="T26" fmla="*/ 5 w 17"/>
                  <a:gd name="T27" fmla="*/ 17 h 22"/>
                  <a:gd name="T28" fmla="*/ 4 w 17"/>
                  <a:gd name="T29" fmla="*/ 11 h 22"/>
                  <a:gd name="T30" fmla="*/ 5 w 17"/>
                  <a:gd name="T31" fmla="*/ 5 h 22"/>
                  <a:gd name="T32" fmla="*/ 9 w 17"/>
                  <a:gd name="T33" fmla="*/ 3 h 2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
                  <a:gd name="T52" fmla="*/ 0 h 22"/>
                  <a:gd name="T53" fmla="*/ 17 w 17"/>
                  <a:gd name="T54" fmla="*/ 22 h 2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 h="22">
                    <a:moveTo>
                      <a:pt x="9" y="3"/>
                    </a:moveTo>
                    <a:cubicBezTo>
                      <a:pt x="12" y="3"/>
                      <a:pt x="14" y="4"/>
                      <a:pt x="14" y="8"/>
                    </a:cubicBezTo>
                    <a:cubicBezTo>
                      <a:pt x="17" y="7"/>
                      <a:pt x="17" y="7"/>
                      <a:pt x="17" y="7"/>
                    </a:cubicBezTo>
                    <a:cubicBezTo>
                      <a:pt x="17" y="5"/>
                      <a:pt x="16" y="3"/>
                      <a:pt x="15" y="2"/>
                    </a:cubicBezTo>
                    <a:cubicBezTo>
                      <a:pt x="13" y="1"/>
                      <a:pt x="12" y="0"/>
                      <a:pt x="9" y="0"/>
                    </a:cubicBezTo>
                    <a:cubicBezTo>
                      <a:pt x="7" y="0"/>
                      <a:pt x="4" y="1"/>
                      <a:pt x="3" y="3"/>
                    </a:cubicBezTo>
                    <a:cubicBezTo>
                      <a:pt x="1" y="5"/>
                      <a:pt x="0" y="8"/>
                      <a:pt x="0" y="11"/>
                    </a:cubicBezTo>
                    <a:cubicBezTo>
                      <a:pt x="0" y="14"/>
                      <a:pt x="1" y="17"/>
                      <a:pt x="3" y="19"/>
                    </a:cubicBezTo>
                    <a:cubicBezTo>
                      <a:pt x="4" y="21"/>
                      <a:pt x="6" y="22"/>
                      <a:pt x="9" y="22"/>
                    </a:cubicBezTo>
                    <a:cubicBezTo>
                      <a:pt x="11" y="22"/>
                      <a:pt x="13" y="21"/>
                      <a:pt x="15" y="20"/>
                    </a:cubicBezTo>
                    <a:cubicBezTo>
                      <a:pt x="16" y="19"/>
                      <a:pt x="17" y="17"/>
                      <a:pt x="17" y="15"/>
                    </a:cubicBezTo>
                    <a:cubicBezTo>
                      <a:pt x="14" y="14"/>
                      <a:pt x="14" y="14"/>
                      <a:pt x="14" y="14"/>
                    </a:cubicBezTo>
                    <a:cubicBezTo>
                      <a:pt x="14" y="17"/>
                      <a:pt x="12" y="19"/>
                      <a:pt x="9" y="19"/>
                    </a:cubicBezTo>
                    <a:cubicBezTo>
                      <a:pt x="8" y="19"/>
                      <a:pt x="6" y="18"/>
                      <a:pt x="5" y="17"/>
                    </a:cubicBezTo>
                    <a:cubicBezTo>
                      <a:pt x="4" y="16"/>
                      <a:pt x="4" y="13"/>
                      <a:pt x="4" y="11"/>
                    </a:cubicBezTo>
                    <a:cubicBezTo>
                      <a:pt x="4" y="8"/>
                      <a:pt x="4" y="6"/>
                      <a:pt x="5" y="5"/>
                    </a:cubicBezTo>
                    <a:cubicBezTo>
                      <a:pt x="6" y="3"/>
                      <a:pt x="8" y="3"/>
                      <a:pt x="9"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3" name="Freeform 121">
                <a:extLst>
                  <a:ext uri="{FF2B5EF4-FFF2-40B4-BE49-F238E27FC236}">
                    <a16:creationId xmlns:a16="http://schemas.microsoft.com/office/drawing/2014/main" id="{0C9CB813-7038-4C1D-8135-A1B26AD488C5}"/>
                  </a:ext>
                </a:extLst>
              </p:cNvPr>
              <p:cNvSpPr>
                <a:spLocks noChangeArrowheads="1"/>
              </p:cNvSpPr>
              <p:nvPr/>
            </p:nvSpPr>
            <p:spPr bwMode="auto">
              <a:xfrm>
                <a:off x="1885950" y="1652588"/>
                <a:ext cx="60325" cy="104775"/>
              </a:xfrm>
              <a:custGeom>
                <a:avLst/>
                <a:gdLst>
                  <a:gd name="T0" fmla="*/ 15 w 16"/>
                  <a:gd name="T1" fmla="*/ 10 h 28"/>
                  <a:gd name="T2" fmla="*/ 13 w 16"/>
                  <a:gd name="T3" fmla="*/ 8 h 28"/>
                  <a:gd name="T4" fmla="*/ 9 w 16"/>
                  <a:gd name="T5" fmla="*/ 7 h 28"/>
                  <a:gd name="T6" fmla="*/ 3 w 16"/>
                  <a:gd name="T7" fmla="*/ 11 h 28"/>
                  <a:gd name="T8" fmla="*/ 3 w 16"/>
                  <a:gd name="T9" fmla="*/ 0 h 28"/>
                  <a:gd name="T10" fmla="*/ 0 w 16"/>
                  <a:gd name="T11" fmla="*/ 0 h 28"/>
                  <a:gd name="T12" fmla="*/ 0 w 16"/>
                  <a:gd name="T13" fmla="*/ 28 h 28"/>
                  <a:gd name="T14" fmla="*/ 3 w 16"/>
                  <a:gd name="T15" fmla="*/ 28 h 28"/>
                  <a:gd name="T16" fmla="*/ 3 w 16"/>
                  <a:gd name="T17" fmla="*/ 17 h 28"/>
                  <a:gd name="T18" fmla="*/ 5 w 16"/>
                  <a:gd name="T19" fmla="*/ 12 h 28"/>
                  <a:gd name="T20" fmla="*/ 9 w 16"/>
                  <a:gd name="T21" fmla="*/ 10 h 28"/>
                  <a:gd name="T22" fmla="*/ 11 w 16"/>
                  <a:gd name="T23" fmla="*/ 10 h 28"/>
                  <a:gd name="T24" fmla="*/ 13 w 16"/>
                  <a:gd name="T25" fmla="*/ 12 h 28"/>
                  <a:gd name="T26" fmla="*/ 13 w 16"/>
                  <a:gd name="T27" fmla="*/ 16 h 28"/>
                  <a:gd name="T28" fmla="*/ 13 w 16"/>
                  <a:gd name="T29" fmla="*/ 28 h 28"/>
                  <a:gd name="T30" fmla="*/ 16 w 16"/>
                  <a:gd name="T31" fmla="*/ 28 h 28"/>
                  <a:gd name="T32" fmla="*/ 16 w 16"/>
                  <a:gd name="T33" fmla="*/ 16 h 28"/>
                  <a:gd name="T34" fmla="*/ 16 w 16"/>
                  <a:gd name="T35" fmla="*/ 12 h 28"/>
                  <a:gd name="T36" fmla="*/ 15 w 16"/>
                  <a:gd name="T37" fmla="*/ 10 h 2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
                  <a:gd name="T58" fmla="*/ 0 h 28"/>
                  <a:gd name="T59" fmla="*/ 16 w 16"/>
                  <a:gd name="T60" fmla="*/ 28 h 2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 h="28">
                    <a:moveTo>
                      <a:pt x="15" y="10"/>
                    </a:moveTo>
                    <a:cubicBezTo>
                      <a:pt x="14" y="9"/>
                      <a:pt x="14" y="8"/>
                      <a:pt x="13" y="8"/>
                    </a:cubicBezTo>
                    <a:cubicBezTo>
                      <a:pt x="12" y="7"/>
                      <a:pt x="11" y="7"/>
                      <a:pt x="9" y="7"/>
                    </a:cubicBezTo>
                    <a:cubicBezTo>
                      <a:pt x="7" y="7"/>
                      <a:pt x="5" y="8"/>
                      <a:pt x="3" y="11"/>
                    </a:cubicBezTo>
                    <a:cubicBezTo>
                      <a:pt x="3" y="0"/>
                      <a:pt x="3" y="0"/>
                      <a:pt x="3" y="0"/>
                    </a:cubicBezTo>
                    <a:cubicBezTo>
                      <a:pt x="0" y="0"/>
                      <a:pt x="0" y="0"/>
                      <a:pt x="0" y="0"/>
                    </a:cubicBezTo>
                    <a:cubicBezTo>
                      <a:pt x="0" y="28"/>
                      <a:pt x="0" y="28"/>
                      <a:pt x="0" y="28"/>
                    </a:cubicBezTo>
                    <a:cubicBezTo>
                      <a:pt x="3" y="28"/>
                      <a:pt x="3" y="28"/>
                      <a:pt x="3" y="28"/>
                    </a:cubicBezTo>
                    <a:cubicBezTo>
                      <a:pt x="3" y="17"/>
                      <a:pt x="3" y="17"/>
                      <a:pt x="3" y="17"/>
                    </a:cubicBezTo>
                    <a:cubicBezTo>
                      <a:pt x="3" y="15"/>
                      <a:pt x="4" y="13"/>
                      <a:pt x="5" y="12"/>
                    </a:cubicBezTo>
                    <a:cubicBezTo>
                      <a:pt x="6" y="10"/>
                      <a:pt x="7" y="10"/>
                      <a:pt x="9" y="10"/>
                    </a:cubicBezTo>
                    <a:cubicBezTo>
                      <a:pt x="10" y="10"/>
                      <a:pt x="11" y="10"/>
                      <a:pt x="11" y="10"/>
                    </a:cubicBezTo>
                    <a:cubicBezTo>
                      <a:pt x="12" y="11"/>
                      <a:pt x="12" y="12"/>
                      <a:pt x="13" y="12"/>
                    </a:cubicBezTo>
                    <a:cubicBezTo>
                      <a:pt x="13" y="13"/>
                      <a:pt x="13" y="14"/>
                      <a:pt x="13" y="16"/>
                    </a:cubicBezTo>
                    <a:cubicBezTo>
                      <a:pt x="13" y="28"/>
                      <a:pt x="13" y="28"/>
                      <a:pt x="13" y="28"/>
                    </a:cubicBezTo>
                    <a:cubicBezTo>
                      <a:pt x="16" y="28"/>
                      <a:pt x="16" y="28"/>
                      <a:pt x="16" y="28"/>
                    </a:cubicBezTo>
                    <a:cubicBezTo>
                      <a:pt x="16" y="16"/>
                      <a:pt x="16" y="16"/>
                      <a:pt x="16" y="16"/>
                    </a:cubicBezTo>
                    <a:cubicBezTo>
                      <a:pt x="16" y="14"/>
                      <a:pt x="16" y="13"/>
                      <a:pt x="16" y="12"/>
                    </a:cubicBezTo>
                    <a:cubicBezTo>
                      <a:pt x="16" y="11"/>
                      <a:pt x="15" y="10"/>
                      <a:pt x="15" y="1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4" name="Freeform 122">
                <a:extLst>
                  <a:ext uri="{FF2B5EF4-FFF2-40B4-BE49-F238E27FC236}">
                    <a16:creationId xmlns:a16="http://schemas.microsoft.com/office/drawing/2014/main" id="{9904F00C-968F-4212-99B9-5D2DE9A93CF7}"/>
                  </a:ext>
                </a:extLst>
              </p:cNvPr>
              <p:cNvSpPr>
                <a:spLocks noEditPoints="1" noChangeArrowheads="1"/>
              </p:cNvSpPr>
              <p:nvPr/>
            </p:nvSpPr>
            <p:spPr bwMode="auto">
              <a:xfrm>
                <a:off x="1965325" y="1679575"/>
                <a:ext cx="68263" cy="82550"/>
              </a:xfrm>
              <a:custGeom>
                <a:avLst/>
                <a:gdLst>
                  <a:gd name="T0" fmla="*/ 17 w 18"/>
                  <a:gd name="T1" fmla="*/ 8 h 22"/>
                  <a:gd name="T2" fmla="*/ 16 w 18"/>
                  <a:gd name="T3" fmla="*/ 2 h 22"/>
                  <a:gd name="T4" fmla="*/ 10 w 18"/>
                  <a:gd name="T5" fmla="*/ 0 h 22"/>
                  <a:gd name="T6" fmla="*/ 0 w 18"/>
                  <a:gd name="T7" fmla="*/ 6 h 22"/>
                  <a:gd name="T8" fmla="*/ 3 w 18"/>
                  <a:gd name="T9" fmla="*/ 6 h 22"/>
                  <a:gd name="T10" fmla="*/ 9 w 18"/>
                  <a:gd name="T11" fmla="*/ 2 h 22"/>
                  <a:gd name="T12" fmla="*/ 12 w 18"/>
                  <a:gd name="T13" fmla="*/ 3 h 22"/>
                  <a:gd name="T14" fmla="*/ 14 w 18"/>
                  <a:gd name="T15" fmla="*/ 5 h 22"/>
                  <a:gd name="T16" fmla="*/ 14 w 18"/>
                  <a:gd name="T17" fmla="*/ 8 h 22"/>
                  <a:gd name="T18" fmla="*/ 12 w 18"/>
                  <a:gd name="T19" fmla="*/ 8 h 22"/>
                  <a:gd name="T20" fmla="*/ 2 w 18"/>
                  <a:gd name="T21" fmla="*/ 10 h 22"/>
                  <a:gd name="T22" fmla="*/ 0 w 18"/>
                  <a:gd name="T23" fmla="*/ 16 h 22"/>
                  <a:gd name="T24" fmla="*/ 2 w 18"/>
                  <a:gd name="T25" fmla="*/ 20 h 22"/>
                  <a:gd name="T26" fmla="*/ 7 w 18"/>
                  <a:gd name="T27" fmla="*/ 22 h 22"/>
                  <a:gd name="T28" fmla="*/ 14 w 18"/>
                  <a:gd name="T29" fmla="*/ 18 h 22"/>
                  <a:gd name="T30" fmla="*/ 15 w 18"/>
                  <a:gd name="T31" fmla="*/ 21 h 22"/>
                  <a:gd name="T32" fmla="*/ 18 w 18"/>
                  <a:gd name="T33" fmla="*/ 21 h 22"/>
                  <a:gd name="T34" fmla="*/ 17 w 18"/>
                  <a:gd name="T35" fmla="*/ 17 h 22"/>
                  <a:gd name="T36" fmla="*/ 17 w 18"/>
                  <a:gd name="T37" fmla="*/ 8 h 22"/>
                  <a:gd name="T38" fmla="*/ 13 w 18"/>
                  <a:gd name="T39" fmla="*/ 17 h 22"/>
                  <a:gd name="T40" fmla="*/ 8 w 18"/>
                  <a:gd name="T41" fmla="*/ 19 h 22"/>
                  <a:gd name="T42" fmla="*/ 4 w 18"/>
                  <a:gd name="T43" fmla="*/ 18 h 22"/>
                  <a:gd name="T44" fmla="*/ 3 w 18"/>
                  <a:gd name="T45" fmla="*/ 16 h 22"/>
                  <a:gd name="T46" fmla="*/ 5 w 18"/>
                  <a:gd name="T47" fmla="*/ 12 h 22"/>
                  <a:gd name="T48" fmla="*/ 11 w 18"/>
                  <a:gd name="T49" fmla="*/ 11 h 22"/>
                  <a:gd name="T50" fmla="*/ 14 w 18"/>
                  <a:gd name="T51" fmla="*/ 11 h 22"/>
                  <a:gd name="T52" fmla="*/ 14 w 18"/>
                  <a:gd name="T53" fmla="*/ 12 h 22"/>
                  <a:gd name="T54" fmla="*/ 13 w 18"/>
                  <a:gd name="T55" fmla="*/ 17 h 2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8"/>
                  <a:gd name="T85" fmla="*/ 0 h 22"/>
                  <a:gd name="T86" fmla="*/ 18 w 18"/>
                  <a:gd name="T87" fmla="*/ 22 h 2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8" h="22">
                    <a:moveTo>
                      <a:pt x="17" y="8"/>
                    </a:moveTo>
                    <a:cubicBezTo>
                      <a:pt x="17" y="5"/>
                      <a:pt x="17" y="3"/>
                      <a:pt x="16" y="2"/>
                    </a:cubicBezTo>
                    <a:cubicBezTo>
                      <a:pt x="14" y="1"/>
                      <a:pt x="12" y="0"/>
                      <a:pt x="10" y="0"/>
                    </a:cubicBezTo>
                    <a:cubicBezTo>
                      <a:pt x="4" y="0"/>
                      <a:pt x="1" y="2"/>
                      <a:pt x="0" y="6"/>
                    </a:cubicBezTo>
                    <a:cubicBezTo>
                      <a:pt x="3" y="6"/>
                      <a:pt x="3" y="6"/>
                      <a:pt x="3" y="6"/>
                    </a:cubicBezTo>
                    <a:cubicBezTo>
                      <a:pt x="4" y="4"/>
                      <a:pt x="6" y="2"/>
                      <a:pt x="9" y="2"/>
                    </a:cubicBezTo>
                    <a:cubicBezTo>
                      <a:pt x="10" y="2"/>
                      <a:pt x="12" y="3"/>
                      <a:pt x="12" y="3"/>
                    </a:cubicBezTo>
                    <a:cubicBezTo>
                      <a:pt x="13" y="4"/>
                      <a:pt x="14" y="4"/>
                      <a:pt x="14" y="5"/>
                    </a:cubicBezTo>
                    <a:cubicBezTo>
                      <a:pt x="14" y="6"/>
                      <a:pt x="14" y="7"/>
                      <a:pt x="14" y="8"/>
                    </a:cubicBezTo>
                    <a:cubicBezTo>
                      <a:pt x="13" y="8"/>
                      <a:pt x="12" y="8"/>
                      <a:pt x="12" y="8"/>
                    </a:cubicBezTo>
                    <a:cubicBezTo>
                      <a:pt x="7" y="8"/>
                      <a:pt x="4" y="9"/>
                      <a:pt x="2" y="10"/>
                    </a:cubicBezTo>
                    <a:cubicBezTo>
                      <a:pt x="1" y="12"/>
                      <a:pt x="0" y="13"/>
                      <a:pt x="0" y="16"/>
                    </a:cubicBezTo>
                    <a:cubicBezTo>
                      <a:pt x="0" y="17"/>
                      <a:pt x="0" y="19"/>
                      <a:pt x="2" y="20"/>
                    </a:cubicBezTo>
                    <a:cubicBezTo>
                      <a:pt x="3" y="21"/>
                      <a:pt x="5" y="22"/>
                      <a:pt x="7" y="22"/>
                    </a:cubicBezTo>
                    <a:cubicBezTo>
                      <a:pt x="10" y="22"/>
                      <a:pt x="13" y="20"/>
                      <a:pt x="14" y="18"/>
                    </a:cubicBezTo>
                    <a:cubicBezTo>
                      <a:pt x="14" y="19"/>
                      <a:pt x="15" y="21"/>
                      <a:pt x="15" y="21"/>
                    </a:cubicBezTo>
                    <a:cubicBezTo>
                      <a:pt x="18" y="21"/>
                      <a:pt x="18" y="21"/>
                      <a:pt x="18" y="21"/>
                    </a:cubicBezTo>
                    <a:cubicBezTo>
                      <a:pt x="18" y="20"/>
                      <a:pt x="17" y="19"/>
                      <a:pt x="17" y="17"/>
                    </a:cubicBezTo>
                    <a:lnTo>
                      <a:pt x="17" y="8"/>
                    </a:lnTo>
                    <a:close/>
                    <a:moveTo>
                      <a:pt x="13" y="17"/>
                    </a:moveTo>
                    <a:cubicBezTo>
                      <a:pt x="11" y="19"/>
                      <a:pt x="10" y="19"/>
                      <a:pt x="8" y="19"/>
                    </a:cubicBezTo>
                    <a:cubicBezTo>
                      <a:pt x="6" y="19"/>
                      <a:pt x="5" y="19"/>
                      <a:pt x="4" y="18"/>
                    </a:cubicBezTo>
                    <a:cubicBezTo>
                      <a:pt x="4" y="18"/>
                      <a:pt x="3" y="17"/>
                      <a:pt x="3" y="16"/>
                    </a:cubicBezTo>
                    <a:cubicBezTo>
                      <a:pt x="3" y="14"/>
                      <a:pt x="4" y="13"/>
                      <a:pt x="5" y="12"/>
                    </a:cubicBezTo>
                    <a:cubicBezTo>
                      <a:pt x="7" y="11"/>
                      <a:pt x="9" y="11"/>
                      <a:pt x="11" y="11"/>
                    </a:cubicBezTo>
                    <a:cubicBezTo>
                      <a:pt x="12" y="11"/>
                      <a:pt x="13" y="11"/>
                      <a:pt x="14" y="11"/>
                    </a:cubicBezTo>
                    <a:cubicBezTo>
                      <a:pt x="14" y="11"/>
                      <a:pt x="14" y="12"/>
                      <a:pt x="14" y="12"/>
                    </a:cubicBezTo>
                    <a:cubicBezTo>
                      <a:pt x="14" y="14"/>
                      <a:pt x="14" y="16"/>
                      <a:pt x="13" y="1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5" name="Freeform 123">
                <a:extLst>
                  <a:ext uri="{FF2B5EF4-FFF2-40B4-BE49-F238E27FC236}">
                    <a16:creationId xmlns:a16="http://schemas.microsoft.com/office/drawing/2014/main" id="{A9963FD8-2238-4FC2-8164-5FA36DF9AE75}"/>
                  </a:ext>
                </a:extLst>
              </p:cNvPr>
              <p:cNvSpPr>
                <a:spLocks noChangeArrowheads="1"/>
              </p:cNvSpPr>
              <p:nvPr/>
            </p:nvSpPr>
            <p:spPr bwMode="auto">
              <a:xfrm>
                <a:off x="2055813" y="1679575"/>
                <a:ext cx="60325" cy="77788"/>
              </a:xfrm>
              <a:custGeom>
                <a:avLst/>
                <a:gdLst>
                  <a:gd name="T0" fmla="*/ 14 w 16"/>
                  <a:gd name="T1" fmla="*/ 1 h 21"/>
                  <a:gd name="T2" fmla="*/ 10 w 16"/>
                  <a:gd name="T3" fmla="*/ 0 h 21"/>
                  <a:gd name="T4" fmla="*/ 3 w 16"/>
                  <a:gd name="T5" fmla="*/ 4 h 21"/>
                  <a:gd name="T6" fmla="*/ 3 w 16"/>
                  <a:gd name="T7" fmla="*/ 0 h 21"/>
                  <a:gd name="T8" fmla="*/ 0 w 16"/>
                  <a:gd name="T9" fmla="*/ 0 h 21"/>
                  <a:gd name="T10" fmla="*/ 0 w 16"/>
                  <a:gd name="T11" fmla="*/ 21 h 21"/>
                  <a:gd name="T12" fmla="*/ 3 w 16"/>
                  <a:gd name="T13" fmla="*/ 21 h 21"/>
                  <a:gd name="T14" fmla="*/ 3 w 16"/>
                  <a:gd name="T15" fmla="*/ 10 h 21"/>
                  <a:gd name="T16" fmla="*/ 5 w 16"/>
                  <a:gd name="T17" fmla="*/ 5 h 21"/>
                  <a:gd name="T18" fmla="*/ 9 w 16"/>
                  <a:gd name="T19" fmla="*/ 3 h 21"/>
                  <a:gd name="T20" fmla="*/ 12 w 16"/>
                  <a:gd name="T21" fmla="*/ 4 h 21"/>
                  <a:gd name="T22" fmla="*/ 13 w 16"/>
                  <a:gd name="T23" fmla="*/ 8 h 21"/>
                  <a:gd name="T24" fmla="*/ 13 w 16"/>
                  <a:gd name="T25" fmla="*/ 21 h 21"/>
                  <a:gd name="T26" fmla="*/ 16 w 16"/>
                  <a:gd name="T27" fmla="*/ 21 h 21"/>
                  <a:gd name="T28" fmla="*/ 16 w 16"/>
                  <a:gd name="T29" fmla="*/ 9 h 21"/>
                  <a:gd name="T30" fmla="*/ 16 w 16"/>
                  <a:gd name="T31" fmla="*/ 4 h 21"/>
                  <a:gd name="T32" fmla="*/ 14 w 16"/>
                  <a:gd name="T33" fmla="*/ 1 h 2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
                  <a:gd name="T52" fmla="*/ 0 h 21"/>
                  <a:gd name="T53" fmla="*/ 16 w 16"/>
                  <a:gd name="T54" fmla="*/ 21 h 2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 h="21">
                    <a:moveTo>
                      <a:pt x="14" y="1"/>
                    </a:moveTo>
                    <a:cubicBezTo>
                      <a:pt x="12" y="0"/>
                      <a:pt x="11" y="0"/>
                      <a:pt x="10" y="0"/>
                    </a:cubicBezTo>
                    <a:cubicBezTo>
                      <a:pt x="7" y="0"/>
                      <a:pt x="5" y="1"/>
                      <a:pt x="3" y="4"/>
                    </a:cubicBezTo>
                    <a:cubicBezTo>
                      <a:pt x="3" y="0"/>
                      <a:pt x="3" y="0"/>
                      <a:pt x="3" y="0"/>
                    </a:cubicBezTo>
                    <a:cubicBezTo>
                      <a:pt x="0" y="0"/>
                      <a:pt x="0" y="0"/>
                      <a:pt x="0" y="0"/>
                    </a:cubicBezTo>
                    <a:cubicBezTo>
                      <a:pt x="0" y="21"/>
                      <a:pt x="0" y="21"/>
                      <a:pt x="0" y="21"/>
                    </a:cubicBezTo>
                    <a:cubicBezTo>
                      <a:pt x="3" y="21"/>
                      <a:pt x="3" y="21"/>
                      <a:pt x="3" y="21"/>
                    </a:cubicBezTo>
                    <a:cubicBezTo>
                      <a:pt x="3" y="10"/>
                      <a:pt x="3" y="10"/>
                      <a:pt x="3" y="10"/>
                    </a:cubicBezTo>
                    <a:cubicBezTo>
                      <a:pt x="3" y="8"/>
                      <a:pt x="4" y="6"/>
                      <a:pt x="5" y="5"/>
                    </a:cubicBezTo>
                    <a:cubicBezTo>
                      <a:pt x="6" y="3"/>
                      <a:pt x="7" y="3"/>
                      <a:pt x="9" y="3"/>
                    </a:cubicBezTo>
                    <a:cubicBezTo>
                      <a:pt x="10" y="3"/>
                      <a:pt x="11" y="3"/>
                      <a:pt x="12" y="4"/>
                    </a:cubicBezTo>
                    <a:cubicBezTo>
                      <a:pt x="13" y="5"/>
                      <a:pt x="13" y="6"/>
                      <a:pt x="13" y="8"/>
                    </a:cubicBezTo>
                    <a:cubicBezTo>
                      <a:pt x="13" y="21"/>
                      <a:pt x="13" y="21"/>
                      <a:pt x="13" y="21"/>
                    </a:cubicBezTo>
                    <a:cubicBezTo>
                      <a:pt x="16" y="21"/>
                      <a:pt x="16" y="21"/>
                      <a:pt x="16" y="21"/>
                    </a:cubicBezTo>
                    <a:cubicBezTo>
                      <a:pt x="16" y="9"/>
                      <a:pt x="16" y="9"/>
                      <a:pt x="16" y="9"/>
                    </a:cubicBezTo>
                    <a:cubicBezTo>
                      <a:pt x="16" y="7"/>
                      <a:pt x="16" y="5"/>
                      <a:pt x="16" y="4"/>
                    </a:cubicBezTo>
                    <a:cubicBezTo>
                      <a:pt x="15" y="3"/>
                      <a:pt x="15" y="2"/>
                      <a:pt x="14"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6" name="Freeform 124">
                <a:extLst>
                  <a:ext uri="{FF2B5EF4-FFF2-40B4-BE49-F238E27FC236}">
                    <a16:creationId xmlns:a16="http://schemas.microsoft.com/office/drawing/2014/main" id="{4B26735A-82E4-4EF5-960B-0FA638CAB9DB}"/>
                  </a:ext>
                </a:extLst>
              </p:cNvPr>
              <p:cNvSpPr>
                <a:spLocks noEditPoints="1" noChangeArrowheads="1"/>
              </p:cNvSpPr>
              <p:nvPr/>
            </p:nvSpPr>
            <p:spPr bwMode="auto">
              <a:xfrm>
                <a:off x="2135188" y="1666875"/>
                <a:ext cx="74613" cy="120650"/>
              </a:xfrm>
              <a:custGeom>
                <a:avLst/>
                <a:gdLst>
                  <a:gd name="T0" fmla="*/ 16 w 20"/>
                  <a:gd name="T1" fmla="*/ 21 h 32"/>
                  <a:gd name="T2" fmla="*/ 10 w 20"/>
                  <a:gd name="T3" fmla="*/ 21 h 32"/>
                  <a:gd name="T4" fmla="*/ 5 w 20"/>
                  <a:gd name="T5" fmla="*/ 20 h 32"/>
                  <a:gd name="T6" fmla="*/ 4 w 20"/>
                  <a:gd name="T7" fmla="*/ 19 h 32"/>
                  <a:gd name="T8" fmla="*/ 5 w 20"/>
                  <a:gd name="T9" fmla="*/ 17 h 32"/>
                  <a:gd name="T10" fmla="*/ 6 w 20"/>
                  <a:gd name="T11" fmla="*/ 17 h 32"/>
                  <a:gd name="T12" fmla="*/ 7 w 20"/>
                  <a:gd name="T13" fmla="*/ 17 h 32"/>
                  <a:gd name="T14" fmla="*/ 9 w 20"/>
                  <a:gd name="T15" fmla="*/ 17 h 32"/>
                  <a:gd name="T16" fmla="*/ 15 w 20"/>
                  <a:gd name="T17" fmla="*/ 15 h 32"/>
                  <a:gd name="T18" fmla="*/ 17 w 20"/>
                  <a:gd name="T19" fmla="*/ 10 h 32"/>
                  <a:gd name="T20" fmla="*/ 15 w 20"/>
                  <a:gd name="T21" fmla="*/ 5 h 32"/>
                  <a:gd name="T22" fmla="*/ 16 w 20"/>
                  <a:gd name="T23" fmla="*/ 3 h 32"/>
                  <a:gd name="T24" fmla="*/ 19 w 20"/>
                  <a:gd name="T25" fmla="*/ 3 h 32"/>
                  <a:gd name="T26" fmla="*/ 19 w 20"/>
                  <a:gd name="T27" fmla="*/ 0 h 32"/>
                  <a:gd name="T28" fmla="*/ 18 w 20"/>
                  <a:gd name="T29" fmla="*/ 0 h 32"/>
                  <a:gd name="T30" fmla="*/ 15 w 20"/>
                  <a:gd name="T31" fmla="*/ 1 h 32"/>
                  <a:gd name="T32" fmla="*/ 13 w 20"/>
                  <a:gd name="T33" fmla="*/ 4 h 32"/>
                  <a:gd name="T34" fmla="*/ 9 w 20"/>
                  <a:gd name="T35" fmla="*/ 3 h 32"/>
                  <a:gd name="T36" fmla="*/ 3 w 20"/>
                  <a:gd name="T37" fmla="*/ 5 h 32"/>
                  <a:gd name="T38" fmla="*/ 1 w 20"/>
                  <a:gd name="T39" fmla="*/ 10 h 32"/>
                  <a:gd name="T40" fmla="*/ 4 w 20"/>
                  <a:gd name="T41" fmla="*/ 15 h 32"/>
                  <a:gd name="T42" fmla="*/ 1 w 20"/>
                  <a:gd name="T43" fmla="*/ 19 h 32"/>
                  <a:gd name="T44" fmla="*/ 3 w 20"/>
                  <a:gd name="T45" fmla="*/ 23 h 32"/>
                  <a:gd name="T46" fmla="*/ 0 w 20"/>
                  <a:gd name="T47" fmla="*/ 27 h 32"/>
                  <a:gd name="T48" fmla="*/ 2 w 20"/>
                  <a:gd name="T49" fmla="*/ 31 h 32"/>
                  <a:gd name="T50" fmla="*/ 9 w 20"/>
                  <a:gd name="T51" fmla="*/ 32 h 32"/>
                  <a:gd name="T52" fmla="*/ 20 w 20"/>
                  <a:gd name="T53" fmla="*/ 26 h 32"/>
                  <a:gd name="T54" fmla="*/ 19 w 20"/>
                  <a:gd name="T55" fmla="*/ 23 h 32"/>
                  <a:gd name="T56" fmla="*/ 16 w 20"/>
                  <a:gd name="T57" fmla="*/ 21 h 32"/>
                  <a:gd name="T58" fmla="*/ 6 w 20"/>
                  <a:gd name="T59" fmla="*/ 7 h 32"/>
                  <a:gd name="T60" fmla="*/ 9 w 20"/>
                  <a:gd name="T61" fmla="*/ 5 h 32"/>
                  <a:gd name="T62" fmla="*/ 12 w 20"/>
                  <a:gd name="T63" fmla="*/ 7 h 32"/>
                  <a:gd name="T64" fmla="*/ 14 w 20"/>
                  <a:gd name="T65" fmla="*/ 10 h 32"/>
                  <a:gd name="T66" fmla="*/ 12 w 20"/>
                  <a:gd name="T67" fmla="*/ 13 h 32"/>
                  <a:gd name="T68" fmla="*/ 9 w 20"/>
                  <a:gd name="T69" fmla="*/ 15 h 32"/>
                  <a:gd name="T70" fmla="*/ 6 w 20"/>
                  <a:gd name="T71" fmla="*/ 13 h 32"/>
                  <a:gd name="T72" fmla="*/ 4 w 20"/>
                  <a:gd name="T73" fmla="*/ 10 h 32"/>
                  <a:gd name="T74" fmla="*/ 6 w 20"/>
                  <a:gd name="T75" fmla="*/ 7 h 32"/>
                  <a:gd name="T76" fmla="*/ 14 w 20"/>
                  <a:gd name="T77" fmla="*/ 29 h 32"/>
                  <a:gd name="T78" fmla="*/ 9 w 20"/>
                  <a:gd name="T79" fmla="*/ 30 h 32"/>
                  <a:gd name="T80" fmla="*/ 5 w 20"/>
                  <a:gd name="T81" fmla="*/ 29 h 32"/>
                  <a:gd name="T82" fmla="*/ 3 w 20"/>
                  <a:gd name="T83" fmla="*/ 26 h 32"/>
                  <a:gd name="T84" fmla="*/ 5 w 20"/>
                  <a:gd name="T85" fmla="*/ 23 h 32"/>
                  <a:gd name="T86" fmla="*/ 10 w 20"/>
                  <a:gd name="T87" fmla="*/ 24 h 32"/>
                  <a:gd name="T88" fmla="*/ 14 w 20"/>
                  <a:gd name="T89" fmla="*/ 24 h 32"/>
                  <a:gd name="T90" fmla="*/ 16 w 20"/>
                  <a:gd name="T91" fmla="*/ 25 h 32"/>
                  <a:gd name="T92" fmla="*/ 17 w 20"/>
                  <a:gd name="T93" fmla="*/ 26 h 32"/>
                  <a:gd name="T94" fmla="*/ 14 w 20"/>
                  <a:gd name="T95" fmla="*/ 29 h 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0"/>
                  <a:gd name="T145" fmla="*/ 0 h 32"/>
                  <a:gd name="T146" fmla="*/ 20 w 20"/>
                  <a:gd name="T147" fmla="*/ 32 h 3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0" h="32">
                    <a:moveTo>
                      <a:pt x="16" y="21"/>
                    </a:moveTo>
                    <a:cubicBezTo>
                      <a:pt x="15" y="21"/>
                      <a:pt x="13" y="21"/>
                      <a:pt x="10" y="21"/>
                    </a:cubicBezTo>
                    <a:cubicBezTo>
                      <a:pt x="8" y="21"/>
                      <a:pt x="6" y="21"/>
                      <a:pt x="5" y="20"/>
                    </a:cubicBezTo>
                    <a:cubicBezTo>
                      <a:pt x="4" y="20"/>
                      <a:pt x="4" y="20"/>
                      <a:pt x="4" y="19"/>
                    </a:cubicBezTo>
                    <a:cubicBezTo>
                      <a:pt x="4" y="18"/>
                      <a:pt x="4" y="18"/>
                      <a:pt x="5" y="17"/>
                    </a:cubicBezTo>
                    <a:cubicBezTo>
                      <a:pt x="5" y="17"/>
                      <a:pt x="6" y="17"/>
                      <a:pt x="6" y="17"/>
                    </a:cubicBezTo>
                    <a:cubicBezTo>
                      <a:pt x="6" y="17"/>
                      <a:pt x="7" y="17"/>
                      <a:pt x="7" y="17"/>
                    </a:cubicBezTo>
                    <a:cubicBezTo>
                      <a:pt x="8" y="17"/>
                      <a:pt x="8" y="17"/>
                      <a:pt x="9" y="17"/>
                    </a:cubicBezTo>
                    <a:cubicBezTo>
                      <a:pt x="11" y="17"/>
                      <a:pt x="13" y="16"/>
                      <a:pt x="15" y="15"/>
                    </a:cubicBezTo>
                    <a:cubicBezTo>
                      <a:pt x="16" y="14"/>
                      <a:pt x="17" y="12"/>
                      <a:pt x="17" y="10"/>
                    </a:cubicBezTo>
                    <a:cubicBezTo>
                      <a:pt x="17" y="8"/>
                      <a:pt x="16" y="7"/>
                      <a:pt x="15" y="5"/>
                    </a:cubicBezTo>
                    <a:cubicBezTo>
                      <a:pt x="15" y="4"/>
                      <a:pt x="15" y="4"/>
                      <a:pt x="16" y="3"/>
                    </a:cubicBezTo>
                    <a:cubicBezTo>
                      <a:pt x="16" y="3"/>
                      <a:pt x="17" y="3"/>
                      <a:pt x="19" y="3"/>
                    </a:cubicBezTo>
                    <a:cubicBezTo>
                      <a:pt x="19" y="0"/>
                      <a:pt x="19" y="0"/>
                      <a:pt x="19" y="0"/>
                    </a:cubicBezTo>
                    <a:cubicBezTo>
                      <a:pt x="19" y="0"/>
                      <a:pt x="18" y="0"/>
                      <a:pt x="18" y="0"/>
                    </a:cubicBezTo>
                    <a:cubicBezTo>
                      <a:pt x="17" y="0"/>
                      <a:pt x="15" y="0"/>
                      <a:pt x="15" y="1"/>
                    </a:cubicBezTo>
                    <a:cubicBezTo>
                      <a:pt x="14" y="1"/>
                      <a:pt x="13" y="2"/>
                      <a:pt x="13" y="4"/>
                    </a:cubicBezTo>
                    <a:cubicBezTo>
                      <a:pt x="12" y="3"/>
                      <a:pt x="11" y="3"/>
                      <a:pt x="9" y="3"/>
                    </a:cubicBezTo>
                    <a:cubicBezTo>
                      <a:pt x="7" y="3"/>
                      <a:pt x="5" y="4"/>
                      <a:pt x="3" y="5"/>
                    </a:cubicBezTo>
                    <a:cubicBezTo>
                      <a:pt x="2" y="6"/>
                      <a:pt x="1" y="8"/>
                      <a:pt x="1" y="10"/>
                    </a:cubicBezTo>
                    <a:cubicBezTo>
                      <a:pt x="1" y="12"/>
                      <a:pt x="2" y="14"/>
                      <a:pt x="4" y="15"/>
                    </a:cubicBezTo>
                    <a:cubicBezTo>
                      <a:pt x="2" y="16"/>
                      <a:pt x="1" y="18"/>
                      <a:pt x="1" y="19"/>
                    </a:cubicBezTo>
                    <a:cubicBezTo>
                      <a:pt x="1" y="21"/>
                      <a:pt x="2" y="22"/>
                      <a:pt x="3" y="23"/>
                    </a:cubicBezTo>
                    <a:cubicBezTo>
                      <a:pt x="1" y="23"/>
                      <a:pt x="0" y="25"/>
                      <a:pt x="0" y="27"/>
                    </a:cubicBezTo>
                    <a:cubicBezTo>
                      <a:pt x="0" y="28"/>
                      <a:pt x="0" y="30"/>
                      <a:pt x="2" y="31"/>
                    </a:cubicBezTo>
                    <a:cubicBezTo>
                      <a:pt x="4" y="32"/>
                      <a:pt x="6" y="32"/>
                      <a:pt x="9" y="32"/>
                    </a:cubicBezTo>
                    <a:cubicBezTo>
                      <a:pt x="16" y="32"/>
                      <a:pt x="20" y="30"/>
                      <a:pt x="20" y="26"/>
                    </a:cubicBezTo>
                    <a:cubicBezTo>
                      <a:pt x="20" y="25"/>
                      <a:pt x="19" y="24"/>
                      <a:pt x="19" y="23"/>
                    </a:cubicBezTo>
                    <a:cubicBezTo>
                      <a:pt x="18" y="22"/>
                      <a:pt x="17" y="22"/>
                      <a:pt x="16" y="21"/>
                    </a:cubicBezTo>
                    <a:close/>
                    <a:moveTo>
                      <a:pt x="6" y="7"/>
                    </a:moveTo>
                    <a:cubicBezTo>
                      <a:pt x="7" y="6"/>
                      <a:pt x="8" y="5"/>
                      <a:pt x="9" y="5"/>
                    </a:cubicBezTo>
                    <a:cubicBezTo>
                      <a:pt x="10" y="5"/>
                      <a:pt x="11" y="6"/>
                      <a:pt x="12" y="7"/>
                    </a:cubicBezTo>
                    <a:cubicBezTo>
                      <a:pt x="13" y="8"/>
                      <a:pt x="14" y="9"/>
                      <a:pt x="14" y="10"/>
                    </a:cubicBezTo>
                    <a:cubicBezTo>
                      <a:pt x="14" y="11"/>
                      <a:pt x="13" y="13"/>
                      <a:pt x="12" y="13"/>
                    </a:cubicBezTo>
                    <a:cubicBezTo>
                      <a:pt x="11" y="14"/>
                      <a:pt x="10" y="15"/>
                      <a:pt x="9" y="15"/>
                    </a:cubicBezTo>
                    <a:cubicBezTo>
                      <a:pt x="8" y="15"/>
                      <a:pt x="6" y="14"/>
                      <a:pt x="6" y="13"/>
                    </a:cubicBezTo>
                    <a:cubicBezTo>
                      <a:pt x="5" y="13"/>
                      <a:pt x="4" y="12"/>
                      <a:pt x="4" y="10"/>
                    </a:cubicBezTo>
                    <a:cubicBezTo>
                      <a:pt x="4" y="9"/>
                      <a:pt x="5" y="7"/>
                      <a:pt x="6" y="7"/>
                    </a:cubicBezTo>
                    <a:close/>
                    <a:moveTo>
                      <a:pt x="14" y="29"/>
                    </a:moveTo>
                    <a:cubicBezTo>
                      <a:pt x="13" y="29"/>
                      <a:pt x="11" y="30"/>
                      <a:pt x="9" y="30"/>
                    </a:cubicBezTo>
                    <a:cubicBezTo>
                      <a:pt x="8" y="30"/>
                      <a:pt x="6" y="29"/>
                      <a:pt x="5" y="29"/>
                    </a:cubicBezTo>
                    <a:cubicBezTo>
                      <a:pt x="3" y="28"/>
                      <a:pt x="3" y="27"/>
                      <a:pt x="3" y="26"/>
                    </a:cubicBezTo>
                    <a:cubicBezTo>
                      <a:pt x="3" y="25"/>
                      <a:pt x="4" y="24"/>
                      <a:pt x="5" y="23"/>
                    </a:cubicBezTo>
                    <a:cubicBezTo>
                      <a:pt x="6" y="24"/>
                      <a:pt x="8" y="24"/>
                      <a:pt x="10" y="24"/>
                    </a:cubicBezTo>
                    <a:cubicBezTo>
                      <a:pt x="12" y="24"/>
                      <a:pt x="13" y="24"/>
                      <a:pt x="14" y="24"/>
                    </a:cubicBezTo>
                    <a:cubicBezTo>
                      <a:pt x="15" y="24"/>
                      <a:pt x="16" y="24"/>
                      <a:pt x="16" y="25"/>
                    </a:cubicBezTo>
                    <a:cubicBezTo>
                      <a:pt x="16" y="25"/>
                      <a:pt x="17" y="26"/>
                      <a:pt x="17" y="26"/>
                    </a:cubicBezTo>
                    <a:cubicBezTo>
                      <a:pt x="17" y="28"/>
                      <a:pt x="16" y="28"/>
                      <a:pt x="14"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7" name="Freeform 125">
                <a:extLst>
                  <a:ext uri="{FF2B5EF4-FFF2-40B4-BE49-F238E27FC236}">
                    <a16:creationId xmlns:a16="http://schemas.microsoft.com/office/drawing/2014/main" id="{5EA5578A-6334-436E-B7AE-91B7CA349E5F}"/>
                  </a:ext>
                </a:extLst>
              </p:cNvPr>
              <p:cNvSpPr>
                <a:spLocks noEditPoints="1" noChangeArrowheads="1"/>
              </p:cNvSpPr>
              <p:nvPr/>
            </p:nvSpPr>
            <p:spPr bwMode="auto">
              <a:xfrm>
                <a:off x="2212975" y="1679575"/>
                <a:ext cx="71438" cy="82550"/>
              </a:xfrm>
              <a:custGeom>
                <a:avLst/>
                <a:gdLst>
                  <a:gd name="T0" fmla="*/ 10 w 19"/>
                  <a:gd name="T1" fmla="*/ 19 h 22"/>
                  <a:gd name="T2" fmla="*/ 6 w 19"/>
                  <a:gd name="T3" fmla="*/ 18 h 22"/>
                  <a:gd name="T4" fmla="*/ 4 w 19"/>
                  <a:gd name="T5" fmla="*/ 11 h 22"/>
                  <a:gd name="T6" fmla="*/ 19 w 19"/>
                  <a:gd name="T7" fmla="*/ 11 h 22"/>
                  <a:gd name="T8" fmla="*/ 16 w 19"/>
                  <a:gd name="T9" fmla="*/ 3 h 22"/>
                  <a:gd name="T10" fmla="*/ 10 w 19"/>
                  <a:gd name="T11" fmla="*/ 0 h 22"/>
                  <a:gd name="T12" fmla="*/ 3 w 19"/>
                  <a:gd name="T13" fmla="*/ 3 h 22"/>
                  <a:gd name="T14" fmla="*/ 0 w 19"/>
                  <a:gd name="T15" fmla="*/ 11 h 22"/>
                  <a:gd name="T16" fmla="*/ 3 w 19"/>
                  <a:gd name="T17" fmla="*/ 19 h 22"/>
                  <a:gd name="T18" fmla="*/ 10 w 19"/>
                  <a:gd name="T19" fmla="*/ 22 h 22"/>
                  <a:gd name="T20" fmla="*/ 15 w 19"/>
                  <a:gd name="T21" fmla="*/ 20 h 22"/>
                  <a:gd name="T22" fmla="*/ 18 w 19"/>
                  <a:gd name="T23" fmla="*/ 16 h 22"/>
                  <a:gd name="T24" fmla="*/ 15 w 19"/>
                  <a:gd name="T25" fmla="*/ 15 h 22"/>
                  <a:gd name="T26" fmla="*/ 10 w 19"/>
                  <a:gd name="T27" fmla="*/ 19 h 22"/>
                  <a:gd name="T28" fmla="*/ 6 w 19"/>
                  <a:gd name="T29" fmla="*/ 4 h 22"/>
                  <a:gd name="T30" fmla="*/ 10 w 19"/>
                  <a:gd name="T31" fmla="*/ 2 h 22"/>
                  <a:gd name="T32" fmla="*/ 13 w 19"/>
                  <a:gd name="T33" fmla="*/ 3 h 22"/>
                  <a:gd name="T34" fmla="*/ 15 w 19"/>
                  <a:gd name="T35" fmla="*/ 6 h 22"/>
                  <a:gd name="T36" fmla="*/ 15 w 19"/>
                  <a:gd name="T37" fmla="*/ 9 h 22"/>
                  <a:gd name="T38" fmla="*/ 4 w 19"/>
                  <a:gd name="T39" fmla="*/ 9 h 22"/>
                  <a:gd name="T40" fmla="*/ 6 w 19"/>
                  <a:gd name="T41" fmla="*/ 4 h 2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9"/>
                  <a:gd name="T64" fmla="*/ 0 h 22"/>
                  <a:gd name="T65" fmla="*/ 19 w 19"/>
                  <a:gd name="T66" fmla="*/ 22 h 2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9" h="22">
                    <a:moveTo>
                      <a:pt x="10" y="19"/>
                    </a:moveTo>
                    <a:cubicBezTo>
                      <a:pt x="8" y="19"/>
                      <a:pt x="7" y="19"/>
                      <a:pt x="6" y="18"/>
                    </a:cubicBezTo>
                    <a:cubicBezTo>
                      <a:pt x="4" y="16"/>
                      <a:pt x="4" y="14"/>
                      <a:pt x="4" y="11"/>
                    </a:cubicBezTo>
                    <a:cubicBezTo>
                      <a:pt x="19" y="11"/>
                      <a:pt x="19" y="11"/>
                      <a:pt x="19" y="11"/>
                    </a:cubicBezTo>
                    <a:cubicBezTo>
                      <a:pt x="19" y="7"/>
                      <a:pt x="18" y="5"/>
                      <a:pt x="16" y="3"/>
                    </a:cubicBezTo>
                    <a:cubicBezTo>
                      <a:pt x="15" y="1"/>
                      <a:pt x="12" y="0"/>
                      <a:pt x="10" y="0"/>
                    </a:cubicBezTo>
                    <a:cubicBezTo>
                      <a:pt x="7" y="0"/>
                      <a:pt x="5" y="1"/>
                      <a:pt x="3" y="3"/>
                    </a:cubicBezTo>
                    <a:cubicBezTo>
                      <a:pt x="1" y="5"/>
                      <a:pt x="0" y="8"/>
                      <a:pt x="0" y="11"/>
                    </a:cubicBezTo>
                    <a:cubicBezTo>
                      <a:pt x="0" y="14"/>
                      <a:pt x="1" y="17"/>
                      <a:pt x="3" y="19"/>
                    </a:cubicBezTo>
                    <a:cubicBezTo>
                      <a:pt x="4" y="21"/>
                      <a:pt x="7" y="22"/>
                      <a:pt x="10" y="22"/>
                    </a:cubicBezTo>
                    <a:cubicBezTo>
                      <a:pt x="12" y="22"/>
                      <a:pt x="14" y="21"/>
                      <a:pt x="15" y="20"/>
                    </a:cubicBezTo>
                    <a:cubicBezTo>
                      <a:pt x="17" y="19"/>
                      <a:pt x="18" y="18"/>
                      <a:pt x="18" y="16"/>
                    </a:cubicBezTo>
                    <a:cubicBezTo>
                      <a:pt x="15" y="15"/>
                      <a:pt x="15" y="15"/>
                      <a:pt x="15" y="15"/>
                    </a:cubicBezTo>
                    <a:cubicBezTo>
                      <a:pt x="14" y="18"/>
                      <a:pt x="12" y="19"/>
                      <a:pt x="10" y="19"/>
                    </a:cubicBezTo>
                    <a:close/>
                    <a:moveTo>
                      <a:pt x="6" y="4"/>
                    </a:moveTo>
                    <a:cubicBezTo>
                      <a:pt x="7" y="3"/>
                      <a:pt x="8" y="2"/>
                      <a:pt x="10" y="2"/>
                    </a:cubicBezTo>
                    <a:cubicBezTo>
                      <a:pt x="11" y="2"/>
                      <a:pt x="12" y="3"/>
                      <a:pt x="13" y="3"/>
                    </a:cubicBezTo>
                    <a:cubicBezTo>
                      <a:pt x="14" y="4"/>
                      <a:pt x="14" y="5"/>
                      <a:pt x="15" y="6"/>
                    </a:cubicBezTo>
                    <a:cubicBezTo>
                      <a:pt x="15" y="7"/>
                      <a:pt x="15" y="8"/>
                      <a:pt x="15" y="9"/>
                    </a:cubicBezTo>
                    <a:cubicBezTo>
                      <a:pt x="4" y="9"/>
                      <a:pt x="4" y="9"/>
                      <a:pt x="4" y="9"/>
                    </a:cubicBezTo>
                    <a:cubicBezTo>
                      <a:pt x="4" y="7"/>
                      <a:pt x="5" y="5"/>
                      <a:pt x="6" y="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8" name="Rectangle 126">
                <a:extLst>
                  <a:ext uri="{FF2B5EF4-FFF2-40B4-BE49-F238E27FC236}">
                    <a16:creationId xmlns:a16="http://schemas.microsoft.com/office/drawing/2014/main" id="{9F4150E5-8380-4EF5-8C93-3489471A19E8}"/>
                  </a:ext>
                </a:extLst>
              </p:cNvPr>
              <p:cNvSpPr>
                <a:spLocks noChangeArrowheads="1"/>
              </p:cNvSpPr>
              <p:nvPr/>
            </p:nvSpPr>
            <p:spPr bwMode="auto">
              <a:xfrm>
                <a:off x="928688" y="3038475"/>
                <a:ext cx="33338" cy="296863"/>
              </a:xfrm>
              <a:prstGeom prst="rect">
                <a:avLst/>
              </a:pr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69" name="Rectangle 127">
                <a:extLst>
                  <a:ext uri="{FF2B5EF4-FFF2-40B4-BE49-F238E27FC236}">
                    <a16:creationId xmlns:a16="http://schemas.microsoft.com/office/drawing/2014/main" id="{BE907F0D-2D24-45C5-AAC3-A2A3A56682BE}"/>
                  </a:ext>
                </a:extLst>
              </p:cNvPr>
              <p:cNvSpPr>
                <a:spLocks noChangeArrowheads="1"/>
              </p:cNvSpPr>
              <p:nvPr/>
            </p:nvSpPr>
            <p:spPr bwMode="auto">
              <a:xfrm>
                <a:off x="1028700" y="3114675"/>
                <a:ext cx="38100" cy="220663"/>
              </a:xfrm>
              <a:prstGeom prst="rect">
                <a:avLst/>
              </a:pr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0" name="Rectangle 128">
                <a:extLst>
                  <a:ext uri="{FF2B5EF4-FFF2-40B4-BE49-F238E27FC236}">
                    <a16:creationId xmlns:a16="http://schemas.microsoft.com/office/drawing/2014/main" id="{5D25AE52-3F28-4D63-9B5B-7F448F975370}"/>
                  </a:ext>
                </a:extLst>
              </p:cNvPr>
              <p:cNvSpPr>
                <a:spLocks noChangeArrowheads="1"/>
              </p:cNvSpPr>
              <p:nvPr/>
            </p:nvSpPr>
            <p:spPr bwMode="auto">
              <a:xfrm>
                <a:off x="1028700" y="3038475"/>
                <a:ext cx="38100" cy="38100"/>
              </a:xfrm>
              <a:prstGeom prst="rect">
                <a:avLst/>
              </a:pr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1" name="Freeform 129">
                <a:extLst>
                  <a:ext uri="{FF2B5EF4-FFF2-40B4-BE49-F238E27FC236}">
                    <a16:creationId xmlns:a16="http://schemas.microsoft.com/office/drawing/2014/main" id="{1142B124-AE5B-40E1-A0D6-5E4EE06FD0BA}"/>
                  </a:ext>
                </a:extLst>
              </p:cNvPr>
              <p:cNvSpPr>
                <a:spLocks noChangeArrowheads="1"/>
              </p:cNvSpPr>
              <p:nvPr/>
            </p:nvSpPr>
            <p:spPr bwMode="auto">
              <a:xfrm>
                <a:off x="1100138" y="3032125"/>
                <a:ext cx="136525" cy="303213"/>
              </a:xfrm>
              <a:custGeom>
                <a:avLst/>
                <a:gdLst>
                  <a:gd name="T0" fmla="*/ 15 w 36"/>
                  <a:gd name="T1" fmla="*/ 4 h 81"/>
                  <a:gd name="T2" fmla="*/ 10 w 36"/>
                  <a:gd name="T3" fmla="*/ 22 h 81"/>
                  <a:gd name="T4" fmla="*/ 0 w 36"/>
                  <a:gd name="T5" fmla="*/ 22 h 81"/>
                  <a:gd name="T6" fmla="*/ 0 w 36"/>
                  <a:gd name="T7" fmla="*/ 29 h 81"/>
                  <a:gd name="T8" fmla="*/ 10 w 36"/>
                  <a:gd name="T9" fmla="*/ 29 h 81"/>
                  <a:gd name="T10" fmla="*/ 10 w 36"/>
                  <a:gd name="T11" fmla="*/ 81 h 81"/>
                  <a:gd name="T12" fmla="*/ 19 w 36"/>
                  <a:gd name="T13" fmla="*/ 81 h 81"/>
                  <a:gd name="T14" fmla="*/ 19 w 36"/>
                  <a:gd name="T15" fmla="*/ 29 h 81"/>
                  <a:gd name="T16" fmla="*/ 33 w 36"/>
                  <a:gd name="T17" fmla="*/ 29 h 81"/>
                  <a:gd name="T18" fmla="*/ 33 w 36"/>
                  <a:gd name="T19" fmla="*/ 22 h 81"/>
                  <a:gd name="T20" fmla="*/ 19 w 36"/>
                  <a:gd name="T21" fmla="*/ 22 h 81"/>
                  <a:gd name="T22" fmla="*/ 19 w 36"/>
                  <a:gd name="T23" fmla="*/ 20 h 81"/>
                  <a:gd name="T24" fmla="*/ 22 w 36"/>
                  <a:gd name="T25" fmla="*/ 10 h 81"/>
                  <a:gd name="T26" fmla="*/ 31 w 36"/>
                  <a:gd name="T27" fmla="*/ 7 h 81"/>
                  <a:gd name="T28" fmla="*/ 36 w 36"/>
                  <a:gd name="T29" fmla="*/ 8 h 81"/>
                  <a:gd name="T30" fmla="*/ 36 w 36"/>
                  <a:gd name="T31" fmla="*/ 1 h 81"/>
                  <a:gd name="T32" fmla="*/ 28 w 36"/>
                  <a:gd name="T33" fmla="*/ 0 h 81"/>
                  <a:gd name="T34" fmla="*/ 15 w 36"/>
                  <a:gd name="T35" fmla="*/ 4 h 8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6"/>
                  <a:gd name="T55" fmla="*/ 0 h 81"/>
                  <a:gd name="T56" fmla="*/ 36 w 36"/>
                  <a:gd name="T57" fmla="*/ 81 h 8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6" h="81">
                    <a:moveTo>
                      <a:pt x="15" y="4"/>
                    </a:moveTo>
                    <a:cubicBezTo>
                      <a:pt x="12" y="7"/>
                      <a:pt x="10" y="13"/>
                      <a:pt x="10" y="22"/>
                    </a:cubicBezTo>
                    <a:cubicBezTo>
                      <a:pt x="0" y="22"/>
                      <a:pt x="0" y="22"/>
                      <a:pt x="0" y="22"/>
                    </a:cubicBezTo>
                    <a:cubicBezTo>
                      <a:pt x="0" y="29"/>
                      <a:pt x="0" y="29"/>
                      <a:pt x="0" y="29"/>
                    </a:cubicBezTo>
                    <a:cubicBezTo>
                      <a:pt x="10" y="29"/>
                      <a:pt x="10" y="29"/>
                      <a:pt x="10" y="29"/>
                    </a:cubicBezTo>
                    <a:cubicBezTo>
                      <a:pt x="10" y="81"/>
                      <a:pt x="10" y="81"/>
                      <a:pt x="10" y="81"/>
                    </a:cubicBezTo>
                    <a:cubicBezTo>
                      <a:pt x="19" y="81"/>
                      <a:pt x="19" y="81"/>
                      <a:pt x="19" y="81"/>
                    </a:cubicBezTo>
                    <a:cubicBezTo>
                      <a:pt x="19" y="29"/>
                      <a:pt x="19" y="29"/>
                      <a:pt x="19" y="29"/>
                    </a:cubicBezTo>
                    <a:cubicBezTo>
                      <a:pt x="33" y="29"/>
                      <a:pt x="33" y="29"/>
                      <a:pt x="33" y="29"/>
                    </a:cubicBezTo>
                    <a:cubicBezTo>
                      <a:pt x="33" y="22"/>
                      <a:pt x="33" y="22"/>
                      <a:pt x="33" y="22"/>
                    </a:cubicBezTo>
                    <a:cubicBezTo>
                      <a:pt x="19" y="22"/>
                      <a:pt x="19" y="22"/>
                      <a:pt x="19" y="22"/>
                    </a:cubicBezTo>
                    <a:cubicBezTo>
                      <a:pt x="19" y="20"/>
                      <a:pt x="19" y="20"/>
                      <a:pt x="19" y="20"/>
                    </a:cubicBezTo>
                    <a:cubicBezTo>
                      <a:pt x="19" y="15"/>
                      <a:pt x="20" y="12"/>
                      <a:pt x="22" y="10"/>
                    </a:cubicBezTo>
                    <a:cubicBezTo>
                      <a:pt x="24" y="8"/>
                      <a:pt x="27" y="7"/>
                      <a:pt x="31" y="7"/>
                    </a:cubicBezTo>
                    <a:cubicBezTo>
                      <a:pt x="33" y="7"/>
                      <a:pt x="34" y="8"/>
                      <a:pt x="36" y="8"/>
                    </a:cubicBezTo>
                    <a:cubicBezTo>
                      <a:pt x="36" y="1"/>
                      <a:pt x="36" y="1"/>
                      <a:pt x="36" y="1"/>
                    </a:cubicBezTo>
                    <a:cubicBezTo>
                      <a:pt x="33" y="0"/>
                      <a:pt x="30" y="0"/>
                      <a:pt x="28" y="0"/>
                    </a:cubicBezTo>
                    <a:cubicBezTo>
                      <a:pt x="23" y="0"/>
                      <a:pt x="19" y="1"/>
                      <a:pt x="15" y="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2" name="Freeform 130">
                <a:extLst>
                  <a:ext uri="{FF2B5EF4-FFF2-40B4-BE49-F238E27FC236}">
                    <a16:creationId xmlns:a16="http://schemas.microsoft.com/office/drawing/2014/main" id="{01937B60-1D91-4756-AB14-9781FD82D0E5}"/>
                  </a:ext>
                </a:extLst>
              </p:cNvPr>
              <p:cNvSpPr>
                <a:spLocks noEditPoints="1" noChangeArrowheads="1"/>
              </p:cNvSpPr>
              <p:nvPr/>
            </p:nvSpPr>
            <p:spPr bwMode="auto">
              <a:xfrm>
                <a:off x="1239838" y="3109913"/>
                <a:ext cx="195263" cy="230188"/>
              </a:xfrm>
              <a:custGeom>
                <a:avLst/>
                <a:gdLst>
                  <a:gd name="T0" fmla="*/ 27 w 52"/>
                  <a:gd name="T1" fmla="*/ 54 h 61"/>
                  <a:gd name="T2" fmla="*/ 15 w 52"/>
                  <a:gd name="T3" fmla="*/ 49 h 61"/>
                  <a:gd name="T4" fmla="*/ 10 w 52"/>
                  <a:gd name="T5" fmla="*/ 31 h 61"/>
                  <a:gd name="T6" fmla="*/ 52 w 52"/>
                  <a:gd name="T7" fmla="*/ 31 h 61"/>
                  <a:gd name="T8" fmla="*/ 45 w 52"/>
                  <a:gd name="T9" fmla="*/ 8 h 61"/>
                  <a:gd name="T10" fmla="*/ 27 w 52"/>
                  <a:gd name="T11" fmla="*/ 0 h 61"/>
                  <a:gd name="T12" fmla="*/ 7 w 52"/>
                  <a:gd name="T13" fmla="*/ 8 h 61"/>
                  <a:gd name="T14" fmla="*/ 0 w 52"/>
                  <a:gd name="T15" fmla="*/ 31 h 61"/>
                  <a:gd name="T16" fmla="*/ 7 w 52"/>
                  <a:gd name="T17" fmla="*/ 53 h 61"/>
                  <a:gd name="T18" fmla="*/ 27 w 52"/>
                  <a:gd name="T19" fmla="*/ 61 h 61"/>
                  <a:gd name="T20" fmla="*/ 42 w 52"/>
                  <a:gd name="T21" fmla="*/ 56 h 61"/>
                  <a:gd name="T22" fmla="*/ 51 w 52"/>
                  <a:gd name="T23" fmla="*/ 44 h 61"/>
                  <a:gd name="T24" fmla="*/ 43 w 52"/>
                  <a:gd name="T25" fmla="*/ 42 h 61"/>
                  <a:gd name="T26" fmla="*/ 27 w 52"/>
                  <a:gd name="T27" fmla="*/ 54 h 61"/>
                  <a:gd name="T28" fmla="*/ 16 w 52"/>
                  <a:gd name="T29" fmla="*/ 11 h 61"/>
                  <a:gd name="T30" fmla="*/ 27 w 52"/>
                  <a:gd name="T31" fmla="*/ 7 h 61"/>
                  <a:gd name="T32" fmla="*/ 36 w 52"/>
                  <a:gd name="T33" fmla="*/ 9 h 61"/>
                  <a:gd name="T34" fmla="*/ 41 w 52"/>
                  <a:gd name="T35" fmla="*/ 16 h 61"/>
                  <a:gd name="T36" fmla="*/ 42 w 52"/>
                  <a:gd name="T37" fmla="*/ 25 h 61"/>
                  <a:gd name="T38" fmla="*/ 10 w 52"/>
                  <a:gd name="T39" fmla="*/ 25 h 61"/>
                  <a:gd name="T40" fmla="*/ 16 w 52"/>
                  <a:gd name="T41" fmla="*/ 11 h 6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2"/>
                  <a:gd name="T64" fmla="*/ 0 h 61"/>
                  <a:gd name="T65" fmla="*/ 52 w 52"/>
                  <a:gd name="T66" fmla="*/ 61 h 6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2" h="61">
                    <a:moveTo>
                      <a:pt x="27" y="54"/>
                    </a:moveTo>
                    <a:cubicBezTo>
                      <a:pt x="23" y="54"/>
                      <a:pt x="19" y="52"/>
                      <a:pt x="15" y="49"/>
                    </a:cubicBezTo>
                    <a:cubicBezTo>
                      <a:pt x="12" y="46"/>
                      <a:pt x="10" y="40"/>
                      <a:pt x="10" y="31"/>
                    </a:cubicBezTo>
                    <a:cubicBezTo>
                      <a:pt x="52" y="31"/>
                      <a:pt x="52" y="31"/>
                      <a:pt x="52" y="31"/>
                    </a:cubicBezTo>
                    <a:cubicBezTo>
                      <a:pt x="52" y="21"/>
                      <a:pt x="50" y="13"/>
                      <a:pt x="45" y="8"/>
                    </a:cubicBezTo>
                    <a:cubicBezTo>
                      <a:pt x="41" y="2"/>
                      <a:pt x="34" y="0"/>
                      <a:pt x="27" y="0"/>
                    </a:cubicBezTo>
                    <a:cubicBezTo>
                      <a:pt x="19" y="0"/>
                      <a:pt x="13" y="2"/>
                      <a:pt x="7" y="8"/>
                    </a:cubicBezTo>
                    <a:cubicBezTo>
                      <a:pt x="2" y="14"/>
                      <a:pt x="0" y="21"/>
                      <a:pt x="0" y="31"/>
                    </a:cubicBezTo>
                    <a:cubicBezTo>
                      <a:pt x="0" y="40"/>
                      <a:pt x="2" y="47"/>
                      <a:pt x="7" y="53"/>
                    </a:cubicBezTo>
                    <a:cubicBezTo>
                      <a:pt x="12" y="59"/>
                      <a:pt x="19" y="61"/>
                      <a:pt x="27" y="61"/>
                    </a:cubicBezTo>
                    <a:cubicBezTo>
                      <a:pt x="33" y="61"/>
                      <a:pt x="38" y="60"/>
                      <a:pt x="42" y="56"/>
                    </a:cubicBezTo>
                    <a:cubicBezTo>
                      <a:pt x="47" y="53"/>
                      <a:pt x="50" y="49"/>
                      <a:pt x="51" y="44"/>
                    </a:cubicBezTo>
                    <a:cubicBezTo>
                      <a:pt x="43" y="42"/>
                      <a:pt x="43" y="42"/>
                      <a:pt x="43" y="42"/>
                    </a:cubicBezTo>
                    <a:cubicBezTo>
                      <a:pt x="40" y="50"/>
                      <a:pt x="35" y="54"/>
                      <a:pt x="27" y="54"/>
                    </a:cubicBezTo>
                    <a:close/>
                    <a:moveTo>
                      <a:pt x="16" y="11"/>
                    </a:moveTo>
                    <a:cubicBezTo>
                      <a:pt x="19" y="8"/>
                      <a:pt x="23" y="7"/>
                      <a:pt x="27" y="7"/>
                    </a:cubicBezTo>
                    <a:cubicBezTo>
                      <a:pt x="30" y="7"/>
                      <a:pt x="33" y="7"/>
                      <a:pt x="36" y="9"/>
                    </a:cubicBezTo>
                    <a:cubicBezTo>
                      <a:pt x="38" y="11"/>
                      <a:pt x="40" y="13"/>
                      <a:pt x="41" y="16"/>
                    </a:cubicBezTo>
                    <a:cubicBezTo>
                      <a:pt x="42" y="18"/>
                      <a:pt x="42" y="21"/>
                      <a:pt x="42" y="25"/>
                    </a:cubicBezTo>
                    <a:cubicBezTo>
                      <a:pt x="10" y="25"/>
                      <a:pt x="10" y="25"/>
                      <a:pt x="10" y="25"/>
                    </a:cubicBezTo>
                    <a:cubicBezTo>
                      <a:pt x="11" y="19"/>
                      <a:pt x="12" y="15"/>
                      <a:pt x="16" y="1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3" name="Freeform 131">
                <a:extLst>
                  <a:ext uri="{FF2B5EF4-FFF2-40B4-BE49-F238E27FC236}">
                    <a16:creationId xmlns:a16="http://schemas.microsoft.com/office/drawing/2014/main" id="{C2ECE5BF-5E05-48B4-B4EE-7EA214412EAA}"/>
                  </a:ext>
                </a:extLst>
              </p:cNvPr>
              <p:cNvSpPr>
                <a:spLocks noChangeArrowheads="1"/>
              </p:cNvSpPr>
              <p:nvPr/>
            </p:nvSpPr>
            <p:spPr bwMode="auto">
              <a:xfrm>
                <a:off x="849313" y="4140200"/>
                <a:ext cx="60325" cy="123825"/>
              </a:xfrm>
              <a:custGeom>
                <a:avLst/>
                <a:gdLst>
                  <a:gd name="T0" fmla="*/ 7 w 16"/>
                  <a:gd name="T1" fmla="*/ 2 h 33"/>
                  <a:gd name="T2" fmla="*/ 4 w 16"/>
                  <a:gd name="T3" fmla="*/ 9 h 33"/>
                  <a:gd name="T4" fmla="*/ 0 w 16"/>
                  <a:gd name="T5" fmla="*/ 9 h 33"/>
                  <a:gd name="T6" fmla="*/ 0 w 16"/>
                  <a:gd name="T7" fmla="*/ 12 h 33"/>
                  <a:gd name="T8" fmla="*/ 4 w 16"/>
                  <a:gd name="T9" fmla="*/ 12 h 33"/>
                  <a:gd name="T10" fmla="*/ 2 w 16"/>
                  <a:gd name="T11" fmla="*/ 33 h 33"/>
                  <a:gd name="T12" fmla="*/ 6 w 16"/>
                  <a:gd name="T13" fmla="*/ 33 h 33"/>
                  <a:gd name="T14" fmla="*/ 8 w 16"/>
                  <a:gd name="T15" fmla="*/ 12 h 33"/>
                  <a:gd name="T16" fmla="*/ 13 w 16"/>
                  <a:gd name="T17" fmla="*/ 13 h 33"/>
                  <a:gd name="T18" fmla="*/ 13 w 16"/>
                  <a:gd name="T19" fmla="*/ 10 h 33"/>
                  <a:gd name="T20" fmla="*/ 8 w 16"/>
                  <a:gd name="T21" fmla="*/ 9 h 33"/>
                  <a:gd name="T22" fmla="*/ 8 w 16"/>
                  <a:gd name="T23" fmla="*/ 8 h 33"/>
                  <a:gd name="T24" fmla="*/ 9 w 16"/>
                  <a:gd name="T25" fmla="*/ 4 h 33"/>
                  <a:gd name="T26" fmla="*/ 13 w 16"/>
                  <a:gd name="T27" fmla="*/ 4 h 33"/>
                  <a:gd name="T28" fmla="*/ 15 w 16"/>
                  <a:gd name="T29" fmla="*/ 4 h 33"/>
                  <a:gd name="T30" fmla="*/ 16 w 16"/>
                  <a:gd name="T31" fmla="*/ 1 h 33"/>
                  <a:gd name="T32" fmla="*/ 12 w 16"/>
                  <a:gd name="T33" fmla="*/ 1 h 33"/>
                  <a:gd name="T34" fmla="*/ 7 w 16"/>
                  <a:gd name="T35" fmla="*/ 2 h 3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6"/>
                  <a:gd name="T55" fmla="*/ 0 h 33"/>
                  <a:gd name="T56" fmla="*/ 16 w 16"/>
                  <a:gd name="T57" fmla="*/ 33 h 3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6" h="33">
                    <a:moveTo>
                      <a:pt x="7" y="2"/>
                    </a:moveTo>
                    <a:cubicBezTo>
                      <a:pt x="5" y="3"/>
                      <a:pt x="4" y="5"/>
                      <a:pt x="4" y="9"/>
                    </a:cubicBezTo>
                    <a:cubicBezTo>
                      <a:pt x="0" y="9"/>
                      <a:pt x="0" y="9"/>
                      <a:pt x="0" y="9"/>
                    </a:cubicBezTo>
                    <a:cubicBezTo>
                      <a:pt x="0" y="12"/>
                      <a:pt x="0" y="12"/>
                      <a:pt x="0" y="12"/>
                    </a:cubicBezTo>
                    <a:cubicBezTo>
                      <a:pt x="4" y="12"/>
                      <a:pt x="4" y="12"/>
                      <a:pt x="4" y="12"/>
                    </a:cubicBezTo>
                    <a:cubicBezTo>
                      <a:pt x="2" y="33"/>
                      <a:pt x="2" y="33"/>
                      <a:pt x="2" y="33"/>
                    </a:cubicBezTo>
                    <a:cubicBezTo>
                      <a:pt x="6" y="33"/>
                      <a:pt x="6" y="33"/>
                      <a:pt x="6" y="33"/>
                    </a:cubicBezTo>
                    <a:cubicBezTo>
                      <a:pt x="8" y="12"/>
                      <a:pt x="8" y="12"/>
                      <a:pt x="8" y="12"/>
                    </a:cubicBezTo>
                    <a:cubicBezTo>
                      <a:pt x="13" y="13"/>
                      <a:pt x="13" y="13"/>
                      <a:pt x="13" y="13"/>
                    </a:cubicBezTo>
                    <a:cubicBezTo>
                      <a:pt x="13" y="10"/>
                      <a:pt x="13" y="10"/>
                      <a:pt x="13" y="10"/>
                    </a:cubicBezTo>
                    <a:cubicBezTo>
                      <a:pt x="8" y="9"/>
                      <a:pt x="8" y="9"/>
                      <a:pt x="8" y="9"/>
                    </a:cubicBezTo>
                    <a:cubicBezTo>
                      <a:pt x="8" y="8"/>
                      <a:pt x="8" y="8"/>
                      <a:pt x="8" y="8"/>
                    </a:cubicBezTo>
                    <a:cubicBezTo>
                      <a:pt x="8" y="6"/>
                      <a:pt x="9" y="5"/>
                      <a:pt x="9" y="4"/>
                    </a:cubicBezTo>
                    <a:cubicBezTo>
                      <a:pt x="10" y="4"/>
                      <a:pt x="11" y="4"/>
                      <a:pt x="13" y="4"/>
                    </a:cubicBezTo>
                    <a:cubicBezTo>
                      <a:pt x="14" y="4"/>
                      <a:pt x="15" y="4"/>
                      <a:pt x="15" y="4"/>
                    </a:cubicBezTo>
                    <a:cubicBezTo>
                      <a:pt x="16" y="1"/>
                      <a:pt x="16" y="1"/>
                      <a:pt x="16" y="1"/>
                    </a:cubicBezTo>
                    <a:cubicBezTo>
                      <a:pt x="14" y="1"/>
                      <a:pt x="13" y="1"/>
                      <a:pt x="12" y="1"/>
                    </a:cubicBezTo>
                    <a:cubicBezTo>
                      <a:pt x="10" y="0"/>
                      <a:pt x="8" y="1"/>
                      <a:pt x="7" y="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4" name="Freeform 132">
                <a:extLst>
                  <a:ext uri="{FF2B5EF4-FFF2-40B4-BE49-F238E27FC236}">
                    <a16:creationId xmlns:a16="http://schemas.microsoft.com/office/drawing/2014/main" id="{673B0029-84C8-44CD-9684-7C3EA37C50DE}"/>
                  </a:ext>
                </a:extLst>
              </p:cNvPr>
              <p:cNvSpPr>
                <a:spLocks noEditPoints="1" noChangeArrowheads="1"/>
              </p:cNvSpPr>
              <p:nvPr/>
            </p:nvSpPr>
            <p:spPr bwMode="auto">
              <a:xfrm>
                <a:off x="901700" y="4176713"/>
                <a:ext cx="79375" cy="98425"/>
              </a:xfrm>
              <a:custGeom>
                <a:avLst/>
                <a:gdLst>
                  <a:gd name="T0" fmla="*/ 21 w 21"/>
                  <a:gd name="T1" fmla="*/ 11 h 26"/>
                  <a:gd name="T2" fmla="*/ 20 w 21"/>
                  <a:gd name="T3" fmla="*/ 3 h 26"/>
                  <a:gd name="T4" fmla="*/ 13 w 21"/>
                  <a:gd name="T5" fmla="*/ 0 h 26"/>
                  <a:gd name="T6" fmla="*/ 2 w 21"/>
                  <a:gd name="T7" fmla="*/ 6 h 26"/>
                  <a:gd name="T8" fmla="*/ 5 w 21"/>
                  <a:gd name="T9" fmla="*/ 7 h 26"/>
                  <a:gd name="T10" fmla="*/ 12 w 21"/>
                  <a:gd name="T11" fmla="*/ 3 h 26"/>
                  <a:gd name="T12" fmla="*/ 16 w 21"/>
                  <a:gd name="T13" fmla="*/ 4 h 26"/>
                  <a:gd name="T14" fmla="*/ 17 w 21"/>
                  <a:gd name="T15" fmla="*/ 6 h 26"/>
                  <a:gd name="T16" fmla="*/ 17 w 21"/>
                  <a:gd name="T17" fmla="*/ 11 h 26"/>
                  <a:gd name="T18" fmla="*/ 14 w 21"/>
                  <a:gd name="T19" fmla="*/ 10 h 26"/>
                  <a:gd name="T20" fmla="*/ 4 w 21"/>
                  <a:gd name="T21" fmla="*/ 12 h 26"/>
                  <a:gd name="T22" fmla="*/ 0 w 21"/>
                  <a:gd name="T23" fmla="*/ 17 h 26"/>
                  <a:gd name="T24" fmla="*/ 2 w 21"/>
                  <a:gd name="T25" fmla="*/ 23 h 26"/>
                  <a:gd name="T26" fmla="*/ 8 w 21"/>
                  <a:gd name="T27" fmla="*/ 25 h 26"/>
                  <a:gd name="T28" fmla="*/ 16 w 21"/>
                  <a:gd name="T29" fmla="*/ 21 h 26"/>
                  <a:gd name="T30" fmla="*/ 17 w 21"/>
                  <a:gd name="T31" fmla="*/ 25 h 26"/>
                  <a:gd name="T32" fmla="*/ 20 w 21"/>
                  <a:gd name="T33" fmla="*/ 26 h 26"/>
                  <a:gd name="T34" fmla="*/ 20 w 21"/>
                  <a:gd name="T35" fmla="*/ 21 h 26"/>
                  <a:gd name="T36" fmla="*/ 21 w 21"/>
                  <a:gd name="T37" fmla="*/ 11 h 26"/>
                  <a:gd name="T38" fmla="*/ 14 w 21"/>
                  <a:gd name="T39" fmla="*/ 20 h 26"/>
                  <a:gd name="T40" fmla="*/ 9 w 21"/>
                  <a:gd name="T41" fmla="*/ 22 h 26"/>
                  <a:gd name="T42" fmla="*/ 5 w 21"/>
                  <a:gd name="T43" fmla="*/ 21 h 26"/>
                  <a:gd name="T44" fmla="*/ 4 w 21"/>
                  <a:gd name="T45" fmla="*/ 18 h 26"/>
                  <a:gd name="T46" fmla="*/ 7 w 21"/>
                  <a:gd name="T47" fmla="*/ 14 h 26"/>
                  <a:gd name="T48" fmla="*/ 14 w 21"/>
                  <a:gd name="T49" fmla="*/ 13 h 26"/>
                  <a:gd name="T50" fmla="*/ 17 w 21"/>
                  <a:gd name="T51" fmla="*/ 13 h 26"/>
                  <a:gd name="T52" fmla="*/ 17 w 21"/>
                  <a:gd name="T53" fmla="*/ 15 h 26"/>
                  <a:gd name="T54" fmla="*/ 14 w 21"/>
                  <a:gd name="T55" fmla="*/ 20 h 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1"/>
                  <a:gd name="T85" fmla="*/ 0 h 26"/>
                  <a:gd name="T86" fmla="*/ 21 w 21"/>
                  <a:gd name="T87" fmla="*/ 26 h 2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1" h="26">
                    <a:moveTo>
                      <a:pt x="21" y="11"/>
                    </a:moveTo>
                    <a:cubicBezTo>
                      <a:pt x="21" y="7"/>
                      <a:pt x="21" y="5"/>
                      <a:pt x="20" y="3"/>
                    </a:cubicBezTo>
                    <a:cubicBezTo>
                      <a:pt x="18" y="2"/>
                      <a:pt x="16" y="1"/>
                      <a:pt x="13" y="0"/>
                    </a:cubicBezTo>
                    <a:cubicBezTo>
                      <a:pt x="7" y="0"/>
                      <a:pt x="3" y="2"/>
                      <a:pt x="2" y="6"/>
                    </a:cubicBezTo>
                    <a:cubicBezTo>
                      <a:pt x="5" y="7"/>
                      <a:pt x="5" y="7"/>
                      <a:pt x="5" y="7"/>
                    </a:cubicBezTo>
                    <a:cubicBezTo>
                      <a:pt x="6" y="4"/>
                      <a:pt x="8" y="3"/>
                      <a:pt x="12" y="3"/>
                    </a:cubicBezTo>
                    <a:cubicBezTo>
                      <a:pt x="13" y="3"/>
                      <a:pt x="15" y="4"/>
                      <a:pt x="16" y="4"/>
                    </a:cubicBezTo>
                    <a:cubicBezTo>
                      <a:pt x="17" y="5"/>
                      <a:pt x="17" y="6"/>
                      <a:pt x="17" y="6"/>
                    </a:cubicBezTo>
                    <a:cubicBezTo>
                      <a:pt x="17" y="7"/>
                      <a:pt x="18" y="9"/>
                      <a:pt x="17" y="11"/>
                    </a:cubicBezTo>
                    <a:cubicBezTo>
                      <a:pt x="16" y="10"/>
                      <a:pt x="15" y="10"/>
                      <a:pt x="14" y="10"/>
                    </a:cubicBezTo>
                    <a:cubicBezTo>
                      <a:pt x="9" y="10"/>
                      <a:pt x="6" y="10"/>
                      <a:pt x="4" y="12"/>
                    </a:cubicBezTo>
                    <a:cubicBezTo>
                      <a:pt x="1" y="13"/>
                      <a:pt x="0" y="15"/>
                      <a:pt x="0" y="17"/>
                    </a:cubicBezTo>
                    <a:cubicBezTo>
                      <a:pt x="0" y="19"/>
                      <a:pt x="0" y="21"/>
                      <a:pt x="2" y="23"/>
                    </a:cubicBezTo>
                    <a:cubicBezTo>
                      <a:pt x="3" y="24"/>
                      <a:pt x="5" y="25"/>
                      <a:pt x="8" y="25"/>
                    </a:cubicBezTo>
                    <a:cubicBezTo>
                      <a:pt x="12" y="26"/>
                      <a:pt x="15" y="24"/>
                      <a:pt x="16" y="21"/>
                    </a:cubicBezTo>
                    <a:cubicBezTo>
                      <a:pt x="16" y="23"/>
                      <a:pt x="16" y="25"/>
                      <a:pt x="17" y="25"/>
                    </a:cubicBezTo>
                    <a:cubicBezTo>
                      <a:pt x="20" y="26"/>
                      <a:pt x="20" y="26"/>
                      <a:pt x="20" y="26"/>
                    </a:cubicBezTo>
                    <a:cubicBezTo>
                      <a:pt x="20" y="24"/>
                      <a:pt x="20" y="23"/>
                      <a:pt x="20" y="21"/>
                    </a:cubicBezTo>
                    <a:lnTo>
                      <a:pt x="21" y="11"/>
                    </a:lnTo>
                    <a:close/>
                    <a:moveTo>
                      <a:pt x="14" y="20"/>
                    </a:moveTo>
                    <a:cubicBezTo>
                      <a:pt x="13" y="22"/>
                      <a:pt x="11" y="23"/>
                      <a:pt x="9" y="22"/>
                    </a:cubicBezTo>
                    <a:cubicBezTo>
                      <a:pt x="7" y="22"/>
                      <a:pt x="6" y="22"/>
                      <a:pt x="5" y="21"/>
                    </a:cubicBezTo>
                    <a:cubicBezTo>
                      <a:pt x="4" y="20"/>
                      <a:pt x="4" y="19"/>
                      <a:pt x="4" y="18"/>
                    </a:cubicBezTo>
                    <a:cubicBezTo>
                      <a:pt x="4" y="16"/>
                      <a:pt x="5" y="15"/>
                      <a:pt x="7" y="14"/>
                    </a:cubicBezTo>
                    <a:cubicBezTo>
                      <a:pt x="8" y="13"/>
                      <a:pt x="11" y="13"/>
                      <a:pt x="14" y="13"/>
                    </a:cubicBezTo>
                    <a:cubicBezTo>
                      <a:pt x="14" y="13"/>
                      <a:pt x="16" y="13"/>
                      <a:pt x="17" y="13"/>
                    </a:cubicBezTo>
                    <a:cubicBezTo>
                      <a:pt x="17" y="14"/>
                      <a:pt x="17" y="14"/>
                      <a:pt x="17" y="15"/>
                    </a:cubicBezTo>
                    <a:cubicBezTo>
                      <a:pt x="17" y="17"/>
                      <a:pt x="16" y="19"/>
                      <a:pt x="14" y="2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5" name="Freeform 133">
                <a:extLst>
                  <a:ext uri="{FF2B5EF4-FFF2-40B4-BE49-F238E27FC236}">
                    <a16:creationId xmlns:a16="http://schemas.microsoft.com/office/drawing/2014/main" id="{E71DE20A-1A8F-4884-97E2-B69DF17C7A4D}"/>
                  </a:ext>
                </a:extLst>
              </p:cNvPr>
              <p:cNvSpPr>
                <a:spLocks noChangeArrowheads="1"/>
              </p:cNvSpPr>
              <p:nvPr/>
            </p:nvSpPr>
            <p:spPr bwMode="auto">
              <a:xfrm>
                <a:off x="995363" y="4184650"/>
                <a:ext cx="76200" cy="93663"/>
              </a:xfrm>
              <a:custGeom>
                <a:avLst/>
                <a:gdLst>
                  <a:gd name="T0" fmla="*/ 21 w 48"/>
                  <a:gd name="T1" fmla="*/ 47 h 59"/>
                  <a:gd name="T2" fmla="*/ 10 w 48"/>
                  <a:gd name="T3" fmla="*/ 0 h 59"/>
                  <a:gd name="T4" fmla="*/ 0 w 48"/>
                  <a:gd name="T5" fmla="*/ 0 h 59"/>
                  <a:gd name="T6" fmla="*/ 14 w 48"/>
                  <a:gd name="T7" fmla="*/ 59 h 59"/>
                  <a:gd name="T8" fmla="*/ 24 w 48"/>
                  <a:gd name="T9" fmla="*/ 59 h 59"/>
                  <a:gd name="T10" fmla="*/ 48 w 48"/>
                  <a:gd name="T11" fmla="*/ 5 h 59"/>
                  <a:gd name="T12" fmla="*/ 40 w 48"/>
                  <a:gd name="T13" fmla="*/ 5 h 59"/>
                  <a:gd name="T14" fmla="*/ 21 w 48"/>
                  <a:gd name="T15" fmla="*/ 47 h 59"/>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59"/>
                  <a:gd name="T26" fmla="*/ 48 w 48"/>
                  <a:gd name="T27" fmla="*/ 59 h 5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59">
                    <a:moveTo>
                      <a:pt x="21" y="47"/>
                    </a:moveTo>
                    <a:lnTo>
                      <a:pt x="10" y="0"/>
                    </a:lnTo>
                    <a:lnTo>
                      <a:pt x="0" y="0"/>
                    </a:lnTo>
                    <a:lnTo>
                      <a:pt x="14" y="59"/>
                    </a:lnTo>
                    <a:lnTo>
                      <a:pt x="24" y="59"/>
                    </a:lnTo>
                    <a:lnTo>
                      <a:pt x="48" y="5"/>
                    </a:lnTo>
                    <a:lnTo>
                      <a:pt x="40" y="5"/>
                    </a:lnTo>
                    <a:lnTo>
                      <a:pt x="21" y="4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6" name="Freeform 134">
                <a:extLst>
                  <a:ext uri="{FF2B5EF4-FFF2-40B4-BE49-F238E27FC236}">
                    <a16:creationId xmlns:a16="http://schemas.microsoft.com/office/drawing/2014/main" id="{D1F6BB45-23D5-474E-B59E-39C0D2580D6F}"/>
                  </a:ext>
                </a:extLst>
              </p:cNvPr>
              <p:cNvSpPr>
                <a:spLocks noEditPoints="1" noChangeArrowheads="1"/>
              </p:cNvSpPr>
              <p:nvPr/>
            </p:nvSpPr>
            <p:spPr bwMode="auto">
              <a:xfrm>
                <a:off x="1074738" y="4192588"/>
                <a:ext cx="82550" cy="96838"/>
              </a:xfrm>
              <a:custGeom>
                <a:avLst/>
                <a:gdLst>
                  <a:gd name="T0" fmla="*/ 12 w 22"/>
                  <a:gd name="T1" fmla="*/ 0 h 26"/>
                  <a:gd name="T2" fmla="*/ 4 w 22"/>
                  <a:gd name="T3" fmla="*/ 3 h 26"/>
                  <a:gd name="T4" fmla="*/ 0 w 22"/>
                  <a:gd name="T5" fmla="*/ 12 h 26"/>
                  <a:gd name="T6" fmla="*/ 2 w 22"/>
                  <a:gd name="T7" fmla="*/ 21 h 26"/>
                  <a:gd name="T8" fmla="*/ 9 w 22"/>
                  <a:gd name="T9" fmla="*/ 25 h 26"/>
                  <a:gd name="T10" fmla="*/ 18 w 22"/>
                  <a:gd name="T11" fmla="*/ 22 h 26"/>
                  <a:gd name="T12" fmla="*/ 22 w 22"/>
                  <a:gd name="T13" fmla="*/ 14 h 26"/>
                  <a:gd name="T14" fmla="*/ 19 w 22"/>
                  <a:gd name="T15" fmla="*/ 4 h 26"/>
                  <a:gd name="T16" fmla="*/ 12 w 22"/>
                  <a:gd name="T17" fmla="*/ 0 h 26"/>
                  <a:gd name="T18" fmla="*/ 15 w 22"/>
                  <a:gd name="T19" fmla="*/ 20 h 26"/>
                  <a:gd name="T20" fmla="*/ 10 w 22"/>
                  <a:gd name="T21" fmla="*/ 22 h 26"/>
                  <a:gd name="T22" fmla="*/ 6 w 22"/>
                  <a:gd name="T23" fmla="*/ 20 h 26"/>
                  <a:gd name="T24" fmla="*/ 4 w 22"/>
                  <a:gd name="T25" fmla="*/ 12 h 26"/>
                  <a:gd name="T26" fmla="*/ 7 w 22"/>
                  <a:gd name="T27" fmla="*/ 5 h 26"/>
                  <a:gd name="T28" fmla="*/ 12 w 22"/>
                  <a:gd name="T29" fmla="*/ 3 h 26"/>
                  <a:gd name="T30" fmla="*/ 16 w 22"/>
                  <a:gd name="T31" fmla="*/ 6 h 26"/>
                  <a:gd name="T32" fmla="*/ 18 w 22"/>
                  <a:gd name="T33" fmla="*/ 13 h 26"/>
                  <a:gd name="T34" fmla="*/ 15 w 22"/>
                  <a:gd name="T35" fmla="*/ 20 h 2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2"/>
                  <a:gd name="T55" fmla="*/ 0 h 26"/>
                  <a:gd name="T56" fmla="*/ 22 w 22"/>
                  <a:gd name="T57" fmla="*/ 26 h 2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2" h="26">
                    <a:moveTo>
                      <a:pt x="12" y="0"/>
                    </a:moveTo>
                    <a:cubicBezTo>
                      <a:pt x="9" y="0"/>
                      <a:pt x="6" y="1"/>
                      <a:pt x="4" y="3"/>
                    </a:cubicBezTo>
                    <a:cubicBezTo>
                      <a:pt x="2" y="5"/>
                      <a:pt x="1" y="8"/>
                      <a:pt x="0" y="12"/>
                    </a:cubicBezTo>
                    <a:cubicBezTo>
                      <a:pt x="0" y="15"/>
                      <a:pt x="1" y="18"/>
                      <a:pt x="2" y="21"/>
                    </a:cubicBezTo>
                    <a:cubicBezTo>
                      <a:pt x="4" y="24"/>
                      <a:pt x="6" y="25"/>
                      <a:pt x="9" y="25"/>
                    </a:cubicBezTo>
                    <a:cubicBezTo>
                      <a:pt x="13" y="26"/>
                      <a:pt x="15" y="25"/>
                      <a:pt x="18" y="22"/>
                    </a:cubicBezTo>
                    <a:cubicBezTo>
                      <a:pt x="20" y="20"/>
                      <a:pt x="21" y="17"/>
                      <a:pt x="22" y="14"/>
                    </a:cubicBezTo>
                    <a:cubicBezTo>
                      <a:pt x="22" y="10"/>
                      <a:pt x="21" y="7"/>
                      <a:pt x="19" y="4"/>
                    </a:cubicBezTo>
                    <a:cubicBezTo>
                      <a:pt x="18" y="2"/>
                      <a:pt x="15" y="1"/>
                      <a:pt x="12" y="0"/>
                    </a:cubicBezTo>
                    <a:close/>
                    <a:moveTo>
                      <a:pt x="15" y="20"/>
                    </a:moveTo>
                    <a:cubicBezTo>
                      <a:pt x="14" y="22"/>
                      <a:pt x="12" y="22"/>
                      <a:pt x="10" y="22"/>
                    </a:cubicBezTo>
                    <a:cubicBezTo>
                      <a:pt x="8" y="22"/>
                      <a:pt x="7" y="21"/>
                      <a:pt x="6" y="20"/>
                    </a:cubicBezTo>
                    <a:cubicBezTo>
                      <a:pt x="4" y="18"/>
                      <a:pt x="4" y="16"/>
                      <a:pt x="4" y="12"/>
                    </a:cubicBezTo>
                    <a:cubicBezTo>
                      <a:pt x="5" y="9"/>
                      <a:pt x="5" y="7"/>
                      <a:pt x="7" y="5"/>
                    </a:cubicBezTo>
                    <a:cubicBezTo>
                      <a:pt x="8" y="4"/>
                      <a:pt x="10" y="3"/>
                      <a:pt x="12" y="3"/>
                    </a:cubicBezTo>
                    <a:cubicBezTo>
                      <a:pt x="13" y="3"/>
                      <a:pt x="15" y="4"/>
                      <a:pt x="16" y="6"/>
                    </a:cubicBezTo>
                    <a:cubicBezTo>
                      <a:pt x="17" y="8"/>
                      <a:pt x="18" y="10"/>
                      <a:pt x="18" y="13"/>
                    </a:cubicBezTo>
                    <a:cubicBezTo>
                      <a:pt x="17" y="17"/>
                      <a:pt x="16" y="19"/>
                      <a:pt x="15" y="2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7" name="Freeform 135">
                <a:extLst>
                  <a:ext uri="{FF2B5EF4-FFF2-40B4-BE49-F238E27FC236}">
                    <a16:creationId xmlns:a16="http://schemas.microsoft.com/office/drawing/2014/main" id="{C0AA6CA3-15CC-4C38-8E4A-0FDE639F3408}"/>
                  </a:ext>
                </a:extLst>
              </p:cNvPr>
              <p:cNvSpPr>
                <a:spLocks noChangeArrowheads="1"/>
              </p:cNvSpPr>
              <p:nvPr/>
            </p:nvSpPr>
            <p:spPr bwMode="auto">
              <a:xfrm>
                <a:off x="1171575" y="4200525"/>
                <a:ext cx="53975" cy="88900"/>
              </a:xfrm>
              <a:custGeom>
                <a:avLst/>
                <a:gdLst>
                  <a:gd name="T0" fmla="*/ 9 w 14"/>
                  <a:gd name="T1" fmla="*/ 1 h 24"/>
                  <a:gd name="T2" fmla="*/ 5 w 14"/>
                  <a:gd name="T3" fmla="*/ 6 h 24"/>
                  <a:gd name="T4" fmla="*/ 5 w 14"/>
                  <a:gd name="T5" fmla="*/ 1 h 24"/>
                  <a:gd name="T6" fmla="*/ 2 w 14"/>
                  <a:gd name="T7" fmla="*/ 0 h 24"/>
                  <a:gd name="T8" fmla="*/ 0 w 14"/>
                  <a:gd name="T9" fmla="*/ 24 h 24"/>
                  <a:gd name="T10" fmla="*/ 4 w 14"/>
                  <a:gd name="T11" fmla="*/ 24 h 24"/>
                  <a:gd name="T12" fmla="*/ 5 w 14"/>
                  <a:gd name="T13" fmla="*/ 12 h 24"/>
                  <a:gd name="T14" fmla="*/ 8 w 14"/>
                  <a:gd name="T15" fmla="*/ 6 h 24"/>
                  <a:gd name="T16" fmla="*/ 13 w 14"/>
                  <a:gd name="T17" fmla="*/ 4 h 24"/>
                  <a:gd name="T18" fmla="*/ 14 w 14"/>
                  <a:gd name="T19" fmla="*/ 4 h 24"/>
                  <a:gd name="T20" fmla="*/ 14 w 14"/>
                  <a:gd name="T21" fmla="*/ 1 h 24"/>
                  <a:gd name="T22" fmla="*/ 12 w 14"/>
                  <a:gd name="T23" fmla="*/ 0 h 24"/>
                  <a:gd name="T24" fmla="*/ 9 w 14"/>
                  <a:gd name="T25" fmla="*/ 1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24"/>
                  <a:gd name="T41" fmla="*/ 14 w 14"/>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24">
                    <a:moveTo>
                      <a:pt x="9" y="1"/>
                    </a:moveTo>
                    <a:cubicBezTo>
                      <a:pt x="8" y="2"/>
                      <a:pt x="6" y="4"/>
                      <a:pt x="5" y="6"/>
                    </a:cubicBezTo>
                    <a:cubicBezTo>
                      <a:pt x="5" y="1"/>
                      <a:pt x="5" y="1"/>
                      <a:pt x="5" y="1"/>
                    </a:cubicBezTo>
                    <a:cubicBezTo>
                      <a:pt x="2" y="0"/>
                      <a:pt x="2" y="0"/>
                      <a:pt x="2" y="0"/>
                    </a:cubicBezTo>
                    <a:cubicBezTo>
                      <a:pt x="0" y="24"/>
                      <a:pt x="0" y="24"/>
                      <a:pt x="0" y="24"/>
                    </a:cubicBezTo>
                    <a:cubicBezTo>
                      <a:pt x="4" y="24"/>
                      <a:pt x="4" y="24"/>
                      <a:pt x="4" y="24"/>
                    </a:cubicBezTo>
                    <a:cubicBezTo>
                      <a:pt x="5" y="12"/>
                      <a:pt x="5" y="12"/>
                      <a:pt x="5" y="12"/>
                    </a:cubicBezTo>
                    <a:cubicBezTo>
                      <a:pt x="5" y="9"/>
                      <a:pt x="6" y="7"/>
                      <a:pt x="8" y="6"/>
                    </a:cubicBezTo>
                    <a:cubicBezTo>
                      <a:pt x="9" y="5"/>
                      <a:pt x="11" y="4"/>
                      <a:pt x="13" y="4"/>
                    </a:cubicBezTo>
                    <a:cubicBezTo>
                      <a:pt x="14" y="4"/>
                      <a:pt x="14" y="4"/>
                      <a:pt x="14" y="4"/>
                    </a:cubicBezTo>
                    <a:cubicBezTo>
                      <a:pt x="14" y="1"/>
                      <a:pt x="14" y="1"/>
                      <a:pt x="14" y="1"/>
                    </a:cubicBezTo>
                    <a:cubicBezTo>
                      <a:pt x="13" y="1"/>
                      <a:pt x="13" y="0"/>
                      <a:pt x="12" y="0"/>
                    </a:cubicBezTo>
                    <a:cubicBezTo>
                      <a:pt x="11" y="0"/>
                      <a:pt x="10" y="1"/>
                      <a:pt x="9"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8" name="Freeform 136">
                <a:extLst>
                  <a:ext uri="{FF2B5EF4-FFF2-40B4-BE49-F238E27FC236}">
                    <a16:creationId xmlns:a16="http://schemas.microsoft.com/office/drawing/2014/main" id="{DA65B5E8-608C-4686-9CC3-2898B6D06036}"/>
                  </a:ext>
                </a:extLst>
              </p:cNvPr>
              <p:cNvSpPr>
                <a:spLocks noChangeArrowheads="1"/>
              </p:cNvSpPr>
              <p:nvPr/>
            </p:nvSpPr>
            <p:spPr bwMode="auto">
              <a:xfrm>
                <a:off x="1239838" y="4173538"/>
                <a:ext cx="19050" cy="19050"/>
              </a:xfrm>
              <a:custGeom>
                <a:avLst/>
                <a:gdLst>
                  <a:gd name="T0" fmla="*/ 0 w 12"/>
                  <a:gd name="T1" fmla="*/ 9 h 12"/>
                  <a:gd name="T2" fmla="*/ 10 w 12"/>
                  <a:gd name="T3" fmla="*/ 12 h 12"/>
                  <a:gd name="T4" fmla="*/ 12 w 12"/>
                  <a:gd name="T5" fmla="*/ 2 h 12"/>
                  <a:gd name="T6" fmla="*/ 2 w 12"/>
                  <a:gd name="T7" fmla="*/ 0 h 12"/>
                  <a:gd name="T8" fmla="*/ 0 w 12"/>
                  <a:gd name="T9" fmla="*/ 9 h 12"/>
                  <a:gd name="T10" fmla="*/ 0 60000 65536"/>
                  <a:gd name="T11" fmla="*/ 0 60000 65536"/>
                  <a:gd name="T12" fmla="*/ 0 60000 65536"/>
                  <a:gd name="T13" fmla="*/ 0 60000 65536"/>
                  <a:gd name="T14" fmla="*/ 0 60000 65536"/>
                  <a:gd name="T15" fmla="*/ 0 w 12"/>
                  <a:gd name="T16" fmla="*/ 0 h 12"/>
                  <a:gd name="T17" fmla="*/ 12 w 12"/>
                  <a:gd name="T18" fmla="*/ 12 h 12"/>
                </a:gdLst>
                <a:ahLst/>
                <a:cxnLst>
                  <a:cxn ang="T10">
                    <a:pos x="T0" y="T1"/>
                  </a:cxn>
                  <a:cxn ang="T11">
                    <a:pos x="T2" y="T3"/>
                  </a:cxn>
                  <a:cxn ang="T12">
                    <a:pos x="T4" y="T5"/>
                  </a:cxn>
                  <a:cxn ang="T13">
                    <a:pos x="T6" y="T7"/>
                  </a:cxn>
                  <a:cxn ang="T14">
                    <a:pos x="T8" y="T9"/>
                  </a:cxn>
                </a:cxnLst>
                <a:rect l="T15" t="T16" r="T17" b="T18"/>
                <a:pathLst>
                  <a:path w="12" h="12">
                    <a:moveTo>
                      <a:pt x="0" y="9"/>
                    </a:moveTo>
                    <a:lnTo>
                      <a:pt x="10" y="12"/>
                    </a:lnTo>
                    <a:lnTo>
                      <a:pt x="12" y="2"/>
                    </a:lnTo>
                    <a:lnTo>
                      <a:pt x="2" y="0"/>
                    </a:lnTo>
                    <a:lnTo>
                      <a:pt x="0" y="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79" name="Freeform 137">
                <a:extLst>
                  <a:ext uri="{FF2B5EF4-FFF2-40B4-BE49-F238E27FC236}">
                    <a16:creationId xmlns:a16="http://schemas.microsoft.com/office/drawing/2014/main" id="{B8E4234D-33F0-489A-ADF9-8523DF9D4054}"/>
                  </a:ext>
                </a:extLst>
              </p:cNvPr>
              <p:cNvSpPr>
                <a:spLocks noChangeArrowheads="1"/>
              </p:cNvSpPr>
              <p:nvPr/>
            </p:nvSpPr>
            <p:spPr bwMode="auto">
              <a:xfrm>
                <a:off x="1231900" y="4206875"/>
                <a:ext cx="23813" cy="90488"/>
              </a:xfrm>
              <a:custGeom>
                <a:avLst/>
                <a:gdLst>
                  <a:gd name="T0" fmla="*/ 0 w 15"/>
                  <a:gd name="T1" fmla="*/ 55 h 57"/>
                  <a:gd name="T2" fmla="*/ 10 w 15"/>
                  <a:gd name="T3" fmla="*/ 57 h 57"/>
                  <a:gd name="T4" fmla="*/ 15 w 15"/>
                  <a:gd name="T5" fmla="*/ 0 h 57"/>
                  <a:gd name="T6" fmla="*/ 5 w 15"/>
                  <a:gd name="T7" fmla="*/ 0 h 57"/>
                  <a:gd name="T8" fmla="*/ 0 w 15"/>
                  <a:gd name="T9" fmla="*/ 55 h 57"/>
                  <a:gd name="T10" fmla="*/ 0 60000 65536"/>
                  <a:gd name="T11" fmla="*/ 0 60000 65536"/>
                  <a:gd name="T12" fmla="*/ 0 60000 65536"/>
                  <a:gd name="T13" fmla="*/ 0 60000 65536"/>
                  <a:gd name="T14" fmla="*/ 0 60000 65536"/>
                  <a:gd name="T15" fmla="*/ 0 w 15"/>
                  <a:gd name="T16" fmla="*/ 0 h 57"/>
                  <a:gd name="T17" fmla="*/ 15 w 15"/>
                  <a:gd name="T18" fmla="*/ 57 h 57"/>
                </a:gdLst>
                <a:ahLst/>
                <a:cxnLst>
                  <a:cxn ang="T10">
                    <a:pos x="T0" y="T1"/>
                  </a:cxn>
                  <a:cxn ang="T11">
                    <a:pos x="T2" y="T3"/>
                  </a:cxn>
                  <a:cxn ang="T12">
                    <a:pos x="T4" y="T5"/>
                  </a:cxn>
                  <a:cxn ang="T13">
                    <a:pos x="T6" y="T7"/>
                  </a:cxn>
                  <a:cxn ang="T14">
                    <a:pos x="T8" y="T9"/>
                  </a:cxn>
                </a:cxnLst>
                <a:rect l="T15" t="T16" r="T17" b="T18"/>
                <a:pathLst>
                  <a:path w="15" h="57">
                    <a:moveTo>
                      <a:pt x="0" y="55"/>
                    </a:moveTo>
                    <a:lnTo>
                      <a:pt x="10" y="57"/>
                    </a:lnTo>
                    <a:lnTo>
                      <a:pt x="15" y="0"/>
                    </a:lnTo>
                    <a:lnTo>
                      <a:pt x="5" y="0"/>
                    </a:lnTo>
                    <a:lnTo>
                      <a:pt x="0" y="5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0" name="Freeform 138">
                <a:extLst>
                  <a:ext uri="{FF2B5EF4-FFF2-40B4-BE49-F238E27FC236}">
                    <a16:creationId xmlns:a16="http://schemas.microsoft.com/office/drawing/2014/main" id="{3690B4E2-020C-4D60-AC87-7771B7699B5F}"/>
                  </a:ext>
                </a:extLst>
              </p:cNvPr>
              <p:cNvSpPr>
                <a:spLocks noChangeArrowheads="1"/>
              </p:cNvSpPr>
              <p:nvPr/>
            </p:nvSpPr>
            <p:spPr bwMode="auto">
              <a:xfrm>
                <a:off x="1266825" y="4187825"/>
                <a:ext cx="52388" cy="117475"/>
              </a:xfrm>
              <a:custGeom>
                <a:avLst/>
                <a:gdLst>
                  <a:gd name="T0" fmla="*/ 7 w 14"/>
                  <a:gd name="T1" fmla="*/ 24 h 31"/>
                  <a:gd name="T2" fmla="*/ 8 w 14"/>
                  <a:gd name="T3" fmla="*/ 9 h 31"/>
                  <a:gd name="T4" fmla="*/ 13 w 14"/>
                  <a:gd name="T5" fmla="*/ 9 h 31"/>
                  <a:gd name="T6" fmla="*/ 14 w 14"/>
                  <a:gd name="T7" fmla="*/ 6 h 31"/>
                  <a:gd name="T8" fmla="*/ 8 w 14"/>
                  <a:gd name="T9" fmla="*/ 6 h 31"/>
                  <a:gd name="T10" fmla="*/ 9 w 14"/>
                  <a:gd name="T11" fmla="*/ 0 h 31"/>
                  <a:gd name="T12" fmla="*/ 5 w 14"/>
                  <a:gd name="T13" fmla="*/ 0 h 31"/>
                  <a:gd name="T14" fmla="*/ 5 w 14"/>
                  <a:gd name="T15" fmla="*/ 6 h 31"/>
                  <a:gd name="T16" fmla="*/ 0 w 14"/>
                  <a:gd name="T17" fmla="*/ 5 h 31"/>
                  <a:gd name="T18" fmla="*/ 0 w 14"/>
                  <a:gd name="T19" fmla="*/ 8 h 31"/>
                  <a:gd name="T20" fmla="*/ 4 w 14"/>
                  <a:gd name="T21" fmla="*/ 9 h 31"/>
                  <a:gd name="T22" fmla="*/ 3 w 14"/>
                  <a:gd name="T23" fmla="*/ 23 h 31"/>
                  <a:gd name="T24" fmla="*/ 9 w 14"/>
                  <a:gd name="T25" fmla="*/ 31 h 31"/>
                  <a:gd name="T26" fmla="*/ 13 w 14"/>
                  <a:gd name="T27" fmla="*/ 31 h 31"/>
                  <a:gd name="T28" fmla="*/ 13 w 14"/>
                  <a:gd name="T29" fmla="*/ 28 h 31"/>
                  <a:gd name="T30" fmla="*/ 10 w 14"/>
                  <a:gd name="T31" fmla="*/ 28 h 31"/>
                  <a:gd name="T32" fmla="*/ 7 w 14"/>
                  <a:gd name="T33" fmla="*/ 24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4"/>
                  <a:gd name="T52" fmla="*/ 0 h 31"/>
                  <a:gd name="T53" fmla="*/ 14 w 14"/>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4" h="31">
                    <a:moveTo>
                      <a:pt x="7" y="24"/>
                    </a:moveTo>
                    <a:cubicBezTo>
                      <a:pt x="8" y="9"/>
                      <a:pt x="8" y="9"/>
                      <a:pt x="8" y="9"/>
                    </a:cubicBezTo>
                    <a:cubicBezTo>
                      <a:pt x="13" y="9"/>
                      <a:pt x="13" y="9"/>
                      <a:pt x="13" y="9"/>
                    </a:cubicBezTo>
                    <a:cubicBezTo>
                      <a:pt x="14" y="6"/>
                      <a:pt x="14" y="6"/>
                      <a:pt x="14" y="6"/>
                    </a:cubicBezTo>
                    <a:cubicBezTo>
                      <a:pt x="8" y="6"/>
                      <a:pt x="8" y="6"/>
                      <a:pt x="8" y="6"/>
                    </a:cubicBezTo>
                    <a:cubicBezTo>
                      <a:pt x="9" y="0"/>
                      <a:pt x="9" y="0"/>
                      <a:pt x="9" y="0"/>
                    </a:cubicBezTo>
                    <a:cubicBezTo>
                      <a:pt x="5" y="0"/>
                      <a:pt x="5" y="0"/>
                      <a:pt x="5" y="0"/>
                    </a:cubicBezTo>
                    <a:cubicBezTo>
                      <a:pt x="5" y="6"/>
                      <a:pt x="5" y="6"/>
                      <a:pt x="5" y="6"/>
                    </a:cubicBezTo>
                    <a:cubicBezTo>
                      <a:pt x="0" y="5"/>
                      <a:pt x="0" y="5"/>
                      <a:pt x="0" y="5"/>
                    </a:cubicBezTo>
                    <a:cubicBezTo>
                      <a:pt x="0" y="8"/>
                      <a:pt x="0" y="8"/>
                      <a:pt x="0" y="8"/>
                    </a:cubicBezTo>
                    <a:cubicBezTo>
                      <a:pt x="4" y="9"/>
                      <a:pt x="4" y="9"/>
                      <a:pt x="4" y="9"/>
                    </a:cubicBezTo>
                    <a:cubicBezTo>
                      <a:pt x="3" y="23"/>
                      <a:pt x="3" y="23"/>
                      <a:pt x="3" y="23"/>
                    </a:cubicBezTo>
                    <a:cubicBezTo>
                      <a:pt x="3" y="28"/>
                      <a:pt x="5" y="30"/>
                      <a:pt x="9" y="31"/>
                    </a:cubicBezTo>
                    <a:cubicBezTo>
                      <a:pt x="10" y="31"/>
                      <a:pt x="12" y="31"/>
                      <a:pt x="13" y="31"/>
                    </a:cubicBezTo>
                    <a:cubicBezTo>
                      <a:pt x="13" y="28"/>
                      <a:pt x="13" y="28"/>
                      <a:pt x="13" y="28"/>
                    </a:cubicBezTo>
                    <a:cubicBezTo>
                      <a:pt x="12" y="28"/>
                      <a:pt x="11" y="28"/>
                      <a:pt x="10" y="28"/>
                    </a:cubicBezTo>
                    <a:cubicBezTo>
                      <a:pt x="8" y="28"/>
                      <a:pt x="6" y="26"/>
                      <a:pt x="7" y="2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1" name="Freeform 139">
                <a:extLst>
                  <a:ext uri="{FF2B5EF4-FFF2-40B4-BE49-F238E27FC236}">
                    <a16:creationId xmlns:a16="http://schemas.microsoft.com/office/drawing/2014/main" id="{6BAF48CB-B6DD-4B38-A4F8-B0E2E3FAC342}"/>
                  </a:ext>
                </a:extLst>
              </p:cNvPr>
              <p:cNvSpPr>
                <a:spLocks noEditPoints="1" noChangeArrowheads="1"/>
              </p:cNvSpPr>
              <p:nvPr/>
            </p:nvSpPr>
            <p:spPr bwMode="auto">
              <a:xfrm>
                <a:off x="1322388" y="4214813"/>
                <a:ext cx="82550" cy="93663"/>
              </a:xfrm>
              <a:custGeom>
                <a:avLst/>
                <a:gdLst>
                  <a:gd name="T0" fmla="*/ 11 w 22"/>
                  <a:gd name="T1" fmla="*/ 22 h 25"/>
                  <a:gd name="T2" fmla="*/ 6 w 22"/>
                  <a:gd name="T3" fmla="*/ 20 h 25"/>
                  <a:gd name="T4" fmla="*/ 4 w 22"/>
                  <a:gd name="T5" fmla="*/ 12 h 25"/>
                  <a:gd name="T6" fmla="*/ 22 w 22"/>
                  <a:gd name="T7" fmla="*/ 14 h 25"/>
                  <a:gd name="T8" fmla="*/ 20 w 22"/>
                  <a:gd name="T9" fmla="*/ 4 h 25"/>
                  <a:gd name="T10" fmla="*/ 12 w 22"/>
                  <a:gd name="T11" fmla="*/ 0 h 25"/>
                  <a:gd name="T12" fmla="*/ 4 w 22"/>
                  <a:gd name="T13" fmla="*/ 3 h 25"/>
                  <a:gd name="T14" fmla="*/ 0 w 22"/>
                  <a:gd name="T15" fmla="*/ 12 h 25"/>
                  <a:gd name="T16" fmla="*/ 2 w 22"/>
                  <a:gd name="T17" fmla="*/ 21 h 25"/>
                  <a:gd name="T18" fmla="*/ 10 w 22"/>
                  <a:gd name="T19" fmla="*/ 25 h 25"/>
                  <a:gd name="T20" fmla="*/ 17 w 22"/>
                  <a:gd name="T21" fmla="*/ 24 h 25"/>
                  <a:gd name="T22" fmla="*/ 21 w 22"/>
                  <a:gd name="T23" fmla="*/ 19 h 25"/>
                  <a:gd name="T24" fmla="*/ 17 w 22"/>
                  <a:gd name="T25" fmla="*/ 18 h 25"/>
                  <a:gd name="T26" fmla="*/ 11 w 22"/>
                  <a:gd name="T27" fmla="*/ 22 h 25"/>
                  <a:gd name="T28" fmla="*/ 7 w 22"/>
                  <a:gd name="T29" fmla="*/ 4 h 25"/>
                  <a:gd name="T30" fmla="*/ 12 w 22"/>
                  <a:gd name="T31" fmla="*/ 3 h 25"/>
                  <a:gd name="T32" fmla="*/ 16 w 22"/>
                  <a:gd name="T33" fmla="*/ 4 h 25"/>
                  <a:gd name="T34" fmla="*/ 17 w 22"/>
                  <a:gd name="T35" fmla="*/ 7 h 25"/>
                  <a:gd name="T36" fmla="*/ 18 w 22"/>
                  <a:gd name="T37" fmla="*/ 11 h 25"/>
                  <a:gd name="T38" fmla="*/ 5 w 22"/>
                  <a:gd name="T39" fmla="*/ 9 h 25"/>
                  <a:gd name="T40" fmla="*/ 7 w 22"/>
                  <a:gd name="T41" fmla="*/ 4 h 2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2"/>
                  <a:gd name="T64" fmla="*/ 0 h 25"/>
                  <a:gd name="T65" fmla="*/ 22 w 22"/>
                  <a:gd name="T66" fmla="*/ 25 h 2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2" h="25">
                    <a:moveTo>
                      <a:pt x="11" y="22"/>
                    </a:moveTo>
                    <a:cubicBezTo>
                      <a:pt x="9" y="22"/>
                      <a:pt x="7" y="21"/>
                      <a:pt x="6" y="20"/>
                    </a:cubicBezTo>
                    <a:cubicBezTo>
                      <a:pt x="5" y="18"/>
                      <a:pt x="4" y="16"/>
                      <a:pt x="4" y="12"/>
                    </a:cubicBezTo>
                    <a:cubicBezTo>
                      <a:pt x="22" y="14"/>
                      <a:pt x="22" y="14"/>
                      <a:pt x="22" y="14"/>
                    </a:cubicBezTo>
                    <a:cubicBezTo>
                      <a:pt x="22" y="9"/>
                      <a:pt x="21" y="6"/>
                      <a:pt x="20" y="4"/>
                    </a:cubicBezTo>
                    <a:cubicBezTo>
                      <a:pt x="18" y="1"/>
                      <a:pt x="15" y="0"/>
                      <a:pt x="12" y="0"/>
                    </a:cubicBezTo>
                    <a:cubicBezTo>
                      <a:pt x="9" y="0"/>
                      <a:pt x="6" y="1"/>
                      <a:pt x="4" y="3"/>
                    </a:cubicBezTo>
                    <a:cubicBezTo>
                      <a:pt x="2" y="5"/>
                      <a:pt x="1" y="8"/>
                      <a:pt x="0" y="12"/>
                    </a:cubicBezTo>
                    <a:cubicBezTo>
                      <a:pt x="0" y="15"/>
                      <a:pt x="1" y="18"/>
                      <a:pt x="2" y="21"/>
                    </a:cubicBezTo>
                    <a:cubicBezTo>
                      <a:pt x="4" y="23"/>
                      <a:pt x="7" y="25"/>
                      <a:pt x="10" y="25"/>
                    </a:cubicBezTo>
                    <a:cubicBezTo>
                      <a:pt x="13" y="25"/>
                      <a:pt x="15" y="25"/>
                      <a:pt x="17" y="24"/>
                    </a:cubicBezTo>
                    <a:cubicBezTo>
                      <a:pt x="19" y="22"/>
                      <a:pt x="20" y="21"/>
                      <a:pt x="21" y="19"/>
                    </a:cubicBezTo>
                    <a:cubicBezTo>
                      <a:pt x="17" y="18"/>
                      <a:pt x="17" y="18"/>
                      <a:pt x="17" y="18"/>
                    </a:cubicBezTo>
                    <a:cubicBezTo>
                      <a:pt x="16" y="21"/>
                      <a:pt x="14" y="22"/>
                      <a:pt x="11" y="22"/>
                    </a:cubicBezTo>
                    <a:close/>
                    <a:moveTo>
                      <a:pt x="7" y="4"/>
                    </a:moveTo>
                    <a:cubicBezTo>
                      <a:pt x="9" y="3"/>
                      <a:pt x="10" y="3"/>
                      <a:pt x="12" y="3"/>
                    </a:cubicBezTo>
                    <a:cubicBezTo>
                      <a:pt x="14" y="3"/>
                      <a:pt x="15" y="3"/>
                      <a:pt x="16" y="4"/>
                    </a:cubicBezTo>
                    <a:cubicBezTo>
                      <a:pt x="17" y="5"/>
                      <a:pt x="17" y="6"/>
                      <a:pt x="17" y="7"/>
                    </a:cubicBezTo>
                    <a:cubicBezTo>
                      <a:pt x="18" y="8"/>
                      <a:pt x="18" y="9"/>
                      <a:pt x="18" y="11"/>
                    </a:cubicBezTo>
                    <a:cubicBezTo>
                      <a:pt x="5" y="9"/>
                      <a:pt x="5" y="9"/>
                      <a:pt x="5" y="9"/>
                    </a:cubicBezTo>
                    <a:cubicBezTo>
                      <a:pt x="5" y="7"/>
                      <a:pt x="6" y="6"/>
                      <a:pt x="7" y="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2" name="Freeform 140">
                <a:extLst>
                  <a:ext uri="{FF2B5EF4-FFF2-40B4-BE49-F238E27FC236}">
                    <a16:creationId xmlns:a16="http://schemas.microsoft.com/office/drawing/2014/main" id="{3EC8B970-6AB9-4D5B-A51E-E60FDCDE87D6}"/>
                  </a:ext>
                </a:extLst>
              </p:cNvPr>
              <p:cNvSpPr>
                <a:spLocks noEditPoints="1" noChangeArrowheads="1"/>
              </p:cNvSpPr>
              <p:nvPr/>
            </p:nvSpPr>
            <p:spPr bwMode="auto">
              <a:xfrm>
                <a:off x="1589088" y="0"/>
                <a:ext cx="57150" cy="209550"/>
              </a:xfrm>
              <a:custGeom>
                <a:avLst/>
                <a:gdLst>
                  <a:gd name="T0" fmla="*/ 36 w 36"/>
                  <a:gd name="T1" fmla="*/ 2 h 132"/>
                  <a:gd name="T2" fmla="*/ 33 w 36"/>
                  <a:gd name="T3" fmla="*/ 19 h 132"/>
                  <a:gd name="T4" fmla="*/ 17 w 36"/>
                  <a:gd name="T5" fmla="*/ 16 h 132"/>
                  <a:gd name="T6" fmla="*/ 19 w 36"/>
                  <a:gd name="T7" fmla="*/ 0 h 132"/>
                  <a:gd name="T8" fmla="*/ 36 w 36"/>
                  <a:gd name="T9" fmla="*/ 2 h 132"/>
                  <a:gd name="T10" fmla="*/ 29 w 36"/>
                  <a:gd name="T11" fmla="*/ 35 h 132"/>
                  <a:gd name="T12" fmla="*/ 14 w 36"/>
                  <a:gd name="T13" fmla="*/ 132 h 132"/>
                  <a:gd name="T14" fmla="*/ 0 w 36"/>
                  <a:gd name="T15" fmla="*/ 130 h 132"/>
                  <a:gd name="T16" fmla="*/ 14 w 36"/>
                  <a:gd name="T17" fmla="*/ 33 h 132"/>
                  <a:gd name="T18" fmla="*/ 29 w 36"/>
                  <a:gd name="T19" fmla="*/ 35 h 1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
                  <a:gd name="T31" fmla="*/ 0 h 132"/>
                  <a:gd name="T32" fmla="*/ 36 w 36"/>
                  <a:gd name="T33" fmla="*/ 132 h 1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 h="132">
                    <a:moveTo>
                      <a:pt x="36" y="2"/>
                    </a:moveTo>
                    <a:lnTo>
                      <a:pt x="33" y="19"/>
                    </a:lnTo>
                    <a:lnTo>
                      <a:pt x="17" y="16"/>
                    </a:lnTo>
                    <a:lnTo>
                      <a:pt x="19" y="0"/>
                    </a:lnTo>
                    <a:lnTo>
                      <a:pt x="36" y="2"/>
                    </a:lnTo>
                    <a:close/>
                    <a:moveTo>
                      <a:pt x="29" y="35"/>
                    </a:moveTo>
                    <a:lnTo>
                      <a:pt x="14" y="132"/>
                    </a:lnTo>
                    <a:lnTo>
                      <a:pt x="0" y="130"/>
                    </a:lnTo>
                    <a:lnTo>
                      <a:pt x="14" y="33"/>
                    </a:lnTo>
                    <a:lnTo>
                      <a:pt x="29" y="3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3" name="Freeform 141">
                <a:extLst>
                  <a:ext uri="{FF2B5EF4-FFF2-40B4-BE49-F238E27FC236}">
                    <a16:creationId xmlns:a16="http://schemas.microsoft.com/office/drawing/2014/main" id="{B8BAAF1E-4D6A-4B9C-BDE1-7473F4808588}"/>
                  </a:ext>
                </a:extLst>
              </p:cNvPr>
              <p:cNvSpPr>
                <a:spLocks noChangeArrowheads="1"/>
              </p:cNvSpPr>
              <p:nvPr/>
            </p:nvSpPr>
            <p:spPr bwMode="auto">
              <a:xfrm>
                <a:off x="1657350" y="63500"/>
                <a:ext cx="139700" cy="173038"/>
              </a:xfrm>
              <a:custGeom>
                <a:avLst/>
                <a:gdLst>
                  <a:gd name="T0" fmla="*/ 32 w 37"/>
                  <a:gd name="T1" fmla="*/ 46 h 46"/>
                  <a:gd name="T2" fmla="*/ 26 w 37"/>
                  <a:gd name="T3" fmla="*/ 45 h 46"/>
                  <a:gd name="T4" fmla="*/ 30 w 37"/>
                  <a:gd name="T5" fmla="*/ 19 h 46"/>
                  <a:gd name="T6" fmla="*/ 29 w 37"/>
                  <a:gd name="T7" fmla="*/ 11 h 46"/>
                  <a:gd name="T8" fmla="*/ 23 w 37"/>
                  <a:gd name="T9" fmla="*/ 7 h 46"/>
                  <a:gd name="T10" fmla="*/ 15 w 37"/>
                  <a:gd name="T11" fmla="*/ 10 h 46"/>
                  <a:gd name="T12" fmla="*/ 10 w 37"/>
                  <a:gd name="T13" fmla="*/ 20 h 46"/>
                  <a:gd name="T14" fmla="*/ 7 w 37"/>
                  <a:gd name="T15" fmla="*/ 42 h 46"/>
                  <a:gd name="T16" fmla="*/ 0 w 37"/>
                  <a:gd name="T17" fmla="*/ 41 h 46"/>
                  <a:gd name="T18" fmla="*/ 7 w 37"/>
                  <a:gd name="T19" fmla="*/ 0 h 46"/>
                  <a:gd name="T20" fmla="*/ 12 w 37"/>
                  <a:gd name="T21" fmla="*/ 1 h 46"/>
                  <a:gd name="T22" fmla="*/ 11 w 37"/>
                  <a:gd name="T23" fmla="*/ 9 h 46"/>
                  <a:gd name="T24" fmla="*/ 25 w 37"/>
                  <a:gd name="T25" fmla="*/ 2 h 46"/>
                  <a:gd name="T26" fmla="*/ 33 w 37"/>
                  <a:gd name="T27" fmla="*/ 6 h 46"/>
                  <a:gd name="T28" fmla="*/ 36 w 37"/>
                  <a:gd name="T29" fmla="*/ 12 h 46"/>
                  <a:gd name="T30" fmla="*/ 36 w 37"/>
                  <a:gd name="T31" fmla="*/ 22 h 46"/>
                  <a:gd name="T32" fmla="*/ 32 w 37"/>
                  <a:gd name="T33" fmla="*/ 46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7"/>
                  <a:gd name="T52" fmla="*/ 0 h 46"/>
                  <a:gd name="T53" fmla="*/ 37 w 37"/>
                  <a:gd name="T54" fmla="*/ 46 h 4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7" h="46">
                    <a:moveTo>
                      <a:pt x="32" y="46"/>
                    </a:moveTo>
                    <a:cubicBezTo>
                      <a:pt x="26" y="45"/>
                      <a:pt x="26" y="45"/>
                      <a:pt x="26" y="45"/>
                    </a:cubicBezTo>
                    <a:cubicBezTo>
                      <a:pt x="30" y="19"/>
                      <a:pt x="30" y="19"/>
                      <a:pt x="30" y="19"/>
                    </a:cubicBezTo>
                    <a:cubicBezTo>
                      <a:pt x="31" y="15"/>
                      <a:pt x="30" y="12"/>
                      <a:pt x="29" y="11"/>
                    </a:cubicBezTo>
                    <a:cubicBezTo>
                      <a:pt x="28" y="9"/>
                      <a:pt x="26" y="8"/>
                      <a:pt x="23" y="7"/>
                    </a:cubicBezTo>
                    <a:cubicBezTo>
                      <a:pt x="20" y="7"/>
                      <a:pt x="17" y="8"/>
                      <a:pt x="15" y="10"/>
                    </a:cubicBezTo>
                    <a:cubicBezTo>
                      <a:pt x="12" y="12"/>
                      <a:pt x="11" y="15"/>
                      <a:pt x="10" y="20"/>
                    </a:cubicBezTo>
                    <a:cubicBezTo>
                      <a:pt x="7" y="42"/>
                      <a:pt x="7" y="42"/>
                      <a:pt x="7" y="42"/>
                    </a:cubicBezTo>
                    <a:cubicBezTo>
                      <a:pt x="0" y="41"/>
                      <a:pt x="0" y="41"/>
                      <a:pt x="0" y="41"/>
                    </a:cubicBezTo>
                    <a:cubicBezTo>
                      <a:pt x="7" y="0"/>
                      <a:pt x="7" y="0"/>
                      <a:pt x="7" y="0"/>
                    </a:cubicBezTo>
                    <a:cubicBezTo>
                      <a:pt x="12" y="1"/>
                      <a:pt x="12" y="1"/>
                      <a:pt x="12" y="1"/>
                    </a:cubicBezTo>
                    <a:cubicBezTo>
                      <a:pt x="11" y="9"/>
                      <a:pt x="11" y="9"/>
                      <a:pt x="11" y="9"/>
                    </a:cubicBezTo>
                    <a:cubicBezTo>
                      <a:pt x="15" y="4"/>
                      <a:pt x="20" y="1"/>
                      <a:pt x="25" y="2"/>
                    </a:cubicBezTo>
                    <a:cubicBezTo>
                      <a:pt x="28" y="3"/>
                      <a:pt x="31" y="4"/>
                      <a:pt x="33" y="6"/>
                    </a:cubicBezTo>
                    <a:cubicBezTo>
                      <a:pt x="34" y="8"/>
                      <a:pt x="36" y="10"/>
                      <a:pt x="36" y="12"/>
                    </a:cubicBezTo>
                    <a:cubicBezTo>
                      <a:pt x="37" y="14"/>
                      <a:pt x="36" y="17"/>
                      <a:pt x="36" y="22"/>
                    </a:cubicBezTo>
                    <a:lnTo>
                      <a:pt x="32" y="4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4" name="Freeform 142">
                <a:extLst>
                  <a:ext uri="{FF2B5EF4-FFF2-40B4-BE49-F238E27FC236}">
                    <a16:creationId xmlns:a16="http://schemas.microsoft.com/office/drawing/2014/main" id="{A4F26C67-E8AA-4453-A0F7-6D4A25385CB9}"/>
                  </a:ext>
                </a:extLst>
              </p:cNvPr>
              <p:cNvSpPr>
                <a:spLocks noEditPoints="1" noChangeArrowheads="1"/>
              </p:cNvSpPr>
              <p:nvPr/>
            </p:nvSpPr>
            <p:spPr bwMode="auto">
              <a:xfrm>
                <a:off x="1819275" y="52388"/>
                <a:ext cx="153988" cy="206375"/>
              </a:xfrm>
              <a:custGeom>
                <a:avLst/>
                <a:gdLst>
                  <a:gd name="T0" fmla="*/ 41 w 41"/>
                  <a:gd name="T1" fmla="*/ 1 h 55"/>
                  <a:gd name="T2" fmla="*/ 33 w 41"/>
                  <a:gd name="T3" fmla="*/ 55 h 55"/>
                  <a:gd name="T4" fmla="*/ 27 w 41"/>
                  <a:gd name="T5" fmla="*/ 55 h 55"/>
                  <a:gd name="T6" fmla="*/ 28 w 41"/>
                  <a:gd name="T7" fmla="*/ 48 h 55"/>
                  <a:gd name="T8" fmla="*/ 14 w 41"/>
                  <a:gd name="T9" fmla="*/ 54 h 55"/>
                  <a:gd name="T10" fmla="*/ 4 w 41"/>
                  <a:gd name="T11" fmla="*/ 46 h 55"/>
                  <a:gd name="T12" fmla="*/ 1 w 41"/>
                  <a:gd name="T13" fmla="*/ 30 h 55"/>
                  <a:gd name="T14" fmla="*/ 8 w 41"/>
                  <a:gd name="T15" fmla="*/ 16 h 55"/>
                  <a:gd name="T16" fmla="*/ 21 w 41"/>
                  <a:gd name="T17" fmla="*/ 11 h 55"/>
                  <a:gd name="T18" fmla="*/ 32 w 41"/>
                  <a:gd name="T19" fmla="*/ 20 h 55"/>
                  <a:gd name="T20" fmla="*/ 35 w 41"/>
                  <a:gd name="T21" fmla="*/ 0 h 55"/>
                  <a:gd name="T22" fmla="*/ 41 w 41"/>
                  <a:gd name="T23" fmla="*/ 1 h 55"/>
                  <a:gd name="T24" fmla="*/ 30 w 41"/>
                  <a:gd name="T25" fmla="*/ 30 h 55"/>
                  <a:gd name="T26" fmla="*/ 29 w 41"/>
                  <a:gd name="T27" fmla="*/ 21 h 55"/>
                  <a:gd name="T28" fmla="*/ 22 w 41"/>
                  <a:gd name="T29" fmla="*/ 17 h 55"/>
                  <a:gd name="T30" fmla="*/ 13 w 41"/>
                  <a:gd name="T31" fmla="*/ 19 h 55"/>
                  <a:gd name="T32" fmla="*/ 8 w 41"/>
                  <a:gd name="T33" fmla="*/ 31 h 55"/>
                  <a:gd name="T34" fmla="*/ 9 w 41"/>
                  <a:gd name="T35" fmla="*/ 43 h 55"/>
                  <a:gd name="T36" fmla="*/ 16 w 41"/>
                  <a:gd name="T37" fmla="*/ 49 h 55"/>
                  <a:gd name="T38" fmla="*/ 24 w 41"/>
                  <a:gd name="T39" fmla="*/ 46 h 55"/>
                  <a:gd name="T40" fmla="*/ 29 w 41"/>
                  <a:gd name="T41" fmla="*/ 38 h 55"/>
                  <a:gd name="T42" fmla="*/ 30 w 41"/>
                  <a:gd name="T43" fmla="*/ 30 h 5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1"/>
                  <a:gd name="T67" fmla="*/ 0 h 55"/>
                  <a:gd name="T68" fmla="*/ 41 w 41"/>
                  <a:gd name="T69" fmla="*/ 55 h 55"/>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1" h="55">
                    <a:moveTo>
                      <a:pt x="41" y="1"/>
                    </a:moveTo>
                    <a:cubicBezTo>
                      <a:pt x="33" y="55"/>
                      <a:pt x="33" y="55"/>
                      <a:pt x="33" y="55"/>
                    </a:cubicBezTo>
                    <a:cubicBezTo>
                      <a:pt x="27" y="55"/>
                      <a:pt x="27" y="55"/>
                      <a:pt x="27" y="55"/>
                    </a:cubicBezTo>
                    <a:cubicBezTo>
                      <a:pt x="28" y="48"/>
                      <a:pt x="28" y="48"/>
                      <a:pt x="28" y="48"/>
                    </a:cubicBezTo>
                    <a:cubicBezTo>
                      <a:pt x="25" y="53"/>
                      <a:pt x="20" y="55"/>
                      <a:pt x="14" y="54"/>
                    </a:cubicBezTo>
                    <a:cubicBezTo>
                      <a:pt x="10" y="53"/>
                      <a:pt x="6" y="50"/>
                      <a:pt x="4" y="46"/>
                    </a:cubicBezTo>
                    <a:cubicBezTo>
                      <a:pt x="1" y="42"/>
                      <a:pt x="0" y="36"/>
                      <a:pt x="1" y="30"/>
                    </a:cubicBezTo>
                    <a:cubicBezTo>
                      <a:pt x="2" y="24"/>
                      <a:pt x="5" y="19"/>
                      <a:pt x="8" y="16"/>
                    </a:cubicBezTo>
                    <a:cubicBezTo>
                      <a:pt x="12" y="12"/>
                      <a:pt x="16" y="11"/>
                      <a:pt x="21" y="11"/>
                    </a:cubicBezTo>
                    <a:cubicBezTo>
                      <a:pt x="26" y="12"/>
                      <a:pt x="30" y="15"/>
                      <a:pt x="32" y="20"/>
                    </a:cubicBezTo>
                    <a:cubicBezTo>
                      <a:pt x="35" y="0"/>
                      <a:pt x="35" y="0"/>
                      <a:pt x="35" y="0"/>
                    </a:cubicBezTo>
                    <a:lnTo>
                      <a:pt x="41" y="1"/>
                    </a:lnTo>
                    <a:close/>
                    <a:moveTo>
                      <a:pt x="30" y="30"/>
                    </a:moveTo>
                    <a:cubicBezTo>
                      <a:pt x="31" y="26"/>
                      <a:pt x="30" y="23"/>
                      <a:pt x="29" y="21"/>
                    </a:cubicBezTo>
                    <a:cubicBezTo>
                      <a:pt x="27" y="18"/>
                      <a:pt x="24" y="17"/>
                      <a:pt x="22" y="17"/>
                    </a:cubicBezTo>
                    <a:cubicBezTo>
                      <a:pt x="18" y="16"/>
                      <a:pt x="16" y="17"/>
                      <a:pt x="13" y="19"/>
                    </a:cubicBezTo>
                    <a:cubicBezTo>
                      <a:pt x="11" y="22"/>
                      <a:pt x="9" y="26"/>
                      <a:pt x="8" y="31"/>
                    </a:cubicBezTo>
                    <a:cubicBezTo>
                      <a:pt x="8" y="36"/>
                      <a:pt x="8" y="40"/>
                      <a:pt x="9" y="43"/>
                    </a:cubicBezTo>
                    <a:cubicBezTo>
                      <a:pt x="11" y="46"/>
                      <a:pt x="13" y="48"/>
                      <a:pt x="16" y="49"/>
                    </a:cubicBezTo>
                    <a:cubicBezTo>
                      <a:pt x="19" y="49"/>
                      <a:pt x="22" y="48"/>
                      <a:pt x="24" y="46"/>
                    </a:cubicBezTo>
                    <a:cubicBezTo>
                      <a:pt x="27" y="44"/>
                      <a:pt x="29" y="41"/>
                      <a:pt x="29" y="38"/>
                    </a:cubicBezTo>
                    <a:lnTo>
                      <a:pt x="30" y="3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5" name="Freeform 143">
                <a:extLst>
                  <a:ext uri="{FF2B5EF4-FFF2-40B4-BE49-F238E27FC236}">
                    <a16:creationId xmlns:a16="http://schemas.microsoft.com/office/drawing/2014/main" id="{E3B04081-D94B-4256-A330-E666A4BAB464}"/>
                  </a:ext>
                </a:extLst>
              </p:cNvPr>
              <p:cNvSpPr>
                <a:spLocks noEditPoints="1" noChangeArrowheads="1"/>
              </p:cNvSpPr>
              <p:nvPr/>
            </p:nvSpPr>
            <p:spPr bwMode="auto">
              <a:xfrm>
                <a:off x="1984375" y="119063"/>
                <a:ext cx="142875" cy="166688"/>
              </a:xfrm>
              <a:custGeom>
                <a:avLst/>
                <a:gdLst>
                  <a:gd name="T0" fmla="*/ 30 w 38"/>
                  <a:gd name="T1" fmla="*/ 32 h 44"/>
                  <a:gd name="T2" fmla="*/ 35 w 38"/>
                  <a:gd name="T3" fmla="*/ 34 h 44"/>
                  <a:gd name="T4" fmla="*/ 28 w 38"/>
                  <a:gd name="T5" fmla="*/ 41 h 44"/>
                  <a:gd name="T6" fmla="*/ 16 w 38"/>
                  <a:gd name="T7" fmla="*/ 43 h 44"/>
                  <a:gd name="T8" fmla="*/ 4 w 38"/>
                  <a:gd name="T9" fmla="*/ 35 h 44"/>
                  <a:gd name="T10" fmla="*/ 1 w 38"/>
                  <a:gd name="T11" fmla="*/ 19 h 44"/>
                  <a:gd name="T12" fmla="*/ 9 w 38"/>
                  <a:gd name="T13" fmla="*/ 4 h 44"/>
                  <a:gd name="T14" fmla="*/ 23 w 38"/>
                  <a:gd name="T15" fmla="*/ 1 h 44"/>
                  <a:gd name="T16" fmla="*/ 35 w 38"/>
                  <a:gd name="T17" fmla="*/ 8 h 44"/>
                  <a:gd name="T18" fmla="*/ 37 w 38"/>
                  <a:gd name="T19" fmla="*/ 25 h 44"/>
                  <a:gd name="T20" fmla="*/ 8 w 38"/>
                  <a:gd name="T21" fmla="*/ 21 h 44"/>
                  <a:gd name="T22" fmla="*/ 10 w 38"/>
                  <a:gd name="T23" fmla="*/ 33 h 44"/>
                  <a:gd name="T24" fmla="*/ 18 w 38"/>
                  <a:gd name="T25" fmla="*/ 38 h 44"/>
                  <a:gd name="T26" fmla="*/ 30 w 38"/>
                  <a:gd name="T27" fmla="*/ 32 h 44"/>
                  <a:gd name="T28" fmla="*/ 31 w 38"/>
                  <a:gd name="T29" fmla="*/ 19 h 44"/>
                  <a:gd name="T30" fmla="*/ 31 w 38"/>
                  <a:gd name="T31" fmla="*/ 13 h 44"/>
                  <a:gd name="T32" fmla="*/ 28 w 38"/>
                  <a:gd name="T33" fmla="*/ 8 h 44"/>
                  <a:gd name="T34" fmla="*/ 23 w 38"/>
                  <a:gd name="T35" fmla="*/ 5 h 44"/>
                  <a:gd name="T36" fmla="*/ 14 w 38"/>
                  <a:gd name="T37" fmla="*/ 8 h 44"/>
                  <a:gd name="T38" fmla="*/ 9 w 38"/>
                  <a:gd name="T39" fmla="*/ 16 h 44"/>
                  <a:gd name="T40" fmla="*/ 31 w 38"/>
                  <a:gd name="T41" fmla="*/ 19 h 4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4"/>
                  <a:gd name="T65" fmla="*/ 38 w 38"/>
                  <a:gd name="T66" fmla="*/ 44 h 4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4">
                    <a:moveTo>
                      <a:pt x="30" y="32"/>
                    </a:moveTo>
                    <a:cubicBezTo>
                      <a:pt x="35" y="34"/>
                      <a:pt x="35" y="34"/>
                      <a:pt x="35" y="34"/>
                    </a:cubicBezTo>
                    <a:cubicBezTo>
                      <a:pt x="34" y="37"/>
                      <a:pt x="31" y="40"/>
                      <a:pt x="28" y="41"/>
                    </a:cubicBezTo>
                    <a:cubicBezTo>
                      <a:pt x="24" y="43"/>
                      <a:pt x="20" y="44"/>
                      <a:pt x="16" y="43"/>
                    </a:cubicBezTo>
                    <a:cubicBezTo>
                      <a:pt x="11" y="42"/>
                      <a:pt x="7" y="39"/>
                      <a:pt x="4" y="35"/>
                    </a:cubicBezTo>
                    <a:cubicBezTo>
                      <a:pt x="1" y="31"/>
                      <a:pt x="0" y="25"/>
                      <a:pt x="1" y="19"/>
                    </a:cubicBezTo>
                    <a:cubicBezTo>
                      <a:pt x="2" y="13"/>
                      <a:pt x="5" y="8"/>
                      <a:pt x="9" y="4"/>
                    </a:cubicBezTo>
                    <a:cubicBezTo>
                      <a:pt x="13" y="1"/>
                      <a:pt x="18" y="0"/>
                      <a:pt x="23" y="1"/>
                    </a:cubicBezTo>
                    <a:cubicBezTo>
                      <a:pt x="28" y="1"/>
                      <a:pt x="32" y="4"/>
                      <a:pt x="35" y="8"/>
                    </a:cubicBezTo>
                    <a:cubicBezTo>
                      <a:pt x="38" y="12"/>
                      <a:pt x="38" y="18"/>
                      <a:pt x="37" y="25"/>
                    </a:cubicBezTo>
                    <a:cubicBezTo>
                      <a:pt x="8" y="21"/>
                      <a:pt x="8" y="21"/>
                      <a:pt x="8" y="21"/>
                    </a:cubicBezTo>
                    <a:cubicBezTo>
                      <a:pt x="7" y="27"/>
                      <a:pt x="8" y="31"/>
                      <a:pt x="10" y="33"/>
                    </a:cubicBezTo>
                    <a:cubicBezTo>
                      <a:pt x="12" y="36"/>
                      <a:pt x="15" y="37"/>
                      <a:pt x="18" y="38"/>
                    </a:cubicBezTo>
                    <a:cubicBezTo>
                      <a:pt x="23" y="39"/>
                      <a:pt x="27" y="37"/>
                      <a:pt x="30" y="32"/>
                    </a:cubicBezTo>
                    <a:close/>
                    <a:moveTo>
                      <a:pt x="31" y="19"/>
                    </a:moveTo>
                    <a:cubicBezTo>
                      <a:pt x="31" y="17"/>
                      <a:pt x="31" y="15"/>
                      <a:pt x="31" y="13"/>
                    </a:cubicBezTo>
                    <a:cubicBezTo>
                      <a:pt x="31" y="11"/>
                      <a:pt x="30" y="10"/>
                      <a:pt x="28" y="8"/>
                    </a:cubicBezTo>
                    <a:cubicBezTo>
                      <a:pt x="27" y="7"/>
                      <a:pt x="25" y="6"/>
                      <a:pt x="23" y="5"/>
                    </a:cubicBezTo>
                    <a:cubicBezTo>
                      <a:pt x="19" y="5"/>
                      <a:pt x="17" y="6"/>
                      <a:pt x="14" y="8"/>
                    </a:cubicBezTo>
                    <a:cubicBezTo>
                      <a:pt x="12" y="9"/>
                      <a:pt x="10" y="12"/>
                      <a:pt x="9" y="16"/>
                    </a:cubicBezTo>
                    <a:lnTo>
                      <a:pt x="31" y="1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6" name="Freeform 144">
                <a:extLst>
                  <a:ext uri="{FF2B5EF4-FFF2-40B4-BE49-F238E27FC236}">
                    <a16:creationId xmlns:a16="http://schemas.microsoft.com/office/drawing/2014/main" id="{96D71B8E-A819-458A-8FC6-568EC96C6CCC}"/>
                  </a:ext>
                </a:extLst>
              </p:cNvPr>
              <p:cNvSpPr>
                <a:spLocks noChangeArrowheads="1"/>
              </p:cNvSpPr>
              <p:nvPr/>
            </p:nvSpPr>
            <p:spPr bwMode="auto">
              <a:xfrm>
                <a:off x="2119313" y="138113"/>
                <a:ext cx="142875" cy="169863"/>
              </a:xfrm>
              <a:custGeom>
                <a:avLst/>
                <a:gdLst>
                  <a:gd name="T0" fmla="*/ 81 w 90"/>
                  <a:gd name="T1" fmla="*/ 107 h 107"/>
                  <a:gd name="T2" fmla="*/ 64 w 90"/>
                  <a:gd name="T3" fmla="*/ 104 h 107"/>
                  <a:gd name="T4" fmla="*/ 45 w 90"/>
                  <a:gd name="T5" fmla="*/ 62 h 107"/>
                  <a:gd name="T6" fmla="*/ 14 w 90"/>
                  <a:gd name="T7" fmla="*/ 97 h 107"/>
                  <a:gd name="T8" fmla="*/ 0 w 90"/>
                  <a:gd name="T9" fmla="*/ 95 h 107"/>
                  <a:gd name="T10" fmla="*/ 40 w 90"/>
                  <a:gd name="T11" fmla="*/ 50 h 107"/>
                  <a:gd name="T12" fmla="*/ 19 w 90"/>
                  <a:gd name="T13" fmla="*/ 0 h 107"/>
                  <a:gd name="T14" fmla="*/ 36 w 90"/>
                  <a:gd name="T15" fmla="*/ 3 h 107"/>
                  <a:gd name="T16" fmla="*/ 50 w 90"/>
                  <a:gd name="T17" fmla="*/ 38 h 107"/>
                  <a:gd name="T18" fmla="*/ 76 w 90"/>
                  <a:gd name="T19" fmla="*/ 10 h 107"/>
                  <a:gd name="T20" fmla="*/ 90 w 90"/>
                  <a:gd name="T21" fmla="*/ 12 h 107"/>
                  <a:gd name="T22" fmla="*/ 57 w 90"/>
                  <a:gd name="T23" fmla="*/ 50 h 107"/>
                  <a:gd name="T24" fmla="*/ 81 w 90"/>
                  <a:gd name="T25" fmla="*/ 107 h 10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0"/>
                  <a:gd name="T40" fmla="*/ 0 h 107"/>
                  <a:gd name="T41" fmla="*/ 90 w 90"/>
                  <a:gd name="T42" fmla="*/ 107 h 10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0" h="107">
                    <a:moveTo>
                      <a:pt x="81" y="107"/>
                    </a:moveTo>
                    <a:lnTo>
                      <a:pt x="64" y="104"/>
                    </a:lnTo>
                    <a:lnTo>
                      <a:pt x="45" y="62"/>
                    </a:lnTo>
                    <a:lnTo>
                      <a:pt x="14" y="97"/>
                    </a:lnTo>
                    <a:lnTo>
                      <a:pt x="0" y="95"/>
                    </a:lnTo>
                    <a:lnTo>
                      <a:pt x="40" y="50"/>
                    </a:lnTo>
                    <a:lnTo>
                      <a:pt x="19" y="0"/>
                    </a:lnTo>
                    <a:lnTo>
                      <a:pt x="36" y="3"/>
                    </a:lnTo>
                    <a:lnTo>
                      <a:pt x="50" y="38"/>
                    </a:lnTo>
                    <a:lnTo>
                      <a:pt x="76" y="10"/>
                    </a:lnTo>
                    <a:lnTo>
                      <a:pt x="90" y="12"/>
                    </a:lnTo>
                    <a:lnTo>
                      <a:pt x="57" y="50"/>
                    </a:lnTo>
                    <a:lnTo>
                      <a:pt x="81" y="10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7" name="Freeform 145">
                <a:extLst>
                  <a:ext uri="{FF2B5EF4-FFF2-40B4-BE49-F238E27FC236}">
                    <a16:creationId xmlns:a16="http://schemas.microsoft.com/office/drawing/2014/main" id="{2ED1D97C-A4C7-4386-8D38-8A092A20AC8A}"/>
                  </a:ext>
                </a:extLst>
              </p:cNvPr>
              <p:cNvSpPr>
                <a:spLocks noEditPoints="1" noChangeArrowheads="1"/>
              </p:cNvSpPr>
              <p:nvPr/>
            </p:nvSpPr>
            <p:spPr bwMode="auto">
              <a:xfrm>
                <a:off x="0" y="1435100"/>
                <a:ext cx="112713" cy="96838"/>
              </a:xfrm>
              <a:custGeom>
                <a:avLst/>
                <a:gdLst>
                  <a:gd name="T0" fmla="*/ 3 w 30"/>
                  <a:gd name="T1" fmla="*/ 6 h 26"/>
                  <a:gd name="T2" fmla="*/ 6 w 30"/>
                  <a:gd name="T3" fmla="*/ 14 h 26"/>
                  <a:gd name="T4" fmla="*/ 2 w 30"/>
                  <a:gd name="T5" fmla="*/ 13 h 26"/>
                  <a:gd name="T6" fmla="*/ 0 w 30"/>
                  <a:gd name="T7" fmla="*/ 16 h 26"/>
                  <a:gd name="T8" fmla="*/ 29 w 30"/>
                  <a:gd name="T9" fmla="*/ 26 h 26"/>
                  <a:gd name="T10" fmla="*/ 30 w 30"/>
                  <a:gd name="T11" fmla="*/ 22 h 26"/>
                  <a:gd name="T12" fmla="*/ 20 w 30"/>
                  <a:gd name="T13" fmla="*/ 19 h 26"/>
                  <a:gd name="T14" fmla="*/ 26 w 30"/>
                  <a:gd name="T15" fmla="*/ 14 h 26"/>
                  <a:gd name="T16" fmla="*/ 25 w 30"/>
                  <a:gd name="T17" fmla="*/ 7 h 26"/>
                  <a:gd name="T18" fmla="*/ 17 w 30"/>
                  <a:gd name="T19" fmla="*/ 1 h 26"/>
                  <a:gd name="T20" fmla="*/ 9 w 30"/>
                  <a:gd name="T21" fmla="*/ 1 h 26"/>
                  <a:gd name="T22" fmla="*/ 3 w 30"/>
                  <a:gd name="T23" fmla="*/ 6 h 26"/>
                  <a:gd name="T24" fmla="*/ 22 w 30"/>
                  <a:gd name="T25" fmla="*/ 9 h 26"/>
                  <a:gd name="T26" fmla="*/ 23 w 30"/>
                  <a:gd name="T27" fmla="*/ 14 h 26"/>
                  <a:gd name="T28" fmla="*/ 20 w 30"/>
                  <a:gd name="T29" fmla="*/ 17 h 26"/>
                  <a:gd name="T30" fmla="*/ 15 w 30"/>
                  <a:gd name="T31" fmla="*/ 17 h 26"/>
                  <a:gd name="T32" fmla="*/ 9 w 30"/>
                  <a:gd name="T33" fmla="*/ 15 h 26"/>
                  <a:gd name="T34" fmla="*/ 6 w 30"/>
                  <a:gd name="T35" fmla="*/ 12 h 26"/>
                  <a:gd name="T36" fmla="*/ 6 w 30"/>
                  <a:gd name="T37" fmla="*/ 8 h 26"/>
                  <a:gd name="T38" fmla="*/ 9 w 30"/>
                  <a:gd name="T39" fmla="*/ 4 h 26"/>
                  <a:gd name="T40" fmla="*/ 16 w 30"/>
                  <a:gd name="T41" fmla="*/ 5 h 26"/>
                  <a:gd name="T42" fmla="*/ 22 w 30"/>
                  <a:gd name="T43" fmla="*/ 9 h 2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0"/>
                  <a:gd name="T67" fmla="*/ 0 h 26"/>
                  <a:gd name="T68" fmla="*/ 30 w 30"/>
                  <a:gd name="T69" fmla="*/ 26 h 2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0" h="26">
                    <a:moveTo>
                      <a:pt x="3" y="6"/>
                    </a:moveTo>
                    <a:cubicBezTo>
                      <a:pt x="2" y="9"/>
                      <a:pt x="3" y="12"/>
                      <a:pt x="6" y="14"/>
                    </a:cubicBezTo>
                    <a:cubicBezTo>
                      <a:pt x="2" y="13"/>
                      <a:pt x="2" y="13"/>
                      <a:pt x="2" y="13"/>
                    </a:cubicBezTo>
                    <a:cubicBezTo>
                      <a:pt x="0" y="16"/>
                      <a:pt x="0" y="16"/>
                      <a:pt x="0" y="16"/>
                    </a:cubicBezTo>
                    <a:cubicBezTo>
                      <a:pt x="29" y="26"/>
                      <a:pt x="29" y="26"/>
                      <a:pt x="29" y="26"/>
                    </a:cubicBezTo>
                    <a:cubicBezTo>
                      <a:pt x="30" y="22"/>
                      <a:pt x="30" y="22"/>
                      <a:pt x="30" y="22"/>
                    </a:cubicBezTo>
                    <a:cubicBezTo>
                      <a:pt x="20" y="19"/>
                      <a:pt x="20" y="19"/>
                      <a:pt x="20" y="19"/>
                    </a:cubicBezTo>
                    <a:cubicBezTo>
                      <a:pt x="23" y="18"/>
                      <a:pt x="25" y="17"/>
                      <a:pt x="26" y="14"/>
                    </a:cubicBezTo>
                    <a:cubicBezTo>
                      <a:pt x="26" y="11"/>
                      <a:pt x="26" y="9"/>
                      <a:pt x="25" y="7"/>
                    </a:cubicBezTo>
                    <a:cubicBezTo>
                      <a:pt x="23" y="4"/>
                      <a:pt x="21" y="3"/>
                      <a:pt x="17" y="1"/>
                    </a:cubicBezTo>
                    <a:cubicBezTo>
                      <a:pt x="14" y="0"/>
                      <a:pt x="11" y="0"/>
                      <a:pt x="9" y="1"/>
                    </a:cubicBezTo>
                    <a:cubicBezTo>
                      <a:pt x="6" y="2"/>
                      <a:pt x="4" y="3"/>
                      <a:pt x="3" y="6"/>
                    </a:cubicBezTo>
                    <a:close/>
                    <a:moveTo>
                      <a:pt x="22" y="9"/>
                    </a:moveTo>
                    <a:cubicBezTo>
                      <a:pt x="23" y="11"/>
                      <a:pt x="23" y="12"/>
                      <a:pt x="23" y="14"/>
                    </a:cubicBezTo>
                    <a:cubicBezTo>
                      <a:pt x="22" y="15"/>
                      <a:pt x="21" y="16"/>
                      <a:pt x="20" y="17"/>
                    </a:cubicBezTo>
                    <a:cubicBezTo>
                      <a:pt x="18" y="17"/>
                      <a:pt x="17" y="18"/>
                      <a:pt x="15" y="17"/>
                    </a:cubicBezTo>
                    <a:cubicBezTo>
                      <a:pt x="9" y="15"/>
                      <a:pt x="9" y="15"/>
                      <a:pt x="9" y="15"/>
                    </a:cubicBezTo>
                    <a:cubicBezTo>
                      <a:pt x="8" y="14"/>
                      <a:pt x="7" y="13"/>
                      <a:pt x="6" y="12"/>
                    </a:cubicBezTo>
                    <a:cubicBezTo>
                      <a:pt x="6" y="10"/>
                      <a:pt x="5" y="9"/>
                      <a:pt x="6" y="8"/>
                    </a:cubicBezTo>
                    <a:cubicBezTo>
                      <a:pt x="7" y="6"/>
                      <a:pt x="8" y="5"/>
                      <a:pt x="9" y="4"/>
                    </a:cubicBezTo>
                    <a:cubicBezTo>
                      <a:pt x="11" y="4"/>
                      <a:pt x="14" y="4"/>
                      <a:pt x="16" y="5"/>
                    </a:cubicBezTo>
                    <a:cubicBezTo>
                      <a:pt x="19" y="6"/>
                      <a:pt x="21" y="8"/>
                      <a:pt x="22"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8" name="Freeform 146">
                <a:extLst>
                  <a:ext uri="{FF2B5EF4-FFF2-40B4-BE49-F238E27FC236}">
                    <a16:creationId xmlns:a16="http://schemas.microsoft.com/office/drawing/2014/main" id="{4D972526-1759-4775-8B98-9948797E98C4}"/>
                  </a:ext>
                </a:extLst>
              </p:cNvPr>
              <p:cNvSpPr>
                <a:spLocks noChangeArrowheads="1"/>
              </p:cNvSpPr>
              <p:nvPr/>
            </p:nvSpPr>
            <p:spPr bwMode="auto">
              <a:xfrm>
                <a:off x="33338" y="1366838"/>
                <a:ext cx="82550" cy="68263"/>
              </a:xfrm>
              <a:custGeom>
                <a:avLst/>
                <a:gdLst>
                  <a:gd name="T0" fmla="*/ 2 w 22"/>
                  <a:gd name="T1" fmla="*/ 5 h 18"/>
                  <a:gd name="T2" fmla="*/ 6 w 22"/>
                  <a:gd name="T3" fmla="*/ 10 h 18"/>
                  <a:gd name="T4" fmla="*/ 1 w 22"/>
                  <a:gd name="T5" fmla="*/ 8 h 18"/>
                  <a:gd name="T6" fmla="*/ 0 w 22"/>
                  <a:gd name="T7" fmla="*/ 11 h 18"/>
                  <a:gd name="T8" fmla="*/ 21 w 22"/>
                  <a:gd name="T9" fmla="*/ 18 h 18"/>
                  <a:gd name="T10" fmla="*/ 22 w 22"/>
                  <a:gd name="T11" fmla="*/ 15 h 18"/>
                  <a:gd name="T12" fmla="*/ 11 w 22"/>
                  <a:gd name="T13" fmla="*/ 11 h 18"/>
                  <a:gd name="T14" fmla="*/ 6 w 22"/>
                  <a:gd name="T15" fmla="*/ 7 h 18"/>
                  <a:gd name="T16" fmla="*/ 6 w 22"/>
                  <a:gd name="T17" fmla="*/ 2 h 18"/>
                  <a:gd name="T18" fmla="*/ 6 w 22"/>
                  <a:gd name="T19" fmla="*/ 1 h 18"/>
                  <a:gd name="T20" fmla="*/ 3 w 22"/>
                  <a:gd name="T21" fmla="*/ 0 h 18"/>
                  <a:gd name="T22" fmla="*/ 2 w 22"/>
                  <a:gd name="T23" fmla="*/ 2 h 18"/>
                  <a:gd name="T24" fmla="*/ 2 w 22"/>
                  <a:gd name="T25" fmla="*/ 5 h 1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2"/>
                  <a:gd name="T40" fmla="*/ 0 h 18"/>
                  <a:gd name="T41" fmla="*/ 22 w 22"/>
                  <a:gd name="T42" fmla="*/ 18 h 1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2" h="18">
                    <a:moveTo>
                      <a:pt x="2" y="5"/>
                    </a:moveTo>
                    <a:cubicBezTo>
                      <a:pt x="2" y="6"/>
                      <a:pt x="4" y="8"/>
                      <a:pt x="6" y="10"/>
                    </a:cubicBezTo>
                    <a:cubicBezTo>
                      <a:pt x="1" y="8"/>
                      <a:pt x="1" y="8"/>
                      <a:pt x="1" y="8"/>
                    </a:cubicBezTo>
                    <a:cubicBezTo>
                      <a:pt x="0" y="11"/>
                      <a:pt x="0" y="11"/>
                      <a:pt x="0" y="11"/>
                    </a:cubicBezTo>
                    <a:cubicBezTo>
                      <a:pt x="21" y="18"/>
                      <a:pt x="21" y="18"/>
                      <a:pt x="21" y="18"/>
                    </a:cubicBezTo>
                    <a:cubicBezTo>
                      <a:pt x="22" y="15"/>
                      <a:pt x="22" y="15"/>
                      <a:pt x="22" y="15"/>
                    </a:cubicBezTo>
                    <a:cubicBezTo>
                      <a:pt x="11" y="11"/>
                      <a:pt x="11" y="11"/>
                      <a:pt x="11" y="11"/>
                    </a:cubicBezTo>
                    <a:cubicBezTo>
                      <a:pt x="9" y="10"/>
                      <a:pt x="7" y="9"/>
                      <a:pt x="6" y="7"/>
                    </a:cubicBezTo>
                    <a:cubicBezTo>
                      <a:pt x="5" y="6"/>
                      <a:pt x="5" y="4"/>
                      <a:pt x="6" y="2"/>
                    </a:cubicBezTo>
                    <a:cubicBezTo>
                      <a:pt x="6" y="1"/>
                      <a:pt x="6" y="1"/>
                      <a:pt x="6" y="1"/>
                    </a:cubicBezTo>
                    <a:cubicBezTo>
                      <a:pt x="3" y="0"/>
                      <a:pt x="3" y="0"/>
                      <a:pt x="3" y="0"/>
                    </a:cubicBezTo>
                    <a:cubicBezTo>
                      <a:pt x="3" y="1"/>
                      <a:pt x="2" y="1"/>
                      <a:pt x="2" y="2"/>
                    </a:cubicBezTo>
                    <a:cubicBezTo>
                      <a:pt x="2" y="3"/>
                      <a:pt x="2" y="4"/>
                      <a:pt x="2"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89" name="Freeform 147">
                <a:extLst>
                  <a:ext uri="{FF2B5EF4-FFF2-40B4-BE49-F238E27FC236}">
                    <a16:creationId xmlns:a16="http://schemas.microsoft.com/office/drawing/2014/main" id="{85462F61-BBCF-47DF-9019-84B8353F2FAF}"/>
                  </a:ext>
                </a:extLst>
              </p:cNvPr>
              <p:cNvSpPr>
                <a:spLocks noEditPoints="1" noChangeArrowheads="1"/>
              </p:cNvSpPr>
              <p:nvPr/>
            </p:nvSpPr>
            <p:spPr bwMode="auto">
              <a:xfrm>
                <a:off x="55563" y="1303338"/>
                <a:ext cx="90488" cy="79375"/>
              </a:xfrm>
              <a:custGeom>
                <a:avLst/>
                <a:gdLst>
                  <a:gd name="T0" fmla="*/ 1 w 24"/>
                  <a:gd name="T1" fmla="*/ 6 h 21"/>
                  <a:gd name="T2" fmla="*/ 1 w 24"/>
                  <a:gd name="T3" fmla="*/ 14 h 21"/>
                  <a:gd name="T4" fmla="*/ 8 w 24"/>
                  <a:gd name="T5" fmla="*/ 20 h 21"/>
                  <a:gd name="T6" fmla="*/ 17 w 24"/>
                  <a:gd name="T7" fmla="*/ 20 h 21"/>
                  <a:gd name="T8" fmla="*/ 23 w 24"/>
                  <a:gd name="T9" fmla="*/ 15 h 21"/>
                  <a:gd name="T10" fmla="*/ 22 w 24"/>
                  <a:gd name="T11" fmla="*/ 7 h 21"/>
                  <a:gd name="T12" fmla="*/ 15 w 24"/>
                  <a:gd name="T13" fmla="*/ 1 h 21"/>
                  <a:gd name="T14" fmla="*/ 6 w 24"/>
                  <a:gd name="T15" fmla="*/ 1 h 21"/>
                  <a:gd name="T16" fmla="*/ 1 w 24"/>
                  <a:gd name="T17" fmla="*/ 6 h 21"/>
                  <a:gd name="T18" fmla="*/ 20 w 24"/>
                  <a:gd name="T19" fmla="*/ 9 h 21"/>
                  <a:gd name="T20" fmla="*/ 20 w 24"/>
                  <a:gd name="T21" fmla="*/ 13 h 21"/>
                  <a:gd name="T22" fmla="*/ 17 w 24"/>
                  <a:gd name="T23" fmla="*/ 17 h 21"/>
                  <a:gd name="T24" fmla="*/ 9 w 24"/>
                  <a:gd name="T25" fmla="*/ 16 h 21"/>
                  <a:gd name="T26" fmla="*/ 4 w 24"/>
                  <a:gd name="T27" fmla="*/ 12 h 21"/>
                  <a:gd name="T28" fmla="*/ 3 w 24"/>
                  <a:gd name="T29" fmla="*/ 8 h 21"/>
                  <a:gd name="T30" fmla="*/ 7 w 24"/>
                  <a:gd name="T31" fmla="*/ 4 h 21"/>
                  <a:gd name="T32" fmla="*/ 14 w 24"/>
                  <a:gd name="T33" fmla="*/ 5 h 21"/>
                  <a:gd name="T34" fmla="*/ 20 w 24"/>
                  <a:gd name="T35" fmla="*/ 9 h 2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4"/>
                  <a:gd name="T55" fmla="*/ 0 h 21"/>
                  <a:gd name="T56" fmla="*/ 24 w 24"/>
                  <a:gd name="T57" fmla="*/ 21 h 2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4" h="21">
                    <a:moveTo>
                      <a:pt x="1" y="6"/>
                    </a:moveTo>
                    <a:cubicBezTo>
                      <a:pt x="0" y="9"/>
                      <a:pt x="0" y="12"/>
                      <a:pt x="1" y="14"/>
                    </a:cubicBezTo>
                    <a:cubicBezTo>
                      <a:pt x="3" y="17"/>
                      <a:pt x="5" y="19"/>
                      <a:pt x="8" y="20"/>
                    </a:cubicBezTo>
                    <a:cubicBezTo>
                      <a:pt x="11" y="21"/>
                      <a:pt x="14" y="21"/>
                      <a:pt x="17" y="20"/>
                    </a:cubicBezTo>
                    <a:cubicBezTo>
                      <a:pt x="20" y="19"/>
                      <a:pt x="22" y="18"/>
                      <a:pt x="23" y="15"/>
                    </a:cubicBezTo>
                    <a:cubicBezTo>
                      <a:pt x="24" y="12"/>
                      <a:pt x="24" y="9"/>
                      <a:pt x="22" y="7"/>
                    </a:cubicBezTo>
                    <a:cubicBezTo>
                      <a:pt x="21" y="4"/>
                      <a:pt x="18" y="2"/>
                      <a:pt x="15" y="1"/>
                    </a:cubicBezTo>
                    <a:cubicBezTo>
                      <a:pt x="12" y="0"/>
                      <a:pt x="9" y="0"/>
                      <a:pt x="6" y="1"/>
                    </a:cubicBezTo>
                    <a:cubicBezTo>
                      <a:pt x="4" y="2"/>
                      <a:pt x="2" y="4"/>
                      <a:pt x="1" y="6"/>
                    </a:cubicBezTo>
                    <a:close/>
                    <a:moveTo>
                      <a:pt x="20" y="9"/>
                    </a:moveTo>
                    <a:cubicBezTo>
                      <a:pt x="20" y="10"/>
                      <a:pt x="21" y="12"/>
                      <a:pt x="20" y="13"/>
                    </a:cubicBezTo>
                    <a:cubicBezTo>
                      <a:pt x="19" y="15"/>
                      <a:pt x="18" y="16"/>
                      <a:pt x="17" y="17"/>
                    </a:cubicBezTo>
                    <a:cubicBezTo>
                      <a:pt x="15" y="18"/>
                      <a:pt x="13" y="17"/>
                      <a:pt x="9" y="16"/>
                    </a:cubicBezTo>
                    <a:cubicBezTo>
                      <a:pt x="7" y="15"/>
                      <a:pt x="5" y="14"/>
                      <a:pt x="4" y="12"/>
                    </a:cubicBezTo>
                    <a:cubicBezTo>
                      <a:pt x="3" y="11"/>
                      <a:pt x="3" y="9"/>
                      <a:pt x="3" y="8"/>
                    </a:cubicBezTo>
                    <a:cubicBezTo>
                      <a:pt x="4" y="6"/>
                      <a:pt x="5" y="5"/>
                      <a:pt x="7" y="4"/>
                    </a:cubicBezTo>
                    <a:cubicBezTo>
                      <a:pt x="8" y="3"/>
                      <a:pt x="11" y="4"/>
                      <a:pt x="14" y="5"/>
                    </a:cubicBezTo>
                    <a:cubicBezTo>
                      <a:pt x="17" y="6"/>
                      <a:pt x="19" y="7"/>
                      <a:pt x="20"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0" name="Freeform 148">
                <a:extLst>
                  <a:ext uri="{FF2B5EF4-FFF2-40B4-BE49-F238E27FC236}">
                    <a16:creationId xmlns:a16="http://schemas.microsoft.com/office/drawing/2014/main" id="{5A7EC6D1-543B-4752-878E-E09A91C74C2A}"/>
                  </a:ext>
                </a:extLst>
              </p:cNvPr>
              <p:cNvSpPr>
                <a:spLocks noChangeArrowheads="1"/>
              </p:cNvSpPr>
              <p:nvPr/>
            </p:nvSpPr>
            <p:spPr bwMode="auto">
              <a:xfrm>
                <a:off x="82550" y="1223963"/>
                <a:ext cx="90488" cy="76200"/>
              </a:xfrm>
              <a:custGeom>
                <a:avLst/>
                <a:gdLst>
                  <a:gd name="T0" fmla="*/ 4 w 24"/>
                  <a:gd name="T1" fmla="*/ 7 h 20"/>
                  <a:gd name="T2" fmla="*/ 11 w 24"/>
                  <a:gd name="T3" fmla="*/ 4 h 20"/>
                  <a:gd name="T4" fmla="*/ 12 w 24"/>
                  <a:gd name="T5" fmla="*/ 0 h 20"/>
                  <a:gd name="T6" fmla="*/ 5 w 24"/>
                  <a:gd name="T7" fmla="*/ 1 h 20"/>
                  <a:gd name="T8" fmla="*/ 1 w 24"/>
                  <a:gd name="T9" fmla="*/ 6 h 20"/>
                  <a:gd name="T10" fmla="*/ 2 w 24"/>
                  <a:gd name="T11" fmla="*/ 14 h 20"/>
                  <a:gd name="T12" fmla="*/ 9 w 24"/>
                  <a:gd name="T13" fmla="*/ 19 h 20"/>
                  <a:gd name="T14" fmla="*/ 18 w 24"/>
                  <a:gd name="T15" fmla="*/ 19 h 20"/>
                  <a:gd name="T16" fmla="*/ 24 w 24"/>
                  <a:gd name="T17" fmla="*/ 14 h 20"/>
                  <a:gd name="T18" fmla="*/ 23 w 24"/>
                  <a:gd name="T19" fmla="*/ 8 h 20"/>
                  <a:gd name="T20" fmla="*/ 19 w 24"/>
                  <a:gd name="T21" fmla="*/ 3 h 20"/>
                  <a:gd name="T22" fmla="*/ 17 w 24"/>
                  <a:gd name="T23" fmla="*/ 6 h 20"/>
                  <a:gd name="T24" fmla="*/ 21 w 24"/>
                  <a:gd name="T25" fmla="*/ 13 h 20"/>
                  <a:gd name="T26" fmla="*/ 17 w 24"/>
                  <a:gd name="T27" fmla="*/ 16 h 20"/>
                  <a:gd name="T28" fmla="*/ 10 w 24"/>
                  <a:gd name="T29" fmla="*/ 15 h 20"/>
                  <a:gd name="T30" fmla="*/ 5 w 24"/>
                  <a:gd name="T31" fmla="*/ 12 h 20"/>
                  <a:gd name="T32" fmla="*/ 4 w 24"/>
                  <a:gd name="T33" fmla="*/ 7 h 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
                  <a:gd name="T52" fmla="*/ 0 h 20"/>
                  <a:gd name="T53" fmla="*/ 24 w 24"/>
                  <a:gd name="T54" fmla="*/ 20 h 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 h="20">
                    <a:moveTo>
                      <a:pt x="4" y="7"/>
                    </a:moveTo>
                    <a:cubicBezTo>
                      <a:pt x="5" y="4"/>
                      <a:pt x="7" y="3"/>
                      <a:pt x="11" y="4"/>
                    </a:cubicBezTo>
                    <a:cubicBezTo>
                      <a:pt x="12" y="0"/>
                      <a:pt x="12" y="0"/>
                      <a:pt x="12" y="0"/>
                    </a:cubicBezTo>
                    <a:cubicBezTo>
                      <a:pt x="9" y="0"/>
                      <a:pt x="7" y="0"/>
                      <a:pt x="5" y="1"/>
                    </a:cubicBezTo>
                    <a:cubicBezTo>
                      <a:pt x="3" y="2"/>
                      <a:pt x="2" y="4"/>
                      <a:pt x="1" y="6"/>
                    </a:cubicBezTo>
                    <a:cubicBezTo>
                      <a:pt x="0" y="9"/>
                      <a:pt x="1" y="11"/>
                      <a:pt x="2" y="14"/>
                    </a:cubicBezTo>
                    <a:cubicBezTo>
                      <a:pt x="4" y="16"/>
                      <a:pt x="6" y="18"/>
                      <a:pt x="9" y="19"/>
                    </a:cubicBezTo>
                    <a:cubicBezTo>
                      <a:pt x="12" y="20"/>
                      <a:pt x="15" y="20"/>
                      <a:pt x="18" y="19"/>
                    </a:cubicBezTo>
                    <a:cubicBezTo>
                      <a:pt x="21" y="19"/>
                      <a:pt x="22" y="17"/>
                      <a:pt x="24" y="14"/>
                    </a:cubicBezTo>
                    <a:cubicBezTo>
                      <a:pt x="24" y="12"/>
                      <a:pt x="24" y="10"/>
                      <a:pt x="23" y="8"/>
                    </a:cubicBezTo>
                    <a:cubicBezTo>
                      <a:pt x="23" y="6"/>
                      <a:pt x="21" y="4"/>
                      <a:pt x="19" y="3"/>
                    </a:cubicBezTo>
                    <a:cubicBezTo>
                      <a:pt x="17" y="6"/>
                      <a:pt x="17" y="6"/>
                      <a:pt x="17" y="6"/>
                    </a:cubicBezTo>
                    <a:cubicBezTo>
                      <a:pt x="21" y="8"/>
                      <a:pt x="22" y="10"/>
                      <a:pt x="21" y="13"/>
                    </a:cubicBezTo>
                    <a:cubicBezTo>
                      <a:pt x="20" y="15"/>
                      <a:pt x="19" y="16"/>
                      <a:pt x="17" y="16"/>
                    </a:cubicBezTo>
                    <a:cubicBezTo>
                      <a:pt x="15" y="16"/>
                      <a:pt x="13" y="16"/>
                      <a:pt x="10" y="15"/>
                    </a:cubicBezTo>
                    <a:cubicBezTo>
                      <a:pt x="8" y="14"/>
                      <a:pt x="6" y="13"/>
                      <a:pt x="5" y="12"/>
                    </a:cubicBezTo>
                    <a:cubicBezTo>
                      <a:pt x="4" y="10"/>
                      <a:pt x="3" y="8"/>
                      <a:pt x="4"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1" name="Freeform 149">
                <a:extLst>
                  <a:ext uri="{FF2B5EF4-FFF2-40B4-BE49-F238E27FC236}">
                    <a16:creationId xmlns:a16="http://schemas.microsoft.com/office/drawing/2014/main" id="{E8FDA275-36A8-4252-8FC4-200C285E2A92}"/>
                  </a:ext>
                </a:extLst>
              </p:cNvPr>
              <p:cNvSpPr>
                <a:spLocks noEditPoints="1" noChangeArrowheads="1"/>
              </p:cNvSpPr>
              <p:nvPr/>
            </p:nvSpPr>
            <p:spPr bwMode="auto">
              <a:xfrm>
                <a:off x="112713" y="1146175"/>
                <a:ext cx="90488" cy="77788"/>
              </a:xfrm>
              <a:custGeom>
                <a:avLst/>
                <a:gdLst>
                  <a:gd name="T0" fmla="*/ 6 w 24"/>
                  <a:gd name="T1" fmla="*/ 1 h 21"/>
                  <a:gd name="T2" fmla="*/ 1 w 24"/>
                  <a:gd name="T3" fmla="*/ 6 h 21"/>
                  <a:gd name="T4" fmla="*/ 1 w 24"/>
                  <a:gd name="T5" fmla="*/ 14 h 21"/>
                  <a:gd name="T6" fmla="*/ 8 w 24"/>
                  <a:gd name="T7" fmla="*/ 20 h 21"/>
                  <a:gd name="T8" fmla="*/ 17 w 24"/>
                  <a:gd name="T9" fmla="*/ 20 h 21"/>
                  <a:gd name="T10" fmla="*/ 23 w 24"/>
                  <a:gd name="T11" fmla="*/ 14 h 21"/>
                  <a:gd name="T12" fmla="*/ 23 w 24"/>
                  <a:gd name="T13" fmla="*/ 8 h 21"/>
                  <a:gd name="T14" fmla="*/ 20 w 24"/>
                  <a:gd name="T15" fmla="*/ 3 h 21"/>
                  <a:gd name="T16" fmla="*/ 18 w 24"/>
                  <a:gd name="T17" fmla="*/ 6 h 21"/>
                  <a:gd name="T18" fmla="*/ 20 w 24"/>
                  <a:gd name="T19" fmla="*/ 13 h 21"/>
                  <a:gd name="T20" fmla="*/ 17 w 24"/>
                  <a:gd name="T21" fmla="*/ 17 h 21"/>
                  <a:gd name="T22" fmla="*/ 10 w 24"/>
                  <a:gd name="T23" fmla="*/ 16 h 21"/>
                  <a:gd name="T24" fmla="*/ 15 w 24"/>
                  <a:gd name="T25" fmla="*/ 1 h 21"/>
                  <a:gd name="T26" fmla="*/ 6 w 24"/>
                  <a:gd name="T27" fmla="*/ 1 h 21"/>
                  <a:gd name="T28" fmla="*/ 8 w 24"/>
                  <a:gd name="T29" fmla="*/ 15 h 21"/>
                  <a:gd name="T30" fmla="*/ 3 w 24"/>
                  <a:gd name="T31" fmla="*/ 12 h 21"/>
                  <a:gd name="T32" fmla="*/ 3 w 24"/>
                  <a:gd name="T33" fmla="*/ 7 h 21"/>
                  <a:gd name="T34" fmla="*/ 5 w 24"/>
                  <a:gd name="T35" fmla="*/ 4 h 21"/>
                  <a:gd name="T36" fmla="*/ 8 w 24"/>
                  <a:gd name="T37" fmla="*/ 3 h 21"/>
                  <a:gd name="T38" fmla="*/ 12 w 24"/>
                  <a:gd name="T39" fmla="*/ 4 h 21"/>
                  <a:gd name="T40" fmla="*/ 8 w 24"/>
                  <a:gd name="T41" fmla="*/ 15 h 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21"/>
                  <a:gd name="T65" fmla="*/ 24 w 24"/>
                  <a:gd name="T66" fmla="*/ 21 h 2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21">
                    <a:moveTo>
                      <a:pt x="6" y="1"/>
                    </a:moveTo>
                    <a:cubicBezTo>
                      <a:pt x="3" y="2"/>
                      <a:pt x="2" y="3"/>
                      <a:pt x="1" y="6"/>
                    </a:cubicBezTo>
                    <a:cubicBezTo>
                      <a:pt x="0" y="9"/>
                      <a:pt x="0" y="12"/>
                      <a:pt x="1" y="14"/>
                    </a:cubicBezTo>
                    <a:cubicBezTo>
                      <a:pt x="3" y="17"/>
                      <a:pt x="5" y="19"/>
                      <a:pt x="8" y="20"/>
                    </a:cubicBezTo>
                    <a:cubicBezTo>
                      <a:pt x="12" y="21"/>
                      <a:pt x="15" y="21"/>
                      <a:pt x="17" y="20"/>
                    </a:cubicBezTo>
                    <a:cubicBezTo>
                      <a:pt x="20" y="19"/>
                      <a:pt x="22" y="17"/>
                      <a:pt x="23" y="14"/>
                    </a:cubicBezTo>
                    <a:cubicBezTo>
                      <a:pt x="24" y="12"/>
                      <a:pt x="24" y="10"/>
                      <a:pt x="23" y="8"/>
                    </a:cubicBezTo>
                    <a:cubicBezTo>
                      <a:pt x="23" y="6"/>
                      <a:pt x="21" y="4"/>
                      <a:pt x="20" y="3"/>
                    </a:cubicBezTo>
                    <a:cubicBezTo>
                      <a:pt x="18" y="6"/>
                      <a:pt x="18" y="6"/>
                      <a:pt x="18" y="6"/>
                    </a:cubicBezTo>
                    <a:cubicBezTo>
                      <a:pt x="20" y="8"/>
                      <a:pt x="21" y="10"/>
                      <a:pt x="20" y="13"/>
                    </a:cubicBezTo>
                    <a:cubicBezTo>
                      <a:pt x="20" y="14"/>
                      <a:pt x="19" y="16"/>
                      <a:pt x="17" y="17"/>
                    </a:cubicBezTo>
                    <a:cubicBezTo>
                      <a:pt x="15" y="18"/>
                      <a:pt x="13" y="17"/>
                      <a:pt x="10" y="16"/>
                    </a:cubicBezTo>
                    <a:cubicBezTo>
                      <a:pt x="15" y="1"/>
                      <a:pt x="15" y="1"/>
                      <a:pt x="15" y="1"/>
                    </a:cubicBezTo>
                    <a:cubicBezTo>
                      <a:pt x="12" y="0"/>
                      <a:pt x="8" y="0"/>
                      <a:pt x="6" y="1"/>
                    </a:cubicBezTo>
                    <a:close/>
                    <a:moveTo>
                      <a:pt x="8" y="15"/>
                    </a:moveTo>
                    <a:cubicBezTo>
                      <a:pt x="6" y="14"/>
                      <a:pt x="4" y="13"/>
                      <a:pt x="3" y="12"/>
                    </a:cubicBezTo>
                    <a:cubicBezTo>
                      <a:pt x="3" y="10"/>
                      <a:pt x="3" y="9"/>
                      <a:pt x="3" y="7"/>
                    </a:cubicBezTo>
                    <a:cubicBezTo>
                      <a:pt x="4" y="6"/>
                      <a:pt x="4" y="5"/>
                      <a:pt x="5" y="4"/>
                    </a:cubicBezTo>
                    <a:cubicBezTo>
                      <a:pt x="6" y="4"/>
                      <a:pt x="7" y="3"/>
                      <a:pt x="8" y="3"/>
                    </a:cubicBezTo>
                    <a:cubicBezTo>
                      <a:pt x="9" y="3"/>
                      <a:pt x="10" y="3"/>
                      <a:pt x="12" y="4"/>
                    </a:cubicBezTo>
                    <a:lnTo>
                      <a:pt x="8" y="1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2" name="Freeform 150">
                <a:extLst>
                  <a:ext uri="{FF2B5EF4-FFF2-40B4-BE49-F238E27FC236}">
                    <a16:creationId xmlns:a16="http://schemas.microsoft.com/office/drawing/2014/main" id="{543DDA1E-C055-4925-9405-439E5524333A}"/>
                  </a:ext>
                </a:extLst>
              </p:cNvPr>
              <p:cNvSpPr>
                <a:spLocks noChangeArrowheads="1"/>
              </p:cNvSpPr>
              <p:nvPr/>
            </p:nvSpPr>
            <p:spPr bwMode="auto">
              <a:xfrm>
                <a:off x="138113" y="1066800"/>
                <a:ext cx="90488" cy="82550"/>
              </a:xfrm>
              <a:custGeom>
                <a:avLst/>
                <a:gdLst>
                  <a:gd name="T0" fmla="*/ 11 w 24"/>
                  <a:gd name="T1" fmla="*/ 8 h 22"/>
                  <a:gd name="T2" fmla="*/ 9 w 24"/>
                  <a:gd name="T3" fmla="*/ 11 h 22"/>
                  <a:gd name="T4" fmla="*/ 5 w 24"/>
                  <a:gd name="T5" fmla="*/ 14 h 22"/>
                  <a:gd name="T6" fmla="*/ 3 w 24"/>
                  <a:gd name="T7" fmla="*/ 12 h 22"/>
                  <a:gd name="T8" fmla="*/ 4 w 24"/>
                  <a:gd name="T9" fmla="*/ 8 h 22"/>
                  <a:gd name="T10" fmla="*/ 9 w 24"/>
                  <a:gd name="T11" fmla="*/ 4 h 22"/>
                  <a:gd name="T12" fmla="*/ 9 w 24"/>
                  <a:gd name="T13" fmla="*/ 1 h 22"/>
                  <a:gd name="T14" fmla="*/ 1 w 24"/>
                  <a:gd name="T15" fmla="*/ 7 h 22"/>
                  <a:gd name="T16" fmla="*/ 1 w 24"/>
                  <a:gd name="T17" fmla="*/ 14 h 22"/>
                  <a:gd name="T18" fmla="*/ 4 w 24"/>
                  <a:gd name="T19" fmla="*/ 17 h 22"/>
                  <a:gd name="T20" fmla="*/ 9 w 24"/>
                  <a:gd name="T21" fmla="*/ 17 h 22"/>
                  <a:gd name="T22" fmla="*/ 12 w 24"/>
                  <a:gd name="T23" fmla="*/ 14 h 22"/>
                  <a:gd name="T24" fmla="*/ 14 w 24"/>
                  <a:gd name="T25" fmla="*/ 9 h 22"/>
                  <a:gd name="T26" fmla="*/ 19 w 24"/>
                  <a:gd name="T27" fmla="*/ 7 h 22"/>
                  <a:gd name="T28" fmla="*/ 21 w 24"/>
                  <a:gd name="T29" fmla="*/ 9 h 22"/>
                  <a:gd name="T30" fmla="*/ 21 w 24"/>
                  <a:gd name="T31" fmla="*/ 13 h 22"/>
                  <a:gd name="T32" fmla="*/ 14 w 24"/>
                  <a:gd name="T33" fmla="*/ 18 h 22"/>
                  <a:gd name="T34" fmla="*/ 14 w 24"/>
                  <a:gd name="T35" fmla="*/ 22 h 22"/>
                  <a:gd name="T36" fmla="*/ 23 w 24"/>
                  <a:gd name="T37" fmla="*/ 14 h 22"/>
                  <a:gd name="T38" fmla="*/ 24 w 24"/>
                  <a:gd name="T39" fmla="*/ 7 h 22"/>
                  <a:gd name="T40" fmla="*/ 20 w 24"/>
                  <a:gd name="T41" fmla="*/ 3 h 22"/>
                  <a:gd name="T42" fmla="*/ 11 w 24"/>
                  <a:gd name="T43" fmla="*/ 8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4"/>
                  <a:gd name="T67" fmla="*/ 0 h 22"/>
                  <a:gd name="T68" fmla="*/ 24 w 24"/>
                  <a:gd name="T69" fmla="*/ 22 h 2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4" h="22">
                    <a:moveTo>
                      <a:pt x="11" y="8"/>
                    </a:moveTo>
                    <a:cubicBezTo>
                      <a:pt x="9" y="11"/>
                      <a:pt x="9" y="11"/>
                      <a:pt x="9" y="11"/>
                    </a:cubicBezTo>
                    <a:cubicBezTo>
                      <a:pt x="8" y="14"/>
                      <a:pt x="7" y="14"/>
                      <a:pt x="5" y="14"/>
                    </a:cubicBezTo>
                    <a:cubicBezTo>
                      <a:pt x="4" y="13"/>
                      <a:pt x="3" y="13"/>
                      <a:pt x="3" y="12"/>
                    </a:cubicBezTo>
                    <a:cubicBezTo>
                      <a:pt x="3" y="11"/>
                      <a:pt x="3" y="9"/>
                      <a:pt x="4" y="8"/>
                    </a:cubicBezTo>
                    <a:cubicBezTo>
                      <a:pt x="4" y="5"/>
                      <a:pt x="6" y="4"/>
                      <a:pt x="9" y="4"/>
                    </a:cubicBezTo>
                    <a:cubicBezTo>
                      <a:pt x="9" y="1"/>
                      <a:pt x="9" y="1"/>
                      <a:pt x="9" y="1"/>
                    </a:cubicBezTo>
                    <a:cubicBezTo>
                      <a:pt x="5" y="0"/>
                      <a:pt x="2" y="3"/>
                      <a:pt x="1" y="7"/>
                    </a:cubicBezTo>
                    <a:cubicBezTo>
                      <a:pt x="0" y="10"/>
                      <a:pt x="0" y="12"/>
                      <a:pt x="1" y="14"/>
                    </a:cubicBezTo>
                    <a:cubicBezTo>
                      <a:pt x="1" y="15"/>
                      <a:pt x="2" y="17"/>
                      <a:pt x="4" y="17"/>
                    </a:cubicBezTo>
                    <a:cubicBezTo>
                      <a:pt x="6" y="18"/>
                      <a:pt x="7" y="18"/>
                      <a:pt x="9" y="17"/>
                    </a:cubicBezTo>
                    <a:cubicBezTo>
                      <a:pt x="10" y="16"/>
                      <a:pt x="11" y="15"/>
                      <a:pt x="12" y="14"/>
                    </a:cubicBezTo>
                    <a:cubicBezTo>
                      <a:pt x="14" y="9"/>
                      <a:pt x="14" y="9"/>
                      <a:pt x="14" y="9"/>
                    </a:cubicBezTo>
                    <a:cubicBezTo>
                      <a:pt x="16" y="7"/>
                      <a:pt x="17" y="6"/>
                      <a:pt x="19" y="7"/>
                    </a:cubicBezTo>
                    <a:cubicBezTo>
                      <a:pt x="20" y="7"/>
                      <a:pt x="21" y="8"/>
                      <a:pt x="21" y="9"/>
                    </a:cubicBezTo>
                    <a:cubicBezTo>
                      <a:pt x="21" y="10"/>
                      <a:pt x="21" y="12"/>
                      <a:pt x="21" y="13"/>
                    </a:cubicBezTo>
                    <a:cubicBezTo>
                      <a:pt x="19" y="17"/>
                      <a:pt x="17" y="18"/>
                      <a:pt x="14" y="18"/>
                    </a:cubicBezTo>
                    <a:cubicBezTo>
                      <a:pt x="14" y="22"/>
                      <a:pt x="14" y="22"/>
                      <a:pt x="14" y="22"/>
                    </a:cubicBezTo>
                    <a:cubicBezTo>
                      <a:pt x="18" y="22"/>
                      <a:pt x="21" y="19"/>
                      <a:pt x="23" y="14"/>
                    </a:cubicBezTo>
                    <a:cubicBezTo>
                      <a:pt x="24" y="12"/>
                      <a:pt x="24" y="9"/>
                      <a:pt x="24" y="7"/>
                    </a:cubicBezTo>
                    <a:cubicBezTo>
                      <a:pt x="23" y="5"/>
                      <a:pt x="22" y="4"/>
                      <a:pt x="20" y="3"/>
                    </a:cubicBezTo>
                    <a:cubicBezTo>
                      <a:pt x="16" y="2"/>
                      <a:pt x="14" y="4"/>
                      <a:pt x="11"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3" name="Freeform 151">
                <a:extLst>
                  <a:ext uri="{FF2B5EF4-FFF2-40B4-BE49-F238E27FC236}">
                    <a16:creationId xmlns:a16="http://schemas.microsoft.com/office/drawing/2014/main" id="{79EF7076-2345-410C-B120-A485E78D8489}"/>
                  </a:ext>
                </a:extLst>
              </p:cNvPr>
              <p:cNvSpPr>
                <a:spLocks noChangeArrowheads="1"/>
              </p:cNvSpPr>
              <p:nvPr/>
            </p:nvSpPr>
            <p:spPr bwMode="auto">
              <a:xfrm>
                <a:off x="165100" y="995363"/>
                <a:ext cx="90488" cy="79375"/>
              </a:xfrm>
              <a:custGeom>
                <a:avLst/>
                <a:gdLst>
                  <a:gd name="T0" fmla="*/ 11 w 24"/>
                  <a:gd name="T1" fmla="*/ 7 h 21"/>
                  <a:gd name="T2" fmla="*/ 9 w 24"/>
                  <a:gd name="T3" fmla="*/ 11 h 21"/>
                  <a:gd name="T4" fmla="*/ 5 w 24"/>
                  <a:gd name="T5" fmla="*/ 13 h 21"/>
                  <a:gd name="T6" fmla="*/ 3 w 24"/>
                  <a:gd name="T7" fmla="*/ 11 h 21"/>
                  <a:gd name="T8" fmla="*/ 4 w 24"/>
                  <a:gd name="T9" fmla="*/ 7 h 21"/>
                  <a:gd name="T10" fmla="*/ 9 w 24"/>
                  <a:gd name="T11" fmla="*/ 3 h 21"/>
                  <a:gd name="T12" fmla="*/ 9 w 24"/>
                  <a:gd name="T13" fmla="*/ 0 h 21"/>
                  <a:gd name="T14" fmla="*/ 1 w 24"/>
                  <a:gd name="T15" fmla="*/ 6 h 21"/>
                  <a:gd name="T16" fmla="*/ 1 w 24"/>
                  <a:gd name="T17" fmla="*/ 13 h 21"/>
                  <a:gd name="T18" fmla="*/ 4 w 24"/>
                  <a:gd name="T19" fmla="*/ 16 h 21"/>
                  <a:gd name="T20" fmla="*/ 9 w 24"/>
                  <a:gd name="T21" fmla="*/ 16 h 21"/>
                  <a:gd name="T22" fmla="*/ 12 w 24"/>
                  <a:gd name="T23" fmla="*/ 13 h 21"/>
                  <a:gd name="T24" fmla="*/ 15 w 24"/>
                  <a:gd name="T25" fmla="*/ 9 h 21"/>
                  <a:gd name="T26" fmla="*/ 19 w 24"/>
                  <a:gd name="T27" fmla="*/ 6 h 21"/>
                  <a:gd name="T28" fmla="*/ 21 w 24"/>
                  <a:gd name="T29" fmla="*/ 8 h 21"/>
                  <a:gd name="T30" fmla="*/ 21 w 24"/>
                  <a:gd name="T31" fmla="*/ 12 h 21"/>
                  <a:gd name="T32" fmla="*/ 14 w 24"/>
                  <a:gd name="T33" fmla="*/ 17 h 21"/>
                  <a:gd name="T34" fmla="*/ 14 w 24"/>
                  <a:gd name="T35" fmla="*/ 21 h 21"/>
                  <a:gd name="T36" fmla="*/ 23 w 24"/>
                  <a:gd name="T37" fmla="*/ 14 h 21"/>
                  <a:gd name="T38" fmla="*/ 24 w 24"/>
                  <a:gd name="T39" fmla="*/ 7 h 21"/>
                  <a:gd name="T40" fmla="*/ 20 w 24"/>
                  <a:gd name="T41" fmla="*/ 3 h 21"/>
                  <a:gd name="T42" fmla="*/ 11 w 24"/>
                  <a:gd name="T43" fmla="*/ 7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4"/>
                  <a:gd name="T67" fmla="*/ 0 h 21"/>
                  <a:gd name="T68" fmla="*/ 24 w 24"/>
                  <a:gd name="T69" fmla="*/ 21 h 2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4" h="21">
                    <a:moveTo>
                      <a:pt x="11" y="7"/>
                    </a:moveTo>
                    <a:cubicBezTo>
                      <a:pt x="9" y="11"/>
                      <a:pt x="9" y="11"/>
                      <a:pt x="9" y="11"/>
                    </a:cubicBezTo>
                    <a:cubicBezTo>
                      <a:pt x="8" y="13"/>
                      <a:pt x="7" y="13"/>
                      <a:pt x="5" y="13"/>
                    </a:cubicBezTo>
                    <a:cubicBezTo>
                      <a:pt x="4" y="13"/>
                      <a:pt x="3" y="12"/>
                      <a:pt x="3" y="11"/>
                    </a:cubicBezTo>
                    <a:cubicBezTo>
                      <a:pt x="3" y="10"/>
                      <a:pt x="3" y="9"/>
                      <a:pt x="4" y="7"/>
                    </a:cubicBezTo>
                    <a:cubicBezTo>
                      <a:pt x="5" y="5"/>
                      <a:pt x="6" y="3"/>
                      <a:pt x="9" y="3"/>
                    </a:cubicBezTo>
                    <a:cubicBezTo>
                      <a:pt x="9" y="0"/>
                      <a:pt x="9" y="0"/>
                      <a:pt x="9" y="0"/>
                    </a:cubicBezTo>
                    <a:cubicBezTo>
                      <a:pt x="5" y="0"/>
                      <a:pt x="2" y="2"/>
                      <a:pt x="1" y="6"/>
                    </a:cubicBezTo>
                    <a:cubicBezTo>
                      <a:pt x="0" y="9"/>
                      <a:pt x="0" y="11"/>
                      <a:pt x="1" y="13"/>
                    </a:cubicBezTo>
                    <a:cubicBezTo>
                      <a:pt x="1" y="15"/>
                      <a:pt x="3" y="16"/>
                      <a:pt x="4" y="16"/>
                    </a:cubicBezTo>
                    <a:cubicBezTo>
                      <a:pt x="6" y="17"/>
                      <a:pt x="7" y="17"/>
                      <a:pt x="9" y="16"/>
                    </a:cubicBezTo>
                    <a:cubicBezTo>
                      <a:pt x="10" y="16"/>
                      <a:pt x="11" y="14"/>
                      <a:pt x="12" y="13"/>
                    </a:cubicBezTo>
                    <a:cubicBezTo>
                      <a:pt x="15" y="9"/>
                      <a:pt x="15" y="9"/>
                      <a:pt x="15" y="9"/>
                    </a:cubicBezTo>
                    <a:cubicBezTo>
                      <a:pt x="16" y="6"/>
                      <a:pt x="17" y="6"/>
                      <a:pt x="19" y="6"/>
                    </a:cubicBezTo>
                    <a:cubicBezTo>
                      <a:pt x="20" y="7"/>
                      <a:pt x="21" y="7"/>
                      <a:pt x="21" y="8"/>
                    </a:cubicBezTo>
                    <a:cubicBezTo>
                      <a:pt x="21" y="10"/>
                      <a:pt x="21" y="11"/>
                      <a:pt x="21" y="12"/>
                    </a:cubicBezTo>
                    <a:cubicBezTo>
                      <a:pt x="19" y="16"/>
                      <a:pt x="17" y="18"/>
                      <a:pt x="14" y="17"/>
                    </a:cubicBezTo>
                    <a:cubicBezTo>
                      <a:pt x="14" y="21"/>
                      <a:pt x="14" y="21"/>
                      <a:pt x="14" y="21"/>
                    </a:cubicBezTo>
                    <a:cubicBezTo>
                      <a:pt x="18" y="21"/>
                      <a:pt x="22" y="19"/>
                      <a:pt x="23" y="14"/>
                    </a:cubicBezTo>
                    <a:cubicBezTo>
                      <a:pt x="24" y="11"/>
                      <a:pt x="24" y="9"/>
                      <a:pt x="24" y="7"/>
                    </a:cubicBezTo>
                    <a:cubicBezTo>
                      <a:pt x="23" y="5"/>
                      <a:pt x="22" y="3"/>
                      <a:pt x="20" y="3"/>
                    </a:cubicBezTo>
                    <a:cubicBezTo>
                      <a:pt x="17" y="1"/>
                      <a:pt x="14" y="3"/>
                      <a:pt x="11"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4" name="Freeform 152">
                <a:extLst>
                  <a:ext uri="{FF2B5EF4-FFF2-40B4-BE49-F238E27FC236}">
                    <a16:creationId xmlns:a16="http://schemas.microsoft.com/office/drawing/2014/main" id="{4ABC1A15-65EC-485C-A19A-17B91C8DF68E}"/>
                  </a:ext>
                </a:extLst>
              </p:cNvPr>
              <p:cNvSpPr>
                <a:spLocks noChangeArrowheads="1"/>
              </p:cNvSpPr>
              <p:nvPr/>
            </p:nvSpPr>
            <p:spPr bwMode="auto">
              <a:xfrm>
                <a:off x="1897063" y="4184650"/>
                <a:ext cx="15875" cy="101600"/>
              </a:xfrm>
              <a:custGeom>
                <a:avLst/>
                <a:gdLst>
                  <a:gd name="T0" fmla="*/ 0 w 10"/>
                  <a:gd name="T1" fmla="*/ 64 h 64"/>
                  <a:gd name="T2" fmla="*/ 8 w 10"/>
                  <a:gd name="T3" fmla="*/ 64 h 64"/>
                  <a:gd name="T4" fmla="*/ 10 w 10"/>
                  <a:gd name="T5" fmla="*/ 0 h 64"/>
                  <a:gd name="T6" fmla="*/ 3 w 10"/>
                  <a:gd name="T7" fmla="*/ 0 h 64"/>
                  <a:gd name="T8" fmla="*/ 0 w 10"/>
                  <a:gd name="T9" fmla="*/ 64 h 64"/>
                  <a:gd name="T10" fmla="*/ 0 60000 65536"/>
                  <a:gd name="T11" fmla="*/ 0 60000 65536"/>
                  <a:gd name="T12" fmla="*/ 0 60000 65536"/>
                  <a:gd name="T13" fmla="*/ 0 60000 65536"/>
                  <a:gd name="T14" fmla="*/ 0 60000 65536"/>
                  <a:gd name="T15" fmla="*/ 0 w 10"/>
                  <a:gd name="T16" fmla="*/ 0 h 64"/>
                  <a:gd name="T17" fmla="*/ 10 w 10"/>
                  <a:gd name="T18" fmla="*/ 64 h 64"/>
                </a:gdLst>
                <a:ahLst/>
                <a:cxnLst>
                  <a:cxn ang="T10">
                    <a:pos x="T0" y="T1"/>
                  </a:cxn>
                  <a:cxn ang="T11">
                    <a:pos x="T2" y="T3"/>
                  </a:cxn>
                  <a:cxn ang="T12">
                    <a:pos x="T4" y="T5"/>
                  </a:cxn>
                  <a:cxn ang="T13">
                    <a:pos x="T6" y="T7"/>
                  </a:cxn>
                  <a:cxn ang="T14">
                    <a:pos x="T8" y="T9"/>
                  </a:cxn>
                </a:cxnLst>
                <a:rect l="T15" t="T16" r="T17" b="T18"/>
                <a:pathLst>
                  <a:path w="10" h="64">
                    <a:moveTo>
                      <a:pt x="0" y="64"/>
                    </a:moveTo>
                    <a:lnTo>
                      <a:pt x="8" y="64"/>
                    </a:lnTo>
                    <a:lnTo>
                      <a:pt x="10" y="0"/>
                    </a:lnTo>
                    <a:lnTo>
                      <a:pt x="3" y="0"/>
                    </a:lnTo>
                    <a:lnTo>
                      <a:pt x="0" y="6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5" name="Freeform 153">
                <a:extLst>
                  <a:ext uri="{FF2B5EF4-FFF2-40B4-BE49-F238E27FC236}">
                    <a16:creationId xmlns:a16="http://schemas.microsoft.com/office/drawing/2014/main" id="{08E4BAFB-4BB7-46C2-9F5E-19C593B7B6D7}"/>
                  </a:ext>
                </a:extLst>
              </p:cNvPr>
              <p:cNvSpPr>
                <a:spLocks noEditPoints="1" noChangeArrowheads="1"/>
              </p:cNvSpPr>
              <p:nvPr/>
            </p:nvSpPr>
            <p:spPr bwMode="auto">
              <a:xfrm>
                <a:off x="1924050" y="4211638"/>
                <a:ext cx="68263" cy="77788"/>
              </a:xfrm>
              <a:custGeom>
                <a:avLst/>
                <a:gdLst>
                  <a:gd name="T0" fmla="*/ 18 w 18"/>
                  <a:gd name="T1" fmla="*/ 9 h 21"/>
                  <a:gd name="T2" fmla="*/ 16 w 18"/>
                  <a:gd name="T3" fmla="*/ 2 h 21"/>
                  <a:gd name="T4" fmla="*/ 10 w 18"/>
                  <a:gd name="T5" fmla="*/ 0 h 21"/>
                  <a:gd name="T6" fmla="*/ 1 w 18"/>
                  <a:gd name="T7" fmla="*/ 5 h 21"/>
                  <a:gd name="T8" fmla="*/ 4 w 18"/>
                  <a:gd name="T9" fmla="*/ 6 h 21"/>
                  <a:gd name="T10" fmla="*/ 10 w 18"/>
                  <a:gd name="T11" fmla="*/ 3 h 21"/>
                  <a:gd name="T12" fmla="*/ 13 w 18"/>
                  <a:gd name="T13" fmla="*/ 3 h 21"/>
                  <a:gd name="T14" fmla="*/ 14 w 18"/>
                  <a:gd name="T15" fmla="*/ 5 h 21"/>
                  <a:gd name="T16" fmla="*/ 15 w 18"/>
                  <a:gd name="T17" fmla="*/ 8 h 21"/>
                  <a:gd name="T18" fmla="*/ 12 w 18"/>
                  <a:gd name="T19" fmla="*/ 8 h 21"/>
                  <a:gd name="T20" fmla="*/ 3 w 18"/>
                  <a:gd name="T21" fmla="*/ 10 h 21"/>
                  <a:gd name="T22" fmla="*/ 1 w 18"/>
                  <a:gd name="T23" fmla="*/ 15 h 21"/>
                  <a:gd name="T24" fmla="*/ 2 w 18"/>
                  <a:gd name="T25" fmla="*/ 19 h 21"/>
                  <a:gd name="T26" fmla="*/ 7 w 18"/>
                  <a:gd name="T27" fmla="*/ 21 h 21"/>
                  <a:gd name="T28" fmla="*/ 14 w 18"/>
                  <a:gd name="T29" fmla="*/ 17 h 21"/>
                  <a:gd name="T30" fmla="*/ 15 w 18"/>
                  <a:gd name="T31" fmla="*/ 21 h 21"/>
                  <a:gd name="T32" fmla="*/ 18 w 18"/>
                  <a:gd name="T33" fmla="*/ 21 h 21"/>
                  <a:gd name="T34" fmla="*/ 17 w 18"/>
                  <a:gd name="T35" fmla="*/ 17 h 21"/>
                  <a:gd name="T36" fmla="*/ 18 w 18"/>
                  <a:gd name="T37" fmla="*/ 9 h 21"/>
                  <a:gd name="T38" fmla="*/ 13 w 18"/>
                  <a:gd name="T39" fmla="*/ 17 h 21"/>
                  <a:gd name="T40" fmla="*/ 8 w 18"/>
                  <a:gd name="T41" fmla="*/ 19 h 21"/>
                  <a:gd name="T42" fmla="*/ 5 w 18"/>
                  <a:gd name="T43" fmla="*/ 18 h 21"/>
                  <a:gd name="T44" fmla="*/ 4 w 18"/>
                  <a:gd name="T45" fmla="*/ 15 h 21"/>
                  <a:gd name="T46" fmla="*/ 6 w 18"/>
                  <a:gd name="T47" fmla="*/ 12 h 21"/>
                  <a:gd name="T48" fmla="*/ 12 w 18"/>
                  <a:gd name="T49" fmla="*/ 11 h 21"/>
                  <a:gd name="T50" fmla="*/ 15 w 18"/>
                  <a:gd name="T51" fmla="*/ 11 h 21"/>
                  <a:gd name="T52" fmla="*/ 15 w 18"/>
                  <a:gd name="T53" fmla="*/ 12 h 21"/>
                  <a:gd name="T54" fmla="*/ 13 w 18"/>
                  <a:gd name="T55" fmla="*/ 17 h 2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8"/>
                  <a:gd name="T85" fmla="*/ 0 h 21"/>
                  <a:gd name="T86" fmla="*/ 18 w 18"/>
                  <a:gd name="T87" fmla="*/ 21 h 2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8" h="21">
                    <a:moveTo>
                      <a:pt x="18" y="9"/>
                    </a:moveTo>
                    <a:cubicBezTo>
                      <a:pt x="18" y="6"/>
                      <a:pt x="17" y="3"/>
                      <a:pt x="16" y="2"/>
                    </a:cubicBezTo>
                    <a:cubicBezTo>
                      <a:pt x="15" y="1"/>
                      <a:pt x="13" y="0"/>
                      <a:pt x="10" y="0"/>
                    </a:cubicBezTo>
                    <a:cubicBezTo>
                      <a:pt x="5" y="0"/>
                      <a:pt x="2" y="2"/>
                      <a:pt x="1" y="5"/>
                    </a:cubicBezTo>
                    <a:cubicBezTo>
                      <a:pt x="4" y="6"/>
                      <a:pt x="4" y="6"/>
                      <a:pt x="4" y="6"/>
                    </a:cubicBezTo>
                    <a:cubicBezTo>
                      <a:pt x="5" y="4"/>
                      <a:pt x="7" y="2"/>
                      <a:pt x="10" y="3"/>
                    </a:cubicBezTo>
                    <a:cubicBezTo>
                      <a:pt x="11" y="3"/>
                      <a:pt x="12" y="3"/>
                      <a:pt x="13" y="3"/>
                    </a:cubicBezTo>
                    <a:cubicBezTo>
                      <a:pt x="14" y="4"/>
                      <a:pt x="14" y="4"/>
                      <a:pt x="14" y="5"/>
                    </a:cubicBezTo>
                    <a:cubicBezTo>
                      <a:pt x="15" y="6"/>
                      <a:pt x="15" y="7"/>
                      <a:pt x="15" y="8"/>
                    </a:cubicBezTo>
                    <a:cubicBezTo>
                      <a:pt x="13" y="8"/>
                      <a:pt x="13" y="8"/>
                      <a:pt x="12" y="8"/>
                    </a:cubicBezTo>
                    <a:cubicBezTo>
                      <a:pt x="8" y="8"/>
                      <a:pt x="5" y="9"/>
                      <a:pt x="3" y="10"/>
                    </a:cubicBezTo>
                    <a:cubicBezTo>
                      <a:pt x="2" y="11"/>
                      <a:pt x="1" y="13"/>
                      <a:pt x="1" y="15"/>
                    </a:cubicBezTo>
                    <a:cubicBezTo>
                      <a:pt x="0" y="16"/>
                      <a:pt x="1" y="18"/>
                      <a:pt x="2" y="19"/>
                    </a:cubicBezTo>
                    <a:cubicBezTo>
                      <a:pt x="3" y="20"/>
                      <a:pt x="5" y="21"/>
                      <a:pt x="7" y="21"/>
                    </a:cubicBezTo>
                    <a:cubicBezTo>
                      <a:pt x="10" y="21"/>
                      <a:pt x="13" y="20"/>
                      <a:pt x="14" y="17"/>
                    </a:cubicBezTo>
                    <a:cubicBezTo>
                      <a:pt x="14" y="19"/>
                      <a:pt x="14" y="20"/>
                      <a:pt x="15" y="21"/>
                    </a:cubicBezTo>
                    <a:cubicBezTo>
                      <a:pt x="18" y="21"/>
                      <a:pt x="18" y="21"/>
                      <a:pt x="18" y="21"/>
                    </a:cubicBezTo>
                    <a:cubicBezTo>
                      <a:pt x="17" y="20"/>
                      <a:pt x="17" y="18"/>
                      <a:pt x="17" y="17"/>
                    </a:cubicBezTo>
                    <a:lnTo>
                      <a:pt x="18" y="9"/>
                    </a:lnTo>
                    <a:close/>
                    <a:moveTo>
                      <a:pt x="13" y="17"/>
                    </a:moveTo>
                    <a:cubicBezTo>
                      <a:pt x="11" y="18"/>
                      <a:pt x="10" y="19"/>
                      <a:pt x="8" y="19"/>
                    </a:cubicBezTo>
                    <a:cubicBezTo>
                      <a:pt x="7" y="19"/>
                      <a:pt x="6" y="18"/>
                      <a:pt x="5" y="18"/>
                    </a:cubicBezTo>
                    <a:cubicBezTo>
                      <a:pt x="4" y="17"/>
                      <a:pt x="4" y="16"/>
                      <a:pt x="4" y="15"/>
                    </a:cubicBezTo>
                    <a:cubicBezTo>
                      <a:pt x="4" y="13"/>
                      <a:pt x="5" y="12"/>
                      <a:pt x="6" y="12"/>
                    </a:cubicBezTo>
                    <a:cubicBezTo>
                      <a:pt x="7" y="11"/>
                      <a:pt x="9" y="10"/>
                      <a:pt x="12" y="11"/>
                    </a:cubicBezTo>
                    <a:cubicBezTo>
                      <a:pt x="12" y="11"/>
                      <a:pt x="13" y="11"/>
                      <a:pt x="15" y="11"/>
                    </a:cubicBezTo>
                    <a:cubicBezTo>
                      <a:pt x="15" y="11"/>
                      <a:pt x="15" y="12"/>
                      <a:pt x="15" y="12"/>
                    </a:cubicBezTo>
                    <a:cubicBezTo>
                      <a:pt x="15" y="14"/>
                      <a:pt x="14" y="16"/>
                      <a:pt x="13" y="1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6" name="Freeform 154">
                <a:extLst>
                  <a:ext uri="{FF2B5EF4-FFF2-40B4-BE49-F238E27FC236}">
                    <a16:creationId xmlns:a16="http://schemas.microsoft.com/office/drawing/2014/main" id="{29EB51F2-97B2-4ECE-84B4-5090B1F1B669}"/>
                  </a:ext>
                </a:extLst>
              </p:cNvPr>
              <p:cNvSpPr>
                <a:spLocks noChangeArrowheads="1"/>
              </p:cNvSpPr>
              <p:nvPr/>
            </p:nvSpPr>
            <p:spPr bwMode="auto">
              <a:xfrm>
                <a:off x="2014538" y="4214813"/>
                <a:ext cx="60325" cy="79375"/>
              </a:xfrm>
              <a:custGeom>
                <a:avLst/>
                <a:gdLst>
                  <a:gd name="T0" fmla="*/ 12 w 16"/>
                  <a:gd name="T1" fmla="*/ 12 h 21"/>
                  <a:gd name="T2" fmla="*/ 11 w 16"/>
                  <a:gd name="T3" fmla="*/ 15 h 21"/>
                  <a:gd name="T4" fmla="*/ 9 w 16"/>
                  <a:gd name="T5" fmla="*/ 18 h 21"/>
                  <a:gd name="T6" fmla="*/ 6 w 16"/>
                  <a:gd name="T7" fmla="*/ 18 h 21"/>
                  <a:gd name="T8" fmla="*/ 4 w 16"/>
                  <a:gd name="T9" fmla="*/ 17 h 21"/>
                  <a:gd name="T10" fmla="*/ 3 w 16"/>
                  <a:gd name="T11" fmla="*/ 13 h 21"/>
                  <a:gd name="T12" fmla="*/ 3 w 16"/>
                  <a:gd name="T13" fmla="*/ 0 h 21"/>
                  <a:gd name="T14" fmla="*/ 0 w 16"/>
                  <a:gd name="T15" fmla="*/ 0 h 21"/>
                  <a:gd name="T16" fmla="*/ 0 w 16"/>
                  <a:gd name="T17" fmla="*/ 13 h 21"/>
                  <a:gd name="T18" fmla="*/ 1 w 16"/>
                  <a:gd name="T19" fmla="*/ 19 h 21"/>
                  <a:gd name="T20" fmla="*/ 6 w 16"/>
                  <a:gd name="T21" fmla="*/ 21 h 21"/>
                  <a:gd name="T22" fmla="*/ 12 w 16"/>
                  <a:gd name="T23" fmla="*/ 17 h 21"/>
                  <a:gd name="T24" fmla="*/ 12 w 16"/>
                  <a:gd name="T25" fmla="*/ 21 h 21"/>
                  <a:gd name="T26" fmla="*/ 15 w 16"/>
                  <a:gd name="T27" fmla="*/ 21 h 21"/>
                  <a:gd name="T28" fmla="*/ 16 w 16"/>
                  <a:gd name="T29" fmla="*/ 1 h 21"/>
                  <a:gd name="T30" fmla="*/ 13 w 16"/>
                  <a:gd name="T31" fmla="*/ 1 h 21"/>
                  <a:gd name="T32" fmla="*/ 12 w 16"/>
                  <a:gd name="T33" fmla="*/ 12 h 2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
                  <a:gd name="T52" fmla="*/ 0 h 21"/>
                  <a:gd name="T53" fmla="*/ 16 w 16"/>
                  <a:gd name="T54" fmla="*/ 21 h 2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 h="21">
                    <a:moveTo>
                      <a:pt x="12" y="12"/>
                    </a:moveTo>
                    <a:cubicBezTo>
                      <a:pt x="12" y="13"/>
                      <a:pt x="12" y="14"/>
                      <a:pt x="11" y="15"/>
                    </a:cubicBezTo>
                    <a:cubicBezTo>
                      <a:pt x="11" y="16"/>
                      <a:pt x="10" y="17"/>
                      <a:pt x="9" y="18"/>
                    </a:cubicBezTo>
                    <a:cubicBezTo>
                      <a:pt x="8" y="18"/>
                      <a:pt x="7" y="18"/>
                      <a:pt x="6" y="18"/>
                    </a:cubicBezTo>
                    <a:cubicBezTo>
                      <a:pt x="5" y="18"/>
                      <a:pt x="5" y="18"/>
                      <a:pt x="4" y="17"/>
                    </a:cubicBezTo>
                    <a:cubicBezTo>
                      <a:pt x="3" y="16"/>
                      <a:pt x="3" y="15"/>
                      <a:pt x="3" y="13"/>
                    </a:cubicBezTo>
                    <a:cubicBezTo>
                      <a:pt x="3" y="0"/>
                      <a:pt x="3" y="0"/>
                      <a:pt x="3" y="0"/>
                    </a:cubicBezTo>
                    <a:cubicBezTo>
                      <a:pt x="0" y="0"/>
                      <a:pt x="0" y="0"/>
                      <a:pt x="0" y="0"/>
                    </a:cubicBezTo>
                    <a:cubicBezTo>
                      <a:pt x="0" y="13"/>
                      <a:pt x="0" y="13"/>
                      <a:pt x="0" y="13"/>
                    </a:cubicBezTo>
                    <a:cubicBezTo>
                      <a:pt x="0" y="15"/>
                      <a:pt x="0" y="17"/>
                      <a:pt x="1" y="19"/>
                    </a:cubicBezTo>
                    <a:cubicBezTo>
                      <a:pt x="2" y="20"/>
                      <a:pt x="4" y="21"/>
                      <a:pt x="6" y="21"/>
                    </a:cubicBezTo>
                    <a:cubicBezTo>
                      <a:pt x="9" y="21"/>
                      <a:pt x="11" y="20"/>
                      <a:pt x="12" y="17"/>
                    </a:cubicBezTo>
                    <a:cubicBezTo>
                      <a:pt x="12" y="21"/>
                      <a:pt x="12" y="21"/>
                      <a:pt x="12" y="21"/>
                    </a:cubicBezTo>
                    <a:cubicBezTo>
                      <a:pt x="15" y="21"/>
                      <a:pt x="15" y="21"/>
                      <a:pt x="15" y="21"/>
                    </a:cubicBezTo>
                    <a:cubicBezTo>
                      <a:pt x="16" y="1"/>
                      <a:pt x="16" y="1"/>
                      <a:pt x="16" y="1"/>
                    </a:cubicBezTo>
                    <a:cubicBezTo>
                      <a:pt x="13" y="1"/>
                      <a:pt x="13" y="1"/>
                      <a:pt x="13" y="1"/>
                    </a:cubicBezTo>
                    <a:lnTo>
                      <a:pt x="12" y="1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7" name="Freeform 155">
                <a:extLst>
                  <a:ext uri="{FF2B5EF4-FFF2-40B4-BE49-F238E27FC236}">
                    <a16:creationId xmlns:a16="http://schemas.microsoft.com/office/drawing/2014/main" id="{60980575-9FFB-4F57-A514-B64C7BAFE044}"/>
                  </a:ext>
                </a:extLst>
              </p:cNvPr>
              <p:cNvSpPr>
                <a:spLocks noEditPoints="1" noChangeArrowheads="1"/>
              </p:cNvSpPr>
              <p:nvPr/>
            </p:nvSpPr>
            <p:spPr bwMode="auto">
              <a:xfrm>
                <a:off x="2085975" y="4206875"/>
                <a:ext cx="71438" cy="117475"/>
              </a:xfrm>
              <a:custGeom>
                <a:avLst/>
                <a:gdLst>
                  <a:gd name="T0" fmla="*/ 15 w 19"/>
                  <a:gd name="T1" fmla="*/ 21 h 31"/>
                  <a:gd name="T2" fmla="*/ 10 w 19"/>
                  <a:gd name="T3" fmla="*/ 20 h 31"/>
                  <a:gd name="T4" fmla="*/ 5 w 19"/>
                  <a:gd name="T5" fmla="*/ 19 h 31"/>
                  <a:gd name="T6" fmla="*/ 4 w 19"/>
                  <a:gd name="T7" fmla="*/ 18 h 31"/>
                  <a:gd name="T8" fmla="*/ 5 w 19"/>
                  <a:gd name="T9" fmla="*/ 16 h 31"/>
                  <a:gd name="T10" fmla="*/ 6 w 19"/>
                  <a:gd name="T11" fmla="*/ 16 h 31"/>
                  <a:gd name="T12" fmla="*/ 8 w 19"/>
                  <a:gd name="T13" fmla="*/ 16 h 31"/>
                  <a:gd name="T14" fmla="*/ 9 w 19"/>
                  <a:gd name="T15" fmla="*/ 16 h 31"/>
                  <a:gd name="T16" fmla="*/ 15 w 19"/>
                  <a:gd name="T17" fmla="*/ 15 h 31"/>
                  <a:gd name="T18" fmla="*/ 17 w 19"/>
                  <a:gd name="T19" fmla="*/ 10 h 31"/>
                  <a:gd name="T20" fmla="*/ 15 w 19"/>
                  <a:gd name="T21" fmla="*/ 5 h 31"/>
                  <a:gd name="T22" fmla="*/ 16 w 19"/>
                  <a:gd name="T23" fmla="*/ 3 h 31"/>
                  <a:gd name="T24" fmla="*/ 19 w 19"/>
                  <a:gd name="T25" fmla="*/ 3 h 31"/>
                  <a:gd name="T26" fmla="*/ 19 w 19"/>
                  <a:gd name="T27" fmla="*/ 1 h 31"/>
                  <a:gd name="T28" fmla="*/ 18 w 19"/>
                  <a:gd name="T29" fmla="*/ 0 h 31"/>
                  <a:gd name="T30" fmla="*/ 15 w 19"/>
                  <a:gd name="T31" fmla="*/ 1 h 31"/>
                  <a:gd name="T32" fmla="*/ 14 w 19"/>
                  <a:gd name="T33" fmla="*/ 4 h 31"/>
                  <a:gd name="T34" fmla="*/ 10 w 19"/>
                  <a:gd name="T35" fmla="*/ 3 h 31"/>
                  <a:gd name="T36" fmla="*/ 4 w 19"/>
                  <a:gd name="T37" fmla="*/ 4 h 31"/>
                  <a:gd name="T38" fmla="*/ 2 w 19"/>
                  <a:gd name="T39" fmla="*/ 9 h 31"/>
                  <a:gd name="T40" fmla="*/ 4 w 19"/>
                  <a:gd name="T41" fmla="*/ 15 h 31"/>
                  <a:gd name="T42" fmla="*/ 1 w 19"/>
                  <a:gd name="T43" fmla="*/ 18 h 31"/>
                  <a:gd name="T44" fmla="*/ 3 w 19"/>
                  <a:gd name="T45" fmla="*/ 21 h 31"/>
                  <a:gd name="T46" fmla="*/ 0 w 19"/>
                  <a:gd name="T47" fmla="*/ 25 h 31"/>
                  <a:gd name="T48" fmla="*/ 2 w 19"/>
                  <a:gd name="T49" fmla="*/ 29 h 31"/>
                  <a:gd name="T50" fmla="*/ 9 w 19"/>
                  <a:gd name="T51" fmla="*/ 31 h 31"/>
                  <a:gd name="T52" fmla="*/ 19 w 19"/>
                  <a:gd name="T53" fmla="*/ 25 h 31"/>
                  <a:gd name="T54" fmla="*/ 18 w 19"/>
                  <a:gd name="T55" fmla="*/ 22 h 31"/>
                  <a:gd name="T56" fmla="*/ 15 w 19"/>
                  <a:gd name="T57" fmla="*/ 21 h 31"/>
                  <a:gd name="T58" fmla="*/ 7 w 19"/>
                  <a:gd name="T59" fmla="*/ 6 h 31"/>
                  <a:gd name="T60" fmla="*/ 10 w 19"/>
                  <a:gd name="T61" fmla="*/ 5 h 31"/>
                  <a:gd name="T62" fmla="*/ 13 w 19"/>
                  <a:gd name="T63" fmla="*/ 7 h 31"/>
                  <a:gd name="T64" fmla="*/ 14 w 19"/>
                  <a:gd name="T65" fmla="*/ 10 h 31"/>
                  <a:gd name="T66" fmla="*/ 13 w 19"/>
                  <a:gd name="T67" fmla="*/ 13 h 31"/>
                  <a:gd name="T68" fmla="*/ 9 w 19"/>
                  <a:gd name="T69" fmla="*/ 14 h 31"/>
                  <a:gd name="T70" fmla="*/ 6 w 19"/>
                  <a:gd name="T71" fmla="*/ 13 h 31"/>
                  <a:gd name="T72" fmla="*/ 5 w 19"/>
                  <a:gd name="T73" fmla="*/ 9 h 31"/>
                  <a:gd name="T74" fmla="*/ 7 w 19"/>
                  <a:gd name="T75" fmla="*/ 6 h 31"/>
                  <a:gd name="T76" fmla="*/ 14 w 19"/>
                  <a:gd name="T77" fmla="*/ 28 h 31"/>
                  <a:gd name="T78" fmla="*/ 9 w 19"/>
                  <a:gd name="T79" fmla="*/ 28 h 31"/>
                  <a:gd name="T80" fmla="*/ 5 w 19"/>
                  <a:gd name="T81" fmla="*/ 27 h 31"/>
                  <a:gd name="T82" fmla="*/ 3 w 19"/>
                  <a:gd name="T83" fmla="*/ 25 h 31"/>
                  <a:gd name="T84" fmla="*/ 5 w 19"/>
                  <a:gd name="T85" fmla="*/ 22 h 31"/>
                  <a:gd name="T86" fmla="*/ 10 w 19"/>
                  <a:gd name="T87" fmla="*/ 23 h 31"/>
                  <a:gd name="T88" fmla="*/ 14 w 19"/>
                  <a:gd name="T89" fmla="*/ 23 h 31"/>
                  <a:gd name="T90" fmla="*/ 16 w 19"/>
                  <a:gd name="T91" fmla="*/ 24 h 31"/>
                  <a:gd name="T92" fmla="*/ 16 w 19"/>
                  <a:gd name="T93" fmla="*/ 25 h 31"/>
                  <a:gd name="T94" fmla="*/ 14 w 19"/>
                  <a:gd name="T95" fmla="*/ 28 h 3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
                  <a:gd name="T145" fmla="*/ 0 h 31"/>
                  <a:gd name="T146" fmla="*/ 19 w 19"/>
                  <a:gd name="T147" fmla="*/ 31 h 3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 h="31">
                    <a:moveTo>
                      <a:pt x="15" y="21"/>
                    </a:moveTo>
                    <a:cubicBezTo>
                      <a:pt x="14" y="20"/>
                      <a:pt x="13" y="20"/>
                      <a:pt x="10" y="20"/>
                    </a:cubicBezTo>
                    <a:cubicBezTo>
                      <a:pt x="8" y="20"/>
                      <a:pt x="6" y="20"/>
                      <a:pt x="5" y="19"/>
                    </a:cubicBezTo>
                    <a:cubicBezTo>
                      <a:pt x="5" y="19"/>
                      <a:pt x="4" y="18"/>
                      <a:pt x="4" y="18"/>
                    </a:cubicBezTo>
                    <a:cubicBezTo>
                      <a:pt x="4" y="17"/>
                      <a:pt x="5" y="17"/>
                      <a:pt x="5" y="16"/>
                    </a:cubicBezTo>
                    <a:cubicBezTo>
                      <a:pt x="6" y="16"/>
                      <a:pt x="6" y="16"/>
                      <a:pt x="6" y="16"/>
                    </a:cubicBezTo>
                    <a:cubicBezTo>
                      <a:pt x="7" y="16"/>
                      <a:pt x="7" y="16"/>
                      <a:pt x="8" y="16"/>
                    </a:cubicBezTo>
                    <a:cubicBezTo>
                      <a:pt x="8" y="16"/>
                      <a:pt x="9" y="16"/>
                      <a:pt x="9" y="16"/>
                    </a:cubicBezTo>
                    <a:cubicBezTo>
                      <a:pt x="11" y="16"/>
                      <a:pt x="13" y="16"/>
                      <a:pt x="15" y="15"/>
                    </a:cubicBezTo>
                    <a:cubicBezTo>
                      <a:pt x="16" y="13"/>
                      <a:pt x="17" y="12"/>
                      <a:pt x="17" y="10"/>
                    </a:cubicBezTo>
                    <a:cubicBezTo>
                      <a:pt x="17" y="8"/>
                      <a:pt x="16" y="7"/>
                      <a:pt x="15" y="5"/>
                    </a:cubicBezTo>
                    <a:cubicBezTo>
                      <a:pt x="15" y="4"/>
                      <a:pt x="16" y="4"/>
                      <a:pt x="16" y="3"/>
                    </a:cubicBezTo>
                    <a:cubicBezTo>
                      <a:pt x="17" y="3"/>
                      <a:pt x="18" y="3"/>
                      <a:pt x="19" y="3"/>
                    </a:cubicBezTo>
                    <a:cubicBezTo>
                      <a:pt x="19" y="1"/>
                      <a:pt x="19" y="1"/>
                      <a:pt x="19" y="1"/>
                    </a:cubicBezTo>
                    <a:cubicBezTo>
                      <a:pt x="19" y="1"/>
                      <a:pt x="19" y="0"/>
                      <a:pt x="18" y="0"/>
                    </a:cubicBezTo>
                    <a:cubicBezTo>
                      <a:pt x="17" y="0"/>
                      <a:pt x="16" y="1"/>
                      <a:pt x="15" y="1"/>
                    </a:cubicBezTo>
                    <a:cubicBezTo>
                      <a:pt x="14" y="2"/>
                      <a:pt x="14" y="2"/>
                      <a:pt x="14" y="4"/>
                    </a:cubicBezTo>
                    <a:cubicBezTo>
                      <a:pt x="13" y="3"/>
                      <a:pt x="11" y="3"/>
                      <a:pt x="10" y="3"/>
                    </a:cubicBezTo>
                    <a:cubicBezTo>
                      <a:pt x="8" y="3"/>
                      <a:pt x="6" y="3"/>
                      <a:pt x="4" y="4"/>
                    </a:cubicBezTo>
                    <a:cubicBezTo>
                      <a:pt x="3" y="6"/>
                      <a:pt x="2" y="7"/>
                      <a:pt x="2" y="9"/>
                    </a:cubicBezTo>
                    <a:cubicBezTo>
                      <a:pt x="2" y="11"/>
                      <a:pt x="3" y="13"/>
                      <a:pt x="4" y="15"/>
                    </a:cubicBezTo>
                    <a:cubicBezTo>
                      <a:pt x="2" y="15"/>
                      <a:pt x="1" y="16"/>
                      <a:pt x="1" y="18"/>
                    </a:cubicBezTo>
                    <a:cubicBezTo>
                      <a:pt x="1" y="19"/>
                      <a:pt x="2" y="20"/>
                      <a:pt x="3" y="21"/>
                    </a:cubicBezTo>
                    <a:cubicBezTo>
                      <a:pt x="1" y="22"/>
                      <a:pt x="0" y="23"/>
                      <a:pt x="0" y="25"/>
                    </a:cubicBezTo>
                    <a:cubicBezTo>
                      <a:pt x="0" y="27"/>
                      <a:pt x="1" y="28"/>
                      <a:pt x="2" y="29"/>
                    </a:cubicBezTo>
                    <a:cubicBezTo>
                      <a:pt x="3" y="30"/>
                      <a:pt x="6" y="31"/>
                      <a:pt x="9" y="31"/>
                    </a:cubicBezTo>
                    <a:cubicBezTo>
                      <a:pt x="16" y="31"/>
                      <a:pt x="19" y="29"/>
                      <a:pt x="19" y="25"/>
                    </a:cubicBezTo>
                    <a:cubicBezTo>
                      <a:pt x="19" y="24"/>
                      <a:pt x="19" y="23"/>
                      <a:pt x="18" y="22"/>
                    </a:cubicBezTo>
                    <a:cubicBezTo>
                      <a:pt x="17" y="21"/>
                      <a:pt x="16" y="21"/>
                      <a:pt x="15" y="21"/>
                    </a:cubicBezTo>
                    <a:close/>
                    <a:moveTo>
                      <a:pt x="7" y="6"/>
                    </a:moveTo>
                    <a:cubicBezTo>
                      <a:pt x="7" y="5"/>
                      <a:pt x="8" y="5"/>
                      <a:pt x="10" y="5"/>
                    </a:cubicBezTo>
                    <a:cubicBezTo>
                      <a:pt x="11" y="5"/>
                      <a:pt x="12" y="6"/>
                      <a:pt x="13" y="7"/>
                    </a:cubicBezTo>
                    <a:cubicBezTo>
                      <a:pt x="14" y="7"/>
                      <a:pt x="14" y="8"/>
                      <a:pt x="14" y="10"/>
                    </a:cubicBezTo>
                    <a:cubicBezTo>
                      <a:pt x="14" y="11"/>
                      <a:pt x="13" y="12"/>
                      <a:pt x="13" y="13"/>
                    </a:cubicBezTo>
                    <a:cubicBezTo>
                      <a:pt x="12" y="14"/>
                      <a:pt x="11" y="14"/>
                      <a:pt x="9" y="14"/>
                    </a:cubicBezTo>
                    <a:cubicBezTo>
                      <a:pt x="8" y="14"/>
                      <a:pt x="7" y="13"/>
                      <a:pt x="6" y="13"/>
                    </a:cubicBezTo>
                    <a:cubicBezTo>
                      <a:pt x="5" y="12"/>
                      <a:pt x="5" y="11"/>
                      <a:pt x="5" y="9"/>
                    </a:cubicBezTo>
                    <a:cubicBezTo>
                      <a:pt x="5" y="8"/>
                      <a:pt x="6" y="7"/>
                      <a:pt x="7" y="6"/>
                    </a:cubicBezTo>
                    <a:close/>
                    <a:moveTo>
                      <a:pt x="14" y="28"/>
                    </a:moveTo>
                    <a:cubicBezTo>
                      <a:pt x="12" y="28"/>
                      <a:pt x="11" y="28"/>
                      <a:pt x="9" y="28"/>
                    </a:cubicBezTo>
                    <a:cubicBezTo>
                      <a:pt x="7" y="28"/>
                      <a:pt x="6" y="28"/>
                      <a:pt x="5" y="27"/>
                    </a:cubicBezTo>
                    <a:cubicBezTo>
                      <a:pt x="4" y="27"/>
                      <a:pt x="3" y="26"/>
                      <a:pt x="3" y="25"/>
                    </a:cubicBezTo>
                    <a:cubicBezTo>
                      <a:pt x="3" y="24"/>
                      <a:pt x="4" y="23"/>
                      <a:pt x="5" y="22"/>
                    </a:cubicBezTo>
                    <a:cubicBezTo>
                      <a:pt x="6" y="22"/>
                      <a:pt x="8" y="23"/>
                      <a:pt x="10" y="23"/>
                    </a:cubicBezTo>
                    <a:cubicBezTo>
                      <a:pt x="12" y="23"/>
                      <a:pt x="13" y="23"/>
                      <a:pt x="14" y="23"/>
                    </a:cubicBezTo>
                    <a:cubicBezTo>
                      <a:pt x="15" y="23"/>
                      <a:pt x="15" y="23"/>
                      <a:pt x="16" y="24"/>
                    </a:cubicBezTo>
                    <a:cubicBezTo>
                      <a:pt x="16" y="24"/>
                      <a:pt x="16" y="25"/>
                      <a:pt x="16" y="25"/>
                    </a:cubicBezTo>
                    <a:cubicBezTo>
                      <a:pt x="16" y="27"/>
                      <a:pt x="15" y="27"/>
                      <a:pt x="14"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8" name="Freeform 156">
                <a:extLst>
                  <a:ext uri="{FF2B5EF4-FFF2-40B4-BE49-F238E27FC236}">
                    <a16:creationId xmlns:a16="http://schemas.microsoft.com/office/drawing/2014/main" id="{40621248-B490-453F-B735-E1C04547D532}"/>
                  </a:ext>
                </a:extLst>
              </p:cNvPr>
              <p:cNvSpPr>
                <a:spLocks noChangeArrowheads="1"/>
              </p:cNvSpPr>
              <p:nvPr/>
            </p:nvSpPr>
            <p:spPr bwMode="auto">
              <a:xfrm>
                <a:off x="2168525" y="4195763"/>
                <a:ext cx="60325" cy="101600"/>
              </a:xfrm>
              <a:custGeom>
                <a:avLst/>
                <a:gdLst>
                  <a:gd name="T0" fmla="*/ 15 w 16"/>
                  <a:gd name="T1" fmla="*/ 9 h 27"/>
                  <a:gd name="T2" fmla="*/ 13 w 16"/>
                  <a:gd name="T3" fmla="*/ 7 h 27"/>
                  <a:gd name="T4" fmla="*/ 10 w 16"/>
                  <a:gd name="T5" fmla="*/ 7 h 27"/>
                  <a:gd name="T6" fmla="*/ 4 w 16"/>
                  <a:gd name="T7" fmla="*/ 11 h 27"/>
                  <a:gd name="T8" fmla="*/ 4 w 16"/>
                  <a:gd name="T9" fmla="*/ 0 h 27"/>
                  <a:gd name="T10" fmla="*/ 1 w 16"/>
                  <a:gd name="T11" fmla="*/ 0 h 27"/>
                  <a:gd name="T12" fmla="*/ 0 w 16"/>
                  <a:gd name="T13" fmla="*/ 27 h 27"/>
                  <a:gd name="T14" fmla="*/ 3 w 16"/>
                  <a:gd name="T15" fmla="*/ 27 h 27"/>
                  <a:gd name="T16" fmla="*/ 3 w 16"/>
                  <a:gd name="T17" fmla="*/ 16 h 27"/>
                  <a:gd name="T18" fmla="*/ 5 w 16"/>
                  <a:gd name="T19" fmla="*/ 11 h 27"/>
                  <a:gd name="T20" fmla="*/ 9 w 16"/>
                  <a:gd name="T21" fmla="*/ 9 h 27"/>
                  <a:gd name="T22" fmla="*/ 12 w 16"/>
                  <a:gd name="T23" fmla="*/ 10 h 27"/>
                  <a:gd name="T24" fmla="*/ 13 w 16"/>
                  <a:gd name="T25" fmla="*/ 12 h 27"/>
                  <a:gd name="T26" fmla="*/ 13 w 16"/>
                  <a:gd name="T27" fmla="*/ 15 h 27"/>
                  <a:gd name="T28" fmla="*/ 12 w 16"/>
                  <a:gd name="T29" fmla="*/ 27 h 27"/>
                  <a:gd name="T30" fmla="*/ 16 w 16"/>
                  <a:gd name="T31" fmla="*/ 27 h 27"/>
                  <a:gd name="T32" fmla="*/ 16 w 16"/>
                  <a:gd name="T33" fmla="*/ 15 h 27"/>
                  <a:gd name="T34" fmla="*/ 16 w 16"/>
                  <a:gd name="T35" fmla="*/ 12 h 27"/>
                  <a:gd name="T36" fmla="*/ 15 w 16"/>
                  <a:gd name="T37" fmla="*/ 9 h 2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
                  <a:gd name="T58" fmla="*/ 0 h 27"/>
                  <a:gd name="T59" fmla="*/ 16 w 16"/>
                  <a:gd name="T60" fmla="*/ 27 h 2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 h="27">
                    <a:moveTo>
                      <a:pt x="15" y="9"/>
                    </a:moveTo>
                    <a:cubicBezTo>
                      <a:pt x="14" y="9"/>
                      <a:pt x="14" y="8"/>
                      <a:pt x="13" y="7"/>
                    </a:cubicBezTo>
                    <a:cubicBezTo>
                      <a:pt x="12" y="7"/>
                      <a:pt x="11" y="7"/>
                      <a:pt x="10" y="7"/>
                    </a:cubicBezTo>
                    <a:cubicBezTo>
                      <a:pt x="7" y="6"/>
                      <a:pt x="5" y="8"/>
                      <a:pt x="4" y="11"/>
                    </a:cubicBezTo>
                    <a:cubicBezTo>
                      <a:pt x="4" y="0"/>
                      <a:pt x="4" y="0"/>
                      <a:pt x="4" y="0"/>
                    </a:cubicBezTo>
                    <a:cubicBezTo>
                      <a:pt x="1" y="0"/>
                      <a:pt x="1" y="0"/>
                      <a:pt x="1" y="0"/>
                    </a:cubicBezTo>
                    <a:cubicBezTo>
                      <a:pt x="0" y="27"/>
                      <a:pt x="0" y="27"/>
                      <a:pt x="0" y="27"/>
                    </a:cubicBezTo>
                    <a:cubicBezTo>
                      <a:pt x="3" y="27"/>
                      <a:pt x="3" y="27"/>
                      <a:pt x="3" y="27"/>
                    </a:cubicBezTo>
                    <a:cubicBezTo>
                      <a:pt x="3" y="16"/>
                      <a:pt x="3" y="16"/>
                      <a:pt x="3" y="16"/>
                    </a:cubicBezTo>
                    <a:cubicBezTo>
                      <a:pt x="4" y="14"/>
                      <a:pt x="4" y="12"/>
                      <a:pt x="5" y="11"/>
                    </a:cubicBezTo>
                    <a:cubicBezTo>
                      <a:pt x="6" y="10"/>
                      <a:pt x="8" y="9"/>
                      <a:pt x="9" y="9"/>
                    </a:cubicBezTo>
                    <a:cubicBezTo>
                      <a:pt x="10" y="9"/>
                      <a:pt x="11" y="9"/>
                      <a:pt x="12" y="10"/>
                    </a:cubicBezTo>
                    <a:cubicBezTo>
                      <a:pt x="12" y="11"/>
                      <a:pt x="13" y="11"/>
                      <a:pt x="13" y="12"/>
                    </a:cubicBezTo>
                    <a:cubicBezTo>
                      <a:pt x="13" y="13"/>
                      <a:pt x="13" y="14"/>
                      <a:pt x="13" y="15"/>
                    </a:cubicBezTo>
                    <a:cubicBezTo>
                      <a:pt x="12" y="27"/>
                      <a:pt x="12" y="27"/>
                      <a:pt x="12" y="27"/>
                    </a:cubicBezTo>
                    <a:cubicBezTo>
                      <a:pt x="16" y="27"/>
                      <a:pt x="16" y="27"/>
                      <a:pt x="16" y="27"/>
                    </a:cubicBezTo>
                    <a:cubicBezTo>
                      <a:pt x="16" y="15"/>
                      <a:pt x="16" y="15"/>
                      <a:pt x="16" y="15"/>
                    </a:cubicBezTo>
                    <a:cubicBezTo>
                      <a:pt x="16" y="13"/>
                      <a:pt x="16" y="12"/>
                      <a:pt x="16" y="12"/>
                    </a:cubicBezTo>
                    <a:cubicBezTo>
                      <a:pt x="16" y="11"/>
                      <a:pt x="15" y="10"/>
                      <a:pt x="15"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199" name="Freeform 157">
                <a:extLst>
                  <a:ext uri="{FF2B5EF4-FFF2-40B4-BE49-F238E27FC236}">
                    <a16:creationId xmlns:a16="http://schemas.microsoft.com/office/drawing/2014/main" id="{45FFC305-E60C-42CA-B764-A60C66A61DB4}"/>
                  </a:ext>
                </a:extLst>
              </p:cNvPr>
              <p:cNvSpPr>
                <a:spLocks noChangeArrowheads="1"/>
              </p:cNvSpPr>
              <p:nvPr/>
            </p:nvSpPr>
            <p:spPr bwMode="auto">
              <a:xfrm>
                <a:off x="2239963" y="4203700"/>
                <a:ext cx="44450" cy="96838"/>
              </a:xfrm>
              <a:custGeom>
                <a:avLst/>
                <a:gdLst>
                  <a:gd name="T0" fmla="*/ 6 w 12"/>
                  <a:gd name="T1" fmla="*/ 21 h 26"/>
                  <a:gd name="T2" fmla="*/ 7 w 12"/>
                  <a:gd name="T3" fmla="*/ 8 h 26"/>
                  <a:gd name="T4" fmla="*/ 11 w 12"/>
                  <a:gd name="T5" fmla="*/ 8 h 26"/>
                  <a:gd name="T6" fmla="*/ 11 w 12"/>
                  <a:gd name="T7" fmla="*/ 6 h 26"/>
                  <a:gd name="T8" fmla="*/ 7 w 12"/>
                  <a:gd name="T9" fmla="*/ 6 h 26"/>
                  <a:gd name="T10" fmla="*/ 7 w 12"/>
                  <a:gd name="T11" fmla="*/ 0 h 26"/>
                  <a:gd name="T12" fmla="*/ 4 w 12"/>
                  <a:gd name="T13" fmla="*/ 1 h 26"/>
                  <a:gd name="T14" fmla="*/ 4 w 12"/>
                  <a:gd name="T15" fmla="*/ 6 h 26"/>
                  <a:gd name="T16" fmla="*/ 0 w 12"/>
                  <a:gd name="T17" fmla="*/ 6 h 26"/>
                  <a:gd name="T18" fmla="*/ 0 w 12"/>
                  <a:gd name="T19" fmla="*/ 8 h 26"/>
                  <a:gd name="T20" fmla="*/ 4 w 12"/>
                  <a:gd name="T21" fmla="*/ 8 h 26"/>
                  <a:gd name="T22" fmla="*/ 3 w 12"/>
                  <a:gd name="T23" fmla="*/ 20 h 26"/>
                  <a:gd name="T24" fmla="*/ 9 w 12"/>
                  <a:gd name="T25" fmla="*/ 26 h 26"/>
                  <a:gd name="T26" fmla="*/ 12 w 12"/>
                  <a:gd name="T27" fmla="*/ 26 h 26"/>
                  <a:gd name="T28" fmla="*/ 12 w 12"/>
                  <a:gd name="T29" fmla="*/ 24 h 26"/>
                  <a:gd name="T30" fmla="*/ 9 w 12"/>
                  <a:gd name="T31" fmla="*/ 24 h 26"/>
                  <a:gd name="T32" fmla="*/ 6 w 12"/>
                  <a:gd name="T33" fmla="*/ 21 h 2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
                  <a:gd name="T52" fmla="*/ 0 h 26"/>
                  <a:gd name="T53" fmla="*/ 12 w 12"/>
                  <a:gd name="T54" fmla="*/ 26 h 2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 h="26">
                    <a:moveTo>
                      <a:pt x="6" y="21"/>
                    </a:moveTo>
                    <a:cubicBezTo>
                      <a:pt x="7" y="8"/>
                      <a:pt x="7" y="8"/>
                      <a:pt x="7" y="8"/>
                    </a:cubicBezTo>
                    <a:cubicBezTo>
                      <a:pt x="11" y="8"/>
                      <a:pt x="11" y="8"/>
                      <a:pt x="11" y="8"/>
                    </a:cubicBezTo>
                    <a:cubicBezTo>
                      <a:pt x="11" y="6"/>
                      <a:pt x="11" y="6"/>
                      <a:pt x="11" y="6"/>
                    </a:cubicBezTo>
                    <a:cubicBezTo>
                      <a:pt x="7" y="6"/>
                      <a:pt x="7" y="6"/>
                      <a:pt x="7" y="6"/>
                    </a:cubicBezTo>
                    <a:cubicBezTo>
                      <a:pt x="7" y="0"/>
                      <a:pt x="7" y="0"/>
                      <a:pt x="7" y="0"/>
                    </a:cubicBezTo>
                    <a:cubicBezTo>
                      <a:pt x="4" y="1"/>
                      <a:pt x="4" y="1"/>
                      <a:pt x="4" y="1"/>
                    </a:cubicBezTo>
                    <a:cubicBezTo>
                      <a:pt x="4" y="6"/>
                      <a:pt x="4" y="6"/>
                      <a:pt x="4" y="6"/>
                    </a:cubicBezTo>
                    <a:cubicBezTo>
                      <a:pt x="0" y="6"/>
                      <a:pt x="0" y="6"/>
                      <a:pt x="0" y="6"/>
                    </a:cubicBezTo>
                    <a:cubicBezTo>
                      <a:pt x="0" y="8"/>
                      <a:pt x="0" y="8"/>
                      <a:pt x="0" y="8"/>
                    </a:cubicBezTo>
                    <a:cubicBezTo>
                      <a:pt x="4" y="8"/>
                      <a:pt x="4" y="8"/>
                      <a:pt x="4" y="8"/>
                    </a:cubicBezTo>
                    <a:cubicBezTo>
                      <a:pt x="3" y="20"/>
                      <a:pt x="3" y="20"/>
                      <a:pt x="3" y="20"/>
                    </a:cubicBezTo>
                    <a:cubicBezTo>
                      <a:pt x="3" y="24"/>
                      <a:pt x="5" y="26"/>
                      <a:pt x="9" y="26"/>
                    </a:cubicBezTo>
                    <a:cubicBezTo>
                      <a:pt x="10" y="26"/>
                      <a:pt x="11" y="26"/>
                      <a:pt x="12" y="26"/>
                    </a:cubicBezTo>
                    <a:cubicBezTo>
                      <a:pt x="12" y="24"/>
                      <a:pt x="12" y="24"/>
                      <a:pt x="12" y="24"/>
                    </a:cubicBezTo>
                    <a:cubicBezTo>
                      <a:pt x="11" y="24"/>
                      <a:pt x="10" y="24"/>
                      <a:pt x="9" y="24"/>
                    </a:cubicBezTo>
                    <a:cubicBezTo>
                      <a:pt x="7" y="24"/>
                      <a:pt x="6" y="23"/>
                      <a:pt x="6" y="2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0" name="Freeform 158">
                <a:extLst>
                  <a:ext uri="{FF2B5EF4-FFF2-40B4-BE49-F238E27FC236}">
                    <a16:creationId xmlns:a16="http://schemas.microsoft.com/office/drawing/2014/main" id="{32025D6A-4E05-41DB-BDFE-6CF0C8384555}"/>
                  </a:ext>
                </a:extLst>
              </p:cNvPr>
              <p:cNvSpPr>
                <a:spLocks noEditPoints="1" noChangeArrowheads="1"/>
              </p:cNvSpPr>
              <p:nvPr/>
            </p:nvSpPr>
            <p:spPr bwMode="auto">
              <a:xfrm>
                <a:off x="2289175" y="4225925"/>
                <a:ext cx="66675" cy="79375"/>
              </a:xfrm>
              <a:custGeom>
                <a:avLst/>
                <a:gdLst>
                  <a:gd name="T0" fmla="*/ 16 w 18"/>
                  <a:gd name="T1" fmla="*/ 3 h 21"/>
                  <a:gd name="T2" fmla="*/ 10 w 18"/>
                  <a:gd name="T3" fmla="*/ 0 h 21"/>
                  <a:gd name="T4" fmla="*/ 3 w 18"/>
                  <a:gd name="T5" fmla="*/ 2 h 21"/>
                  <a:gd name="T6" fmla="*/ 0 w 18"/>
                  <a:gd name="T7" fmla="*/ 10 h 21"/>
                  <a:gd name="T8" fmla="*/ 2 w 18"/>
                  <a:gd name="T9" fmla="*/ 18 h 21"/>
                  <a:gd name="T10" fmla="*/ 9 w 18"/>
                  <a:gd name="T11" fmla="*/ 21 h 21"/>
                  <a:gd name="T12" fmla="*/ 14 w 18"/>
                  <a:gd name="T13" fmla="*/ 19 h 21"/>
                  <a:gd name="T14" fmla="*/ 18 w 18"/>
                  <a:gd name="T15" fmla="*/ 15 h 21"/>
                  <a:gd name="T16" fmla="*/ 15 w 18"/>
                  <a:gd name="T17" fmla="*/ 14 h 21"/>
                  <a:gd name="T18" fmla="*/ 9 w 18"/>
                  <a:gd name="T19" fmla="*/ 18 h 21"/>
                  <a:gd name="T20" fmla="*/ 5 w 18"/>
                  <a:gd name="T21" fmla="*/ 16 h 21"/>
                  <a:gd name="T22" fmla="*/ 4 w 18"/>
                  <a:gd name="T23" fmla="*/ 10 h 21"/>
                  <a:gd name="T24" fmla="*/ 18 w 18"/>
                  <a:gd name="T25" fmla="*/ 11 h 21"/>
                  <a:gd name="T26" fmla="*/ 16 w 18"/>
                  <a:gd name="T27" fmla="*/ 3 h 21"/>
                  <a:gd name="T28" fmla="*/ 4 w 18"/>
                  <a:gd name="T29" fmla="*/ 8 h 21"/>
                  <a:gd name="T30" fmla="*/ 6 w 18"/>
                  <a:gd name="T31" fmla="*/ 4 h 21"/>
                  <a:gd name="T32" fmla="*/ 10 w 18"/>
                  <a:gd name="T33" fmla="*/ 2 h 21"/>
                  <a:gd name="T34" fmla="*/ 13 w 18"/>
                  <a:gd name="T35" fmla="*/ 3 h 21"/>
                  <a:gd name="T36" fmla="*/ 14 w 18"/>
                  <a:gd name="T37" fmla="*/ 5 h 21"/>
                  <a:gd name="T38" fmla="*/ 15 w 18"/>
                  <a:gd name="T39" fmla="*/ 8 h 21"/>
                  <a:gd name="T40" fmla="*/ 4 w 18"/>
                  <a:gd name="T41" fmla="*/ 8 h 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8"/>
                  <a:gd name="T64" fmla="*/ 0 h 21"/>
                  <a:gd name="T65" fmla="*/ 18 w 18"/>
                  <a:gd name="T66" fmla="*/ 21 h 2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8" h="21">
                    <a:moveTo>
                      <a:pt x="16" y="3"/>
                    </a:moveTo>
                    <a:cubicBezTo>
                      <a:pt x="14" y="1"/>
                      <a:pt x="12" y="0"/>
                      <a:pt x="10" y="0"/>
                    </a:cubicBezTo>
                    <a:cubicBezTo>
                      <a:pt x="7" y="0"/>
                      <a:pt x="5" y="1"/>
                      <a:pt x="3" y="2"/>
                    </a:cubicBezTo>
                    <a:cubicBezTo>
                      <a:pt x="1" y="4"/>
                      <a:pt x="0" y="7"/>
                      <a:pt x="0" y="10"/>
                    </a:cubicBezTo>
                    <a:cubicBezTo>
                      <a:pt x="0" y="13"/>
                      <a:pt x="1" y="16"/>
                      <a:pt x="2" y="18"/>
                    </a:cubicBezTo>
                    <a:cubicBezTo>
                      <a:pt x="4" y="20"/>
                      <a:pt x="6" y="21"/>
                      <a:pt x="9" y="21"/>
                    </a:cubicBezTo>
                    <a:cubicBezTo>
                      <a:pt x="11" y="21"/>
                      <a:pt x="13" y="20"/>
                      <a:pt x="14" y="19"/>
                    </a:cubicBezTo>
                    <a:cubicBezTo>
                      <a:pt x="16" y="18"/>
                      <a:pt x="17" y="17"/>
                      <a:pt x="18" y="15"/>
                    </a:cubicBezTo>
                    <a:cubicBezTo>
                      <a:pt x="15" y="14"/>
                      <a:pt x="15" y="14"/>
                      <a:pt x="15" y="14"/>
                    </a:cubicBezTo>
                    <a:cubicBezTo>
                      <a:pt x="14" y="17"/>
                      <a:pt x="12" y="18"/>
                      <a:pt x="9" y="18"/>
                    </a:cubicBezTo>
                    <a:cubicBezTo>
                      <a:pt x="8" y="18"/>
                      <a:pt x="7" y="18"/>
                      <a:pt x="5" y="16"/>
                    </a:cubicBezTo>
                    <a:cubicBezTo>
                      <a:pt x="4" y="15"/>
                      <a:pt x="4" y="13"/>
                      <a:pt x="4" y="10"/>
                    </a:cubicBezTo>
                    <a:cubicBezTo>
                      <a:pt x="18" y="11"/>
                      <a:pt x="18" y="11"/>
                      <a:pt x="18" y="11"/>
                    </a:cubicBezTo>
                    <a:cubicBezTo>
                      <a:pt x="18" y="7"/>
                      <a:pt x="17" y="5"/>
                      <a:pt x="16" y="3"/>
                    </a:cubicBezTo>
                    <a:close/>
                    <a:moveTo>
                      <a:pt x="4" y="8"/>
                    </a:moveTo>
                    <a:cubicBezTo>
                      <a:pt x="4" y="6"/>
                      <a:pt x="5" y="5"/>
                      <a:pt x="6" y="4"/>
                    </a:cubicBezTo>
                    <a:cubicBezTo>
                      <a:pt x="7" y="3"/>
                      <a:pt x="8" y="2"/>
                      <a:pt x="10" y="2"/>
                    </a:cubicBezTo>
                    <a:cubicBezTo>
                      <a:pt x="11" y="2"/>
                      <a:pt x="12" y="3"/>
                      <a:pt x="13" y="3"/>
                    </a:cubicBezTo>
                    <a:cubicBezTo>
                      <a:pt x="13" y="4"/>
                      <a:pt x="14" y="5"/>
                      <a:pt x="14" y="5"/>
                    </a:cubicBezTo>
                    <a:cubicBezTo>
                      <a:pt x="15" y="6"/>
                      <a:pt x="15" y="7"/>
                      <a:pt x="15" y="8"/>
                    </a:cubicBezTo>
                    <a:lnTo>
                      <a:pt x="4" y="8"/>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1" name="Freeform 159">
                <a:extLst>
                  <a:ext uri="{FF2B5EF4-FFF2-40B4-BE49-F238E27FC236}">
                    <a16:creationId xmlns:a16="http://schemas.microsoft.com/office/drawing/2014/main" id="{7C35B8BF-F657-4A08-A0FD-75572BB727A6}"/>
                  </a:ext>
                </a:extLst>
              </p:cNvPr>
              <p:cNvSpPr>
                <a:spLocks noChangeArrowheads="1"/>
              </p:cNvSpPr>
              <p:nvPr/>
            </p:nvSpPr>
            <p:spPr bwMode="auto">
              <a:xfrm>
                <a:off x="2371725" y="4229100"/>
                <a:ext cx="41275" cy="76200"/>
              </a:xfrm>
              <a:custGeom>
                <a:avLst/>
                <a:gdLst>
                  <a:gd name="T0" fmla="*/ 10 w 11"/>
                  <a:gd name="T1" fmla="*/ 0 h 20"/>
                  <a:gd name="T2" fmla="*/ 7 w 11"/>
                  <a:gd name="T3" fmla="*/ 0 h 20"/>
                  <a:gd name="T4" fmla="*/ 4 w 11"/>
                  <a:gd name="T5" fmla="*/ 5 h 20"/>
                  <a:gd name="T6" fmla="*/ 4 w 11"/>
                  <a:gd name="T7" fmla="*/ 0 h 20"/>
                  <a:gd name="T8" fmla="*/ 1 w 11"/>
                  <a:gd name="T9" fmla="*/ 0 h 20"/>
                  <a:gd name="T10" fmla="*/ 0 w 11"/>
                  <a:gd name="T11" fmla="*/ 20 h 20"/>
                  <a:gd name="T12" fmla="*/ 3 w 11"/>
                  <a:gd name="T13" fmla="*/ 20 h 20"/>
                  <a:gd name="T14" fmla="*/ 4 w 11"/>
                  <a:gd name="T15" fmla="*/ 9 h 20"/>
                  <a:gd name="T16" fmla="*/ 6 w 11"/>
                  <a:gd name="T17" fmla="*/ 4 h 20"/>
                  <a:gd name="T18" fmla="*/ 10 w 11"/>
                  <a:gd name="T19" fmla="*/ 3 h 20"/>
                  <a:gd name="T20" fmla="*/ 11 w 11"/>
                  <a:gd name="T21" fmla="*/ 3 h 20"/>
                  <a:gd name="T22" fmla="*/ 11 w 11"/>
                  <a:gd name="T23" fmla="*/ 0 h 20"/>
                  <a:gd name="T24" fmla="*/ 10 w 11"/>
                  <a:gd name="T25" fmla="*/ 0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
                  <a:gd name="T40" fmla="*/ 0 h 20"/>
                  <a:gd name="T41" fmla="*/ 11 w 11"/>
                  <a:gd name="T42" fmla="*/ 20 h 2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 h="20">
                    <a:moveTo>
                      <a:pt x="10" y="0"/>
                    </a:moveTo>
                    <a:cubicBezTo>
                      <a:pt x="9" y="0"/>
                      <a:pt x="8" y="0"/>
                      <a:pt x="7" y="0"/>
                    </a:cubicBezTo>
                    <a:cubicBezTo>
                      <a:pt x="6" y="1"/>
                      <a:pt x="5" y="2"/>
                      <a:pt x="4" y="5"/>
                    </a:cubicBezTo>
                    <a:cubicBezTo>
                      <a:pt x="4" y="0"/>
                      <a:pt x="4" y="0"/>
                      <a:pt x="4" y="0"/>
                    </a:cubicBezTo>
                    <a:cubicBezTo>
                      <a:pt x="1" y="0"/>
                      <a:pt x="1" y="0"/>
                      <a:pt x="1" y="0"/>
                    </a:cubicBezTo>
                    <a:cubicBezTo>
                      <a:pt x="0" y="20"/>
                      <a:pt x="0" y="20"/>
                      <a:pt x="0" y="20"/>
                    </a:cubicBezTo>
                    <a:cubicBezTo>
                      <a:pt x="3" y="20"/>
                      <a:pt x="3" y="20"/>
                      <a:pt x="3" y="20"/>
                    </a:cubicBezTo>
                    <a:cubicBezTo>
                      <a:pt x="4" y="9"/>
                      <a:pt x="4" y="9"/>
                      <a:pt x="4" y="9"/>
                    </a:cubicBezTo>
                    <a:cubicBezTo>
                      <a:pt x="4" y="7"/>
                      <a:pt x="5" y="6"/>
                      <a:pt x="6" y="4"/>
                    </a:cubicBezTo>
                    <a:cubicBezTo>
                      <a:pt x="7" y="3"/>
                      <a:pt x="8" y="3"/>
                      <a:pt x="10" y="3"/>
                    </a:cubicBezTo>
                    <a:cubicBezTo>
                      <a:pt x="11" y="3"/>
                      <a:pt x="11" y="3"/>
                      <a:pt x="11" y="3"/>
                    </a:cubicBezTo>
                    <a:cubicBezTo>
                      <a:pt x="11" y="0"/>
                      <a:pt x="11" y="0"/>
                      <a:pt x="11" y="0"/>
                    </a:cubicBezTo>
                    <a:cubicBezTo>
                      <a:pt x="10" y="0"/>
                      <a:pt x="10" y="0"/>
                      <a:pt x="10" y="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2" name="Freeform 160">
                <a:extLst>
                  <a:ext uri="{FF2B5EF4-FFF2-40B4-BE49-F238E27FC236}">
                    <a16:creationId xmlns:a16="http://schemas.microsoft.com/office/drawing/2014/main" id="{086151C1-0F19-40EB-B2D9-651BEC88CA5D}"/>
                  </a:ext>
                </a:extLst>
              </p:cNvPr>
              <p:cNvSpPr>
                <a:spLocks noChangeArrowheads="1"/>
              </p:cNvSpPr>
              <p:nvPr/>
            </p:nvSpPr>
            <p:spPr bwMode="auto">
              <a:xfrm>
                <a:off x="503238" y="1081088"/>
                <a:ext cx="79375" cy="169863"/>
              </a:xfrm>
              <a:custGeom>
                <a:avLst/>
                <a:gdLst>
                  <a:gd name="T0" fmla="*/ 11 w 21"/>
                  <a:gd name="T1" fmla="*/ 35 h 45"/>
                  <a:gd name="T2" fmla="*/ 11 w 21"/>
                  <a:gd name="T3" fmla="*/ 14 h 45"/>
                  <a:gd name="T4" fmla="*/ 19 w 21"/>
                  <a:gd name="T5" fmla="*/ 13 h 45"/>
                  <a:gd name="T6" fmla="*/ 18 w 21"/>
                  <a:gd name="T7" fmla="*/ 9 h 45"/>
                  <a:gd name="T8" fmla="*/ 11 w 21"/>
                  <a:gd name="T9" fmla="*/ 9 h 45"/>
                  <a:gd name="T10" fmla="*/ 11 w 21"/>
                  <a:gd name="T11" fmla="*/ 0 h 45"/>
                  <a:gd name="T12" fmla="*/ 6 w 21"/>
                  <a:gd name="T13" fmla="*/ 1 h 45"/>
                  <a:gd name="T14" fmla="*/ 6 w 21"/>
                  <a:gd name="T15" fmla="*/ 9 h 45"/>
                  <a:gd name="T16" fmla="*/ 0 w 21"/>
                  <a:gd name="T17" fmla="*/ 10 h 45"/>
                  <a:gd name="T18" fmla="*/ 0 w 21"/>
                  <a:gd name="T19" fmla="*/ 14 h 45"/>
                  <a:gd name="T20" fmla="*/ 6 w 21"/>
                  <a:gd name="T21" fmla="*/ 14 h 45"/>
                  <a:gd name="T22" fmla="*/ 6 w 21"/>
                  <a:gd name="T23" fmla="*/ 34 h 45"/>
                  <a:gd name="T24" fmla="*/ 16 w 21"/>
                  <a:gd name="T25" fmla="*/ 44 h 45"/>
                  <a:gd name="T26" fmla="*/ 21 w 21"/>
                  <a:gd name="T27" fmla="*/ 44 h 45"/>
                  <a:gd name="T28" fmla="*/ 21 w 21"/>
                  <a:gd name="T29" fmla="*/ 40 h 45"/>
                  <a:gd name="T30" fmla="*/ 17 w 21"/>
                  <a:gd name="T31" fmla="*/ 40 h 45"/>
                  <a:gd name="T32" fmla="*/ 11 w 21"/>
                  <a:gd name="T33" fmla="*/ 35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
                  <a:gd name="T52" fmla="*/ 0 h 45"/>
                  <a:gd name="T53" fmla="*/ 21 w 21"/>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 h="45">
                    <a:moveTo>
                      <a:pt x="11" y="35"/>
                    </a:moveTo>
                    <a:cubicBezTo>
                      <a:pt x="11" y="14"/>
                      <a:pt x="11" y="14"/>
                      <a:pt x="11" y="14"/>
                    </a:cubicBezTo>
                    <a:cubicBezTo>
                      <a:pt x="19" y="13"/>
                      <a:pt x="19" y="13"/>
                      <a:pt x="19" y="13"/>
                    </a:cubicBezTo>
                    <a:cubicBezTo>
                      <a:pt x="18" y="9"/>
                      <a:pt x="18" y="9"/>
                      <a:pt x="18" y="9"/>
                    </a:cubicBezTo>
                    <a:cubicBezTo>
                      <a:pt x="11" y="9"/>
                      <a:pt x="11" y="9"/>
                      <a:pt x="11" y="9"/>
                    </a:cubicBezTo>
                    <a:cubicBezTo>
                      <a:pt x="11" y="0"/>
                      <a:pt x="11" y="0"/>
                      <a:pt x="11" y="0"/>
                    </a:cubicBezTo>
                    <a:cubicBezTo>
                      <a:pt x="6" y="1"/>
                      <a:pt x="6" y="1"/>
                      <a:pt x="6" y="1"/>
                    </a:cubicBezTo>
                    <a:cubicBezTo>
                      <a:pt x="6" y="9"/>
                      <a:pt x="6" y="9"/>
                      <a:pt x="6" y="9"/>
                    </a:cubicBezTo>
                    <a:cubicBezTo>
                      <a:pt x="0" y="10"/>
                      <a:pt x="0" y="10"/>
                      <a:pt x="0" y="10"/>
                    </a:cubicBezTo>
                    <a:cubicBezTo>
                      <a:pt x="0" y="14"/>
                      <a:pt x="0" y="14"/>
                      <a:pt x="0" y="14"/>
                    </a:cubicBezTo>
                    <a:cubicBezTo>
                      <a:pt x="6" y="14"/>
                      <a:pt x="6" y="14"/>
                      <a:pt x="6" y="14"/>
                    </a:cubicBezTo>
                    <a:cubicBezTo>
                      <a:pt x="6" y="34"/>
                      <a:pt x="6" y="34"/>
                      <a:pt x="6" y="34"/>
                    </a:cubicBezTo>
                    <a:cubicBezTo>
                      <a:pt x="6" y="41"/>
                      <a:pt x="10" y="45"/>
                      <a:pt x="16" y="44"/>
                    </a:cubicBezTo>
                    <a:cubicBezTo>
                      <a:pt x="18" y="44"/>
                      <a:pt x="19" y="44"/>
                      <a:pt x="21" y="44"/>
                    </a:cubicBezTo>
                    <a:cubicBezTo>
                      <a:pt x="21" y="40"/>
                      <a:pt x="21" y="40"/>
                      <a:pt x="21" y="40"/>
                    </a:cubicBezTo>
                    <a:cubicBezTo>
                      <a:pt x="19" y="40"/>
                      <a:pt x="18" y="40"/>
                      <a:pt x="17" y="40"/>
                    </a:cubicBezTo>
                    <a:cubicBezTo>
                      <a:pt x="13" y="40"/>
                      <a:pt x="11" y="39"/>
                      <a:pt x="11" y="3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3" name="Freeform 161">
                <a:extLst>
                  <a:ext uri="{FF2B5EF4-FFF2-40B4-BE49-F238E27FC236}">
                    <a16:creationId xmlns:a16="http://schemas.microsoft.com/office/drawing/2014/main" id="{96BDF88B-8833-4A9D-815A-537D997044BC}"/>
                  </a:ext>
                </a:extLst>
              </p:cNvPr>
              <p:cNvSpPr>
                <a:spLocks noChangeArrowheads="1"/>
              </p:cNvSpPr>
              <p:nvPr/>
            </p:nvSpPr>
            <p:spPr bwMode="auto">
              <a:xfrm>
                <a:off x="601663" y="1111250"/>
                <a:ext cx="63500" cy="131763"/>
              </a:xfrm>
              <a:custGeom>
                <a:avLst/>
                <a:gdLst>
                  <a:gd name="T0" fmla="*/ 10 w 17"/>
                  <a:gd name="T1" fmla="*/ 2 h 35"/>
                  <a:gd name="T2" fmla="*/ 5 w 17"/>
                  <a:gd name="T3" fmla="*/ 9 h 35"/>
                  <a:gd name="T4" fmla="*/ 5 w 17"/>
                  <a:gd name="T5" fmla="*/ 1 h 35"/>
                  <a:gd name="T6" fmla="*/ 0 w 17"/>
                  <a:gd name="T7" fmla="*/ 1 h 35"/>
                  <a:gd name="T8" fmla="*/ 1 w 17"/>
                  <a:gd name="T9" fmla="*/ 35 h 35"/>
                  <a:gd name="T10" fmla="*/ 6 w 17"/>
                  <a:gd name="T11" fmla="*/ 35 h 35"/>
                  <a:gd name="T12" fmla="*/ 6 w 17"/>
                  <a:gd name="T13" fmla="*/ 17 h 35"/>
                  <a:gd name="T14" fmla="*/ 9 w 17"/>
                  <a:gd name="T15" fmla="*/ 8 h 35"/>
                  <a:gd name="T16" fmla="*/ 16 w 17"/>
                  <a:gd name="T17" fmla="*/ 5 h 35"/>
                  <a:gd name="T18" fmla="*/ 17 w 17"/>
                  <a:gd name="T19" fmla="*/ 5 h 35"/>
                  <a:gd name="T20" fmla="*/ 17 w 17"/>
                  <a:gd name="T21" fmla="*/ 0 h 35"/>
                  <a:gd name="T22" fmla="*/ 15 w 17"/>
                  <a:gd name="T23" fmla="*/ 0 h 35"/>
                  <a:gd name="T24" fmla="*/ 10 w 17"/>
                  <a:gd name="T25" fmla="*/ 2 h 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7"/>
                  <a:gd name="T40" fmla="*/ 0 h 35"/>
                  <a:gd name="T41" fmla="*/ 17 w 17"/>
                  <a:gd name="T42" fmla="*/ 35 h 3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7" h="35">
                    <a:moveTo>
                      <a:pt x="10" y="2"/>
                    </a:moveTo>
                    <a:cubicBezTo>
                      <a:pt x="8" y="3"/>
                      <a:pt x="7" y="5"/>
                      <a:pt x="5" y="9"/>
                    </a:cubicBezTo>
                    <a:cubicBezTo>
                      <a:pt x="5" y="1"/>
                      <a:pt x="5" y="1"/>
                      <a:pt x="5" y="1"/>
                    </a:cubicBezTo>
                    <a:cubicBezTo>
                      <a:pt x="0" y="1"/>
                      <a:pt x="0" y="1"/>
                      <a:pt x="0" y="1"/>
                    </a:cubicBezTo>
                    <a:cubicBezTo>
                      <a:pt x="1" y="35"/>
                      <a:pt x="1" y="35"/>
                      <a:pt x="1" y="35"/>
                    </a:cubicBezTo>
                    <a:cubicBezTo>
                      <a:pt x="6" y="35"/>
                      <a:pt x="6" y="35"/>
                      <a:pt x="6" y="35"/>
                    </a:cubicBezTo>
                    <a:cubicBezTo>
                      <a:pt x="6" y="17"/>
                      <a:pt x="6" y="17"/>
                      <a:pt x="6" y="17"/>
                    </a:cubicBezTo>
                    <a:cubicBezTo>
                      <a:pt x="6" y="14"/>
                      <a:pt x="7" y="11"/>
                      <a:pt x="9" y="8"/>
                    </a:cubicBezTo>
                    <a:cubicBezTo>
                      <a:pt x="11" y="6"/>
                      <a:pt x="13" y="5"/>
                      <a:pt x="16" y="5"/>
                    </a:cubicBezTo>
                    <a:cubicBezTo>
                      <a:pt x="17" y="5"/>
                      <a:pt x="17" y="5"/>
                      <a:pt x="17" y="5"/>
                    </a:cubicBezTo>
                    <a:cubicBezTo>
                      <a:pt x="17" y="0"/>
                      <a:pt x="17" y="0"/>
                      <a:pt x="17" y="0"/>
                    </a:cubicBezTo>
                    <a:cubicBezTo>
                      <a:pt x="16" y="0"/>
                      <a:pt x="15" y="0"/>
                      <a:pt x="15" y="0"/>
                    </a:cubicBezTo>
                    <a:cubicBezTo>
                      <a:pt x="13" y="0"/>
                      <a:pt x="12" y="0"/>
                      <a:pt x="10" y="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4" name="Freeform 162">
                <a:extLst>
                  <a:ext uri="{FF2B5EF4-FFF2-40B4-BE49-F238E27FC236}">
                    <a16:creationId xmlns:a16="http://schemas.microsoft.com/office/drawing/2014/main" id="{52797DBD-3E87-46AB-B475-50F8C94CBEEA}"/>
                  </a:ext>
                </a:extLst>
              </p:cNvPr>
              <p:cNvSpPr>
                <a:spLocks noEditPoints="1" noChangeArrowheads="1"/>
              </p:cNvSpPr>
              <p:nvPr/>
            </p:nvSpPr>
            <p:spPr bwMode="auto">
              <a:xfrm>
                <a:off x="676275" y="1108075"/>
                <a:ext cx="115888" cy="138113"/>
              </a:xfrm>
              <a:custGeom>
                <a:avLst/>
                <a:gdLst>
                  <a:gd name="T0" fmla="*/ 29 w 31"/>
                  <a:gd name="T1" fmla="*/ 14 h 37"/>
                  <a:gd name="T2" fmla="*/ 26 w 31"/>
                  <a:gd name="T3" fmla="*/ 3 h 37"/>
                  <a:gd name="T4" fmla="*/ 16 w 31"/>
                  <a:gd name="T5" fmla="*/ 0 h 37"/>
                  <a:gd name="T6" fmla="*/ 1 w 31"/>
                  <a:gd name="T7" fmla="*/ 10 h 37"/>
                  <a:gd name="T8" fmla="*/ 6 w 31"/>
                  <a:gd name="T9" fmla="*/ 11 h 37"/>
                  <a:gd name="T10" fmla="*/ 15 w 31"/>
                  <a:gd name="T11" fmla="*/ 5 h 37"/>
                  <a:gd name="T12" fmla="*/ 21 w 31"/>
                  <a:gd name="T13" fmla="*/ 6 h 37"/>
                  <a:gd name="T14" fmla="*/ 24 w 31"/>
                  <a:gd name="T15" fmla="*/ 8 h 37"/>
                  <a:gd name="T16" fmla="*/ 24 w 31"/>
                  <a:gd name="T17" fmla="*/ 14 h 37"/>
                  <a:gd name="T18" fmla="*/ 20 w 31"/>
                  <a:gd name="T19" fmla="*/ 14 h 37"/>
                  <a:gd name="T20" fmla="*/ 5 w 31"/>
                  <a:gd name="T21" fmla="*/ 18 h 37"/>
                  <a:gd name="T22" fmla="*/ 1 w 31"/>
                  <a:gd name="T23" fmla="*/ 27 h 37"/>
                  <a:gd name="T24" fmla="*/ 4 w 31"/>
                  <a:gd name="T25" fmla="*/ 34 h 37"/>
                  <a:gd name="T26" fmla="*/ 13 w 31"/>
                  <a:gd name="T27" fmla="*/ 37 h 37"/>
                  <a:gd name="T28" fmla="*/ 25 w 31"/>
                  <a:gd name="T29" fmla="*/ 29 h 37"/>
                  <a:gd name="T30" fmla="*/ 25 w 31"/>
                  <a:gd name="T31" fmla="*/ 36 h 37"/>
                  <a:gd name="T32" fmla="*/ 31 w 31"/>
                  <a:gd name="T33" fmla="*/ 35 h 37"/>
                  <a:gd name="T34" fmla="*/ 30 w 31"/>
                  <a:gd name="T35" fmla="*/ 29 h 37"/>
                  <a:gd name="T36" fmla="*/ 29 w 31"/>
                  <a:gd name="T37" fmla="*/ 14 h 37"/>
                  <a:gd name="T38" fmla="*/ 22 w 31"/>
                  <a:gd name="T39" fmla="*/ 29 h 37"/>
                  <a:gd name="T40" fmla="*/ 14 w 31"/>
                  <a:gd name="T41" fmla="*/ 33 h 37"/>
                  <a:gd name="T42" fmla="*/ 8 w 31"/>
                  <a:gd name="T43" fmla="*/ 31 h 37"/>
                  <a:gd name="T44" fmla="*/ 6 w 31"/>
                  <a:gd name="T45" fmla="*/ 27 h 37"/>
                  <a:gd name="T46" fmla="*/ 10 w 31"/>
                  <a:gd name="T47" fmla="*/ 21 h 37"/>
                  <a:gd name="T48" fmla="*/ 19 w 31"/>
                  <a:gd name="T49" fmla="*/ 18 h 37"/>
                  <a:gd name="T50" fmla="*/ 24 w 31"/>
                  <a:gd name="T51" fmla="*/ 18 h 37"/>
                  <a:gd name="T52" fmla="*/ 24 w 31"/>
                  <a:gd name="T53" fmla="*/ 21 h 37"/>
                  <a:gd name="T54" fmla="*/ 22 w 31"/>
                  <a:gd name="T55" fmla="*/ 29 h 3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1"/>
                  <a:gd name="T85" fmla="*/ 0 h 37"/>
                  <a:gd name="T86" fmla="*/ 31 w 31"/>
                  <a:gd name="T87" fmla="*/ 37 h 37"/>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1" h="37">
                    <a:moveTo>
                      <a:pt x="29" y="14"/>
                    </a:moveTo>
                    <a:cubicBezTo>
                      <a:pt x="29" y="9"/>
                      <a:pt x="28" y="5"/>
                      <a:pt x="26" y="3"/>
                    </a:cubicBezTo>
                    <a:cubicBezTo>
                      <a:pt x="24" y="1"/>
                      <a:pt x="21" y="0"/>
                      <a:pt x="16" y="0"/>
                    </a:cubicBezTo>
                    <a:cubicBezTo>
                      <a:pt x="7" y="1"/>
                      <a:pt x="2" y="4"/>
                      <a:pt x="1" y="10"/>
                    </a:cubicBezTo>
                    <a:cubicBezTo>
                      <a:pt x="6" y="11"/>
                      <a:pt x="6" y="11"/>
                      <a:pt x="6" y="11"/>
                    </a:cubicBezTo>
                    <a:cubicBezTo>
                      <a:pt x="7" y="7"/>
                      <a:pt x="10" y="5"/>
                      <a:pt x="15" y="5"/>
                    </a:cubicBezTo>
                    <a:cubicBezTo>
                      <a:pt x="18" y="5"/>
                      <a:pt x="19" y="5"/>
                      <a:pt x="21" y="6"/>
                    </a:cubicBezTo>
                    <a:cubicBezTo>
                      <a:pt x="22" y="6"/>
                      <a:pt x="23" y="7"/>
                      <a:pt x="24" y="8"/>
                    </a:cubicBezTo>
                    <a:cubicBezTo>
                      <a:pt x="24" y="10"/>
                      <a:pt x="24" y="12"/>
                      <a:pt x="24" y="14"/>
                    </a:cubicBezTo>
                    <a:cubicBezTo>
                      <a:pt x="22" y="14"/>
                      <a:pt x="21" y="14"/>
                      <a:pt x="20" y="14"/>
                    </a:cubicBezTo>
                    <a:cubicBezTo>
                      <a:pt x="13" y="14"/>
                      <a:pt x="8" y="16"/>
                      <a:pt x="5" y="18"/>
                    </a:cubicBezTo>
                    <a:cubicBezTo>
                      <a:pt x="2" y="20"/>
                      <a:pt x="0" y="23"/>
                      <a:pt x="1" y="27"/>
                    </a:cubicBezTo>
                    <a:cubicBezTo>
                      <a:pt x="1" y="29"/>
                      <a:pt x="2" y="32"/>
                      <a:pt x="4" y="34"/>
                    </a:cubicBezTo>
                    <a:cubicBezTo>
                      <a:pt x="6" y="36"/>
                      <a:pt x="9" y="37"/>
                      <a:pt x="13" y="37"/>
                    </a:cubicBezTo>
                    <a:cubicBezTo>
                      <a:pt x="18" y="37"/>
                      <a:pt x="22" y="34"/>
                      <a:pt x="25" y="29"/>
                    </a:cubicBezTo>
                    <a:cubicBezTo>
                      <a:pt x="25" y="32"/>
                      <a:pt x="25" y="34"/>
                      <a:pt x="25" y="36"/>
                    </a:cubicBezTo>
                    <a:cubicBezTo>
                      <a:pt x="31" y="35"/>
                      <a:pt x="31" y="35"/>
                      <a:pt x="31" y="35"/>
                    </a:cubicBezTo>
                    <a:cubicBezTo>
                      <a:pt x="30" y="33"/>
                      <a:pt x="30" y="31"/>
                      <a:pt x="30" y="29"/>
                    </a:cubicBezTo>
                    <a:lnTo>
                      <a:pt x="29" y="14"/>
                    </a:lnTo>
                    <a:close/>
                    <a:moveTo>
                      <a:pt x="22" y="29"/>
                    </a:moveTo>
                    <a:cubicBezTo>
                      <a:pt x="19" y="31"/>
                      <a:pt x="17" y="33"/>
                      <a:pt x="14" y="33"/>
                    </a:cubicBezTo>
                    <a:cubicBezTo>
                      <a:pt x="11" y="33"/>
                      <a:pt x="9" y="32"/>
                      <a:pt x="8" y="31"/>
                    </a:cubicBezTo>
                    <a:cubicBezTo>
                      <a:pt x="7" y="30"/>
                      <a:pt x="6" y="28"/>
                      <a:pt x="6" y="27"/>
                    </a:cubicBezTo>
                    <a:cubicBezTo>
                      <a:pt x="6" y="24"/>
                      <a:pt x="7" y="22"/>
                      <a:pt x="10" y="21"/>
                    </a:cubicBezTo>
                    <a:cubicBezTo>
                      <a:pt x="12" y="19"/>
                      <a:pt x="15" y="18"/>
                      <a:pt x="19" y="18"/>
                    </a:cubicBezTo>
                    <a:cubicBezTo>
                      <a:pt x="21" y="18"/>
                      <a:pt x="22" y="18"/>
                      <a:pt x="24" y="18"/>
                    </a:cubicBezTo>
                    <a:cubicBezTo>
                      <a:pt x="24" y="19"/>
                      <a:pt x="24" y="20"/>
                      <a:pt x="24" y="21"/>
                    </a:cubicBezTo>
                    <a:cubicBezTo>
                      <a:pt x="25" y="24"/>
                      <a:pt x="24" y="27"/>
                      <a:pt x="22"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5" name="Freeform 163">
                <a:extLst>
                  <a:ext uri="{FF2B5EF4-FFF2-40B4-BE49-F238E27FC236}">
                    <a16:creationId xmlns:a16="http://schemas.microsoft.com/office/drawing/2014/main" id="{81250FA8-8289-446F-90C7-100B05E7B176}"/>
                  </a:ext>
                </a:extLst>
              </p:cNvPr>
              <p:cNvSpPr>
                <a:spLocks noEditPoints="1" noChangeArrowheads="1"/>
              </p:cNvSpPr>
              <p:nvPr/>
            </p:nvSpPr>
            <p:spPr bwMode="auto">
              <a:xfrm>
                <a:off x="814388" y="1062038"/>
                <a:ext cx="114300" cy="180975"/>
              </a:xfrm>
              <a:custGeom>
                <a:avLst/>
                <a:gdLst>
                  <a:gd name="T0" fmla="*/ 24 w 30"/>
                  <a:gd name="T1" fmla="*/ 17 h 48"/>
                  <a:gd name="T2" fmla="*/ 14 w 30"/>
                  <a:gd name="T3" fmla="*/ 12 h 48"/>
                  <a:gd name="T4" fmla="*/ 4 w 30"/>
                  <a:gd name="T5" fmla="*/ 17 h 48"/>
                  <a:gd name="T6" fmla="*/ 0 w 30"/>
                  <a:gd name="T7" fmla="*/ 30 h 48"/>
                  <a:gd name="T8" fmla="*/ 5 w 30"/>
                  <a:gd name="T9" fmla="*/ 43 h 48"/>
                  <a:gd name="T10" fmla="*/ 15 w 30"/>
                  <a:gd name="T11" fmla="*/ 48 h 48"/>
                  <a:gd name="T12" fmla="*/ 25 w 30"/>
                  <a:gd name="T13" fmla="*/ 41 h 48"/>
                  <a:gd name="T14" fmla="*/ 25 w 30"/>
                  <a:gd name="T15" fmla="*/ 47 h 48"/>
                  <a:gd name="T16" fmla="*/ 30 w 30"/>
                  <a:gd name="T17" fmla="*/ 47 h 48"/>
                  <a:gd name="T18" fmla="*/ 29 w 30"/>
                  <a:gd name="T19" fmla="*/ 0 h 48"/>
                  <a:gd name="T20" fmla="*/ 24 w 30"/>
                  <a:gd name="T21" fmla="*/ 1 h 48"/>
                  <a:gd name="T22" fmla="*/ 24 w 30"/>
                  <a:gd name="T23" fmla="*/ 17 h 48"/>
                  <a:gd name="T24" fmla="*/ 25 w 30"/>
                  <a:gd name="T25" fmla="*/ 33 h 48"/>
                  <a:gd name="T26" fmla="*/ 22 w 30"/>
                  <a:gd name="T27" fmla="*/ 40 h 48"/>
                  <a:gd name="T28" fmla="*/ 15 w 30"/>
                  <a:gd name="T29" fmla="*/ 44 h 48"/>
                  <a:gd name="T30" fmla="*/ 9 w 30"/>
                  <a:gd name="T31" fmla="*/ 40 h 48"/>
                  <a:gd name="T32" fmla="*/ 6 w 30"/>
                  <a:gd name="T33" fmla="*/ 30 h 48"/>
                  <a:gd name="T34" fmla="*/ 9 w 30"/>
                  <a:gd name="T35" fmla="*/ 20 h 48"/>
                  <a:gd name="T36" fmla="*/ 15 w 30"/>
                  <a:gd name="T37" fmla="*/ 16 h 48"/>
                  <a:gd name="T38" fmla="*/ 22 w 30"/>
                  <a:gd name="T39" fmla="*/ 19 h 48"/>
                  <a:gd name="T40" fmla="*/ 24 w 30"/>
                  <a:gd name="T41" fmla="*/ 26 h 48"/>
                  <a:gd name="T42" fmla="*/ 25 w 30"/>
                  <a:gd name="T43" fmla="*/ 33 h 4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0"/>
                  <a:gd name="T67" fmla="*/ 0 h 48"/>
                  <a:gd name="T68" fmla="*/ 30 w 30"/>
                  <a:gd name="T69" fmla="*/ 48 h 4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0" h="48">
                    <a:moveTo>
                      <a:pt x="24" y="17"/>
                    </a:moveTo>
                    <a:cubicBezTo>
                      <a:pt x="22" y="14"/>
                      <a:pt x="18" y="12"/>
                      <a:pt x="14" y="12"/>
                    </a:cubicBezTo>
                    <a:cubicBezTo>
                      <a:pt x="10" y="12"/>
                      <a:pt x="7" y="14"/>
                      <a:pt x="4" y="17"/>
                    </a:cubicBezTo>
                    <a:cubicBezTo>
                      <a:pt x="2" y="21"/>
                      <a:pt x="0" y="25"/>
                      <a:pt x="0" y="30"/>
                    </a:cubicBezTo>
                    <a:cubicBezTo>
                      <a:pt x="1" y="36"/>
                      <a:pt x="2" y="40"/>
                      <a:pt x="5" y="43"/>
                    </a:cubicBezTo>
                    <a:cubicBezTo>
                      <a:pt x="7" y="46"/>
                      <a:pt x="11" y="48"/>
                      <a:pt x="15" y="48"/>
                    </a:cubicBezTo>
                    <a:cubicBezTo>
                      <a:pt x="19" y="48"/>
                      <a:pt x="23" y="46"/>
                      <a:pt x="25" y="41"/>
                    </a:cubicBezTo>
                    <a:cubicBezTo>
                      <a:pt x="25" y="47"/>
                      <a:pt x="25" y="47"/>
                      <a:pt x="25" y="47"/>
                    </a:cubicBezTo>
                    <a:cubicBezTo>
                      <a:pt x="30" y="47"/>
                      <a:pt x="30" y="47"/>
                      <a:pt x="30" y="47"/>
                    </a:cubicBezTo>
                    <a:cubicBezTo>
                      <a:pt x="29" y="0"/>
                      <a:pt x="29" y="0"/>
                      <a:pt x="29" y="0"/>
                    </a:cubicBezTo>
                    <a:cubicBezTo>
                      <a:pt x="24" y="1"/>
                      <a:pt x="24" y="1"/>
                      <a:pt x="24" y="1"/>
                    </a:cubicBezTo>
                    <a:lnTo>
                      <a:pt x="24" y="17"/>
                    </a:lnTo>
                    <a:close/>
                    <a:moveTo>
                      <a:pt x="25" y="33"/>
                    </a:moveTo>
                    <a:cubicBezTo>
                      <a:pt x="25" y="36"/>
                      <a:pt x="24" y="38"/>
                      <a:pt x="22" y="40"/>
                    </a:cubicBezTo>
                    <a:cubicBezTo>
                      <a:pt x="20" y="42"/>
                      <a:pt x="18" y="43"/>
                      <a:pt x="15" y="44"/>
                    </a:cubicBezTo>
                    <a:cubicBezTo>
                      <a:pt x="13" y="44"/>
                      <a:pt x="10" y="42"/>
                      <a:pt x="9" y="40"/>
                    </a:cubicBezTo>
                    <a:cubicBezTo>
                      <a:pt x="7" y="38"/>
                      <a:pt x="6" y="34"/>
                      <a:pt x="6" y="30"/>
                    </a:cubicBezTo>
                    <a:cubicBezTo>
                      <a:pt x="6" y="25"/>
                      <a:pt x="7" y="22"/>
                      <a:pt x="9" y="20"/>
                    </a:cubicBezTo>
                    <a:cubicBezTo>
                      <a:pt x="10" y="17"/>
                      <a:pt x="12" y="16"/>
                      <a:pt x="15" y="16"/>
                    </a:cubicBezTo>
                    <a:cubicBezTo>
                      <a:pt x="18" y="16"/>
                      <a:pt x="20" y="17"/>
                      <a:pt x="22" y="19"/>
                    </a:cubicBezTo>
                    <a:cubicBezTo>
                      <a:pt x="23" y="20"/>
                      <a:pt x="24" y="23"/>
                      <a:pt x="24" y="26"/>
                    </a:cubicBezTo>
                    <a:lnTo>
                      <a:pt x="25" y="3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6" name="Freeform 164">
                <a:extLst>
                  <a:ext uri="{FF2B5EF4-FFF2-40B4-BE49-F238E27FC236}">
                    <a16:creationId xmlns:a16="http://schemas.microsoft.com/office/drawing/2014/main" id="{70F45C72-E725-47DF-B707-B9C88C385D92}"/>
                  </a:ext>
                </a:extLst>
              </p:cNvPr>
              <p:cNvSpPr>
                <a:spLocks noEditPoints="1" noChangeArrowheads="1"/>
              </p:cNvSpPr>
              <p:nvPr/>
            </p:nvSpPr>
            <p:spPr bwMode="auto">
              <a:xfrm>
                <a:off x="957263" y="1103313"/>
                <a:ext cx="117475" cy="136525"/>
              </a:xfrm>
              <a:custGeom>
                <a:avLst/>
                <a:gdLst>
                  <a:gd name="T0" fmla="*/ 16 w 31"/>
                  <a:gd name="T1" fmla="*/ 32 h 36"/>
                  <a:gd name="T2" fmla="*/ 9 w 31"/>
                  <a:gd name="T3" fmla="*/ 29 h 36"/>
                  <a:gd name="T4" fmla="*/ 6 w 31"/>
                  <a:gd name="T5" fmla="*/ 19 h 36"/>
                  <a:gd name="T6" fmla="*/ 31 w 31"/>
                  <a:gd name="T7" fmla="*/ 18 h 36"/>
                  <a:gd name="T8" fmla="*/ 26 w 31"/>
                  <a:gd name="T9" fmla="*/ 5 h 36"/>
                  <a:gd name="T10" fmla="*/ 15 w 31"/>
                  <a:gd name="T11" fmla="*/ 0 h 36"/>
                  <a:gd name="T12" fmla="*/ 4 w 31"/>
                  <a:gd name="T13" fmla="*/ 5 h 36"/>
                  <a:gd name="T14" fmla="*/ 0 w 31"/>
                  <a:gd name="T15" fmla="*/ 19 h 36"/>
                  <a:gd name="T16" fmla="*/ 4 w 31"/>
                  <a:gd name="T17" fmla="*/ 32 h 36"/>
                  <a:gd name="T18" fmla="*/ 16 w 31"/>
                  <a:gd name="T19" fmla="*/ 36 h 36"/>
                  <a:gd name="T20" fmla="*/ 25 w 31"/>
                  <a:gd name="T21" fmla="*/ 33 h 36"/>
                  <a:gd name="T22" fmla="*/ 30 w 31"/>
                  <a:gd name="T23" fmla="*/ 26 h 36"/>
                  <a:gd name="T24" fmla="*/ 25 w 31"/>
                  <a:gd name="T25" fmla="*/ 25 h 36"/>
                  <a:gd name="T26" fmla="*/ 16 w 31"/>
                  <a:gd name="T27" fmla="*/ 32 h 36"/>
                  <a:gd name="T28" fmla="*/ 9 w 31"/>
                  <a:gd name="T29" fmla="*/ 7 h 36"/>
                  <a:gd name="T30" fmla="*/ 16 w 31"/>
                  <a:gd name="T31" fmla="*/ 4 h 36"/>
                  <a:gd name="T32" fmla="*/ 21 w 31"/>
                  <a:gd name="T33" fmla="*/ 6 h 36"/>
                  <a:gd name="T34" fmla="*/ 24 w 31"/>
                  <a:gd name="T35" fmla="*/ 9 h 36"/>
                  <a:gd name="T36" fmla="*/ 25 w 31"/>
                  <a:gd name="T37" fmla="*/ 15 h 36"/>
                  <a:gd name="T38" fmla="*/ 6 w 31"/>
                  <a:gd name="T39" fmla="*/ 15 h 36"/>
                  <a:gd name="T40" fmla="*/ 9 w 31"/>
                  <a:gd name="T41" fmla="*/ 7 h 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1"/>
                  <a:gd name="T64" fmla="*/ 0 h 36"/>
                  <a:gd name="T65" fmla="*/ 31 w 31"/>
                  <a:gd name="T66" fmla="*/ 36 h 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1" h="36">
                    <a:moveTo>
                      <a:pt x="16" y="32"/>
                    </a:moveTo>
                    <a:cubicBezTo>
                      <a:pt x="14" y="32"/>
                      <a:pt x="11" y="31"/>
                      <a:pt x="9" y="29"/>
                    </a:cubicBezTo>
                    <a:cubicBezTo>
                      <a:pt x="7" y="27"/>
                      <a:pt x="6" y="24"/>
                      <a:pt x="6" y="19"/>
                    </a:cubicBezTo>
                    <a:cubicBezTo>
                      <a:pt x="31" y="18"/>
                      <a:pt x="31" y="18"/>
                      <a:pt x="31" y="18"/>
                    </a:cubicBezTo>
                    <a:cubicBezTo>
                      <a:pt x="30" y="12"/>
                      <a:pt x="29" y="8"/>
                      <a:pt x="26" y="5"/>
                    </a:cubicBezTo>
                    <a:cubicBezTo>
                      <a:pt x="23" y="2"/>
                      <a:pt x="20" y="0"/>
                      <a:pt x="15" y="0"/>
                    </a:cubicBezTo>
                    <a:cubicBezTo>
                      <a:pt x="11" y="0"/>
                      <a:pt x="7" y="2"/>
                      <a:pt x="4" y="5"/>
                    </a:cubicBezTo>
                    <a:cubicBezTo>
                      <a:pt x="1" y="9"/>
                      <a:pt x="0" y="13"/>
                      <a:pt x="0" y="19"/>
                    </a:cubicBezTo>
                    <a:cubicBezTo>
                      <a:pt x="0" y="24"/>
                      <a:pt x="1" y="28"/>
                      <a:pt x="4" y="32"/>
                    </a:cubicBezTo>
                    <a:cubicBezTo>
                      <a:pt x="7" y="35"/>
                      <a:pt x="11" y="36"/>
                      <a:pt x="16" y="36"/>
                    </a:cubicBezTo>
                    <a:cubicBezTo>
                      <a:pt x="19" y="36"/>
                      <a:pt x="22" y="35"/>
                      <a:pt x="25" y="33"/>
                    </a:cubicBezTo>
                    <a:cubicBezTo>
                      <a:pt x="28" y="31"/>
                      <a:pt x="29" y="29"/>
                      <a:pt x="30" y="26"/>
                    </a:cubicBezTo>
                    <a:cubicBezTo>
                      <a:pt x="25" y="25"/>
                      <a:pt x="25" y="25"/>
                      <a:pt x="25" y="25"/>
                    </a:cubicBezTo>
                    <a:cubicBezTo>
                      <a:pt x="24" y="29"/>
                      <a:pt x="20" y="32"/>
                      <a:pt x="16" y="32"/>
                    </a:cubicBezTo>
                    <a:close/>
                    <a:moveTo>
                      <a:pt x="9" y="7"/>
                    </a:moveTo>
                    <a:cubicBezTo>
                      <a:pt x="11" y="5"/>
                      <a:pt x="13" y="4"/>
                      <a:pt x="16" y="4"/>
                    </a:cubicBezTo>
                    <a:cubicBezTo>
                      <a:pt x="18" y="4"/>
                      <a:pt x="19" y="5"/>
                      <a:pt x="21" y="6"/>
                    </a:cubicBezTo>
                    <a:cubicBezTo>
                      <a:pt x="22" y="7"/>
                      <a:pt x="23" y="8"/>
                      <a:pt x="24" y="9"/>
                    </a:cubicBezTo>
                    <a:cubicBezTo>
                      <a:pt x="24" y="11"/>
                      <a:pt x="25" y="13"/>
                      <a:pt x="25" y="15"/>
                    </a:cubicBezTo>
                    <a:cubicBezTo>
                      <a:pt x="6" y="15"/>
                      <a:pt x="6" y="15"/>
                      <a:pt x="6" y="15"/>
                    </a:cubicBezTo>
                    <a:cubicBezTo>
                      <a:pt x="6" y="12"/>
                      <a:pt x="7" y="9"/>
                      <a:pt x="9"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7" name="Freeform 165">
                <a:extLst>
                  <a:ext uri="{FF2B5EF4-FFF2-40B4-BE49-F238E27FC236}">
                    <a16:creationId xmlns:a16="http://schemas.microsoft.com/office/drawing/2014/main" id="{8DA373B3-2463-4232-B18E-9A82716BA6FA}"/>
                  </a:ext>
                </a:extLst>
              </p:cNvPr>
              <p:cNvSpPr>
                <a:spLocks noChangeArrowheads="1"/>
              </p:cNvSpPr>
              <p:nvPr/>
            </p:nvSpPr>
            <p:spPr bwMode="auto">
              <a:xfrm>
                <a:off x="1624013" y="2474913"/>
                <a:ext cx="85725" cy="139700"/>
              </a:xfrm>
              <a:custGeom>
                <a:avLst/>
                <a:gdLst>
                  <a:gd name="T0" fmla="*/ 22 w 23"/>
                  <a:gd name="T1" fmla="*/ 15 h 37"/>
                  <a:gd name="T2" fmla="*/ 20 w 23"/>
                  <a:gd name="T3" fmla="*/ 12 h 37"/>
                  <a:gd name="T4" fmla="*/ 16 w 23"/>
                  <a:gd name="T5" fmla="*/ 10 h 37"/>
                  <a:gd name="T6" fmla="*/ 8 w 23"/>
                  <a:gd name="T7" fmla="*/ 14 h 37"/>
                  <a:gd name="T8" fmla="*/ 10 w 23"/>
                  <a:gd name="T9" fmla="*/ 1 h 37"/>
                  <a:gd name="T10" fmla="*/ 6 w 23"/>
                  <a:gd name="T11" fmla="*/ 0 h 37"/>
                  <a:gd name="T12" fmla="*/ 0 w 23"/>
                  <a:gd name="T13" fmla="*/ 33 h 37"/>
                  <a:gd name="T14" fmla="*/ 4 w 23"/>
                  <a:gd name="T15" fmla="*/ 34 h 37"/>
                  <a:gd name="T16" fmla="*/ 7 w 23"/>
                  <a:gd name="T17" fmla="*/ 21 h 37"/>
                  <a:gd name="T18" fmla="*/ 10 w 23"/>
                  <a:gd name="T19" fmla="*/ 15 h 37"/>
                  <a:gd name="T20" fmla="*/ 15 w 23"/>
                  <a:gd name="T21" fmla="*/ 13 h 37"/>
                  <a:gd name="T22" fmla="*/ 18 w 23"/>
                  <a:gd name="T23" fmla="*/ 15 h 37"/>
                  <a:gd name="T24" fmla="*/ 19 w 23"/>
                  <a:gd name="T25" fmla="*/ 17 h 37"/>
                  <a:gd name="T26" fmla="*/ 19 w 23"/>
                  <a:gd name="T27" fmla="*/ 21 h 37"/>
                  <a:gd name="T28" fmla="*/ 16 w 23"/>
                  <a:gd name="T29" fmla="*/ 36 h 37"/>
                  <a:gd name="T30" fmla="*/ 20 w 23"/>
                  <a:gd name="T31" fmla="*/ 37 h 37"/>
                  <a:gd name="T32" fmla="*/ 22 w 23"/>
                  <a:gd name="T33" fmla="*/ 22 h 37"/>
                  <a:gd name="T34" fmla="*/ 23 w 23"/>
                  <a:gd name="T35" fmla="*/ 17 h 37"/>
                  <a:gd name="T36" fmla="*/ 22 w 23"/>
                  <a:gd name="T37" fmla="*/ 15 h 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3"/>
                  <a:gd name="T58" fmla="*/ 0 h 37"/>
                  <a:gd name="T59" fmla="*/ 23 w 23"/>
                  <a:gd name="T60" fmla="*/ 37 h 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3" h="37">
                    <a:moveTo>
                      <a:pt x="22" y="15"/>
                    </a:moveTo>
                    <a:cubicBezTo>
                      <a:pt x="22" y="13"/>
                      <a:pt x="21" y="13"/>
                      <a:pt x="20" y="12"/>
                    </a:cubicBezTo>
                    <a:cubicBezTo>
                      <a:pt x="19" y="11"/>
                      <a:pt x="18" y="10"/>
                      <a:pt x="16" y="10"/>
                    </a:cubicBezTo>
                    <a:cubicBezTo>
                      <a:pt x="13" y="10"/>
                      <a:pt x="10" y="11"/>
                      <a:pt x="8" y="14"/>
                    </a:cubicBezTo>
                    <a:cubicBezTo>
                      <a:pt x="10" y="1"/>
                      <a:pt x="10" y="1"/>
                      <a:pt x="10" y="1"/>
                    </a:cubicBezTo>
                    <a:cubicBezTo>
                      <a:pt x="6" y="0"/>
                      <a:pt x="6" y="0"/>
                      <a:pt x="6" y="0"/>
                    </a:cubicBezTo>
                    <a:cubicBezTo>
                      <a:pt x="0" y="33"/>
                      <a:pt x="0" y="33"/>
                      <a:pt x="0" y="33"/>
                    </a:cubicBezTo>
                    <a:cubicBezTo>
                      <a:pt x="4" y="34"/>
                      <a:pt x="4" y="34"/>
                      <a:pt x="4" y="34"/>
                    </a:cubicBezTo>
                    <a:cubicBezTo>
                      <a:pt x="7" y="21"/>
                      <a:pt x="7" y="21"/>
                      <a:pt x="7" y="21"/>
                    </a:cubicBezTo>
                    <a:cubicBezTo>
                      <a:pt x="7" y="18"/>
                      <a:pt x="8" y="16"/>
                      <a:pt x="10" y="15"/>
                    </a:cubicBezTo>
                    <a:cubicBezTo>
                      <a:pt x="11" y="13"/>
                      <a:pt x="13" y="13"/>
                      <a:pt x="15" y="13"/>
                    </a:cubicBezTo>
                    <a:cubicBezTo>
                      <a:pt x="16" y="13"/>
                      <a:pt x="17" y="14"/>
                      <a:pt x="18" y="15"/>
                    </a:cubicBezTo>
                    <a:cubicBezTo>
                      <a:pt x="19" y="16"/>
                      <a:pt x="19" y="16"/>
                      <a:pt x="19" y="17"/>
                    </a:cubicBezTo>
                    <a:cubicBezTo>
                      <a:pt x="19" y="18"/>
                      <a:pt x="19" y="20"/>
                      <a:pt x="19" y="21"/>
                    </a:cubicBezTo>
                    <a:cubicBezTo>
                      <a:pt x="16" y="36"/>
                      <a:pt x="16" y="36"/>
                      <a:pt x="16" y="36"/>
                    </a:cubicBezTo>
                    <a:cubicBezTo>
                      <a:pt x="20" y="37"/>
                      <a:pt x="20" y="37"/>
                      <a:pt x="20" y="37"/>
                    </a:cubicBezTo>
                    <a:cubicBezTo>
                      <a:pt x="22" y="22"/>
                      <a:pt x="22" y="22"/>
                      <a:pt x="22" y="22"/>
                    </a:cubicBezTo>
                    <a:cubicBezTo>
                      <a:pt x="23" y="20"/>
                      <a:pt x="23" y="18"/>
                      <a:pt x="23" y="17"/>
                    </a:cubicBezTo>
                    <a:cubicBezTo>
                      <a:pt x="23" y="17"/>
                      <a:pt x="23" y="16"/>
                      <a:pt x="22" y="1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8" name="Freeform 166">
                <a:extLst>
                  <a:ext uri="{FF2B5EF4-FFF2-40B4-BE49-F238E27FC236}">
                    <a16:creationId xmlns:a16="http://schemas.microsoft.com/office/drawing/2014/main" id="{0D50099C-C970-4861-BA08-92021C7523F4}"/>
                  </a:ext>
                </a:extLst>
              </p:cNvPr>
              <p:cNvSpPr>
                <a:spLocks noEditPoints="1" noChangeArrowheads="1"/>
              </p:cNvSpPr>
              <p:nvPr/>
            </p:nvSpPr>
            <p:spPr bwMode="auto">
              <a:xfrm>
                <a:off x="1725613" y="2527300"/>
                <a:ext cx="88900" cy="101600"/>
              </a:xfrm>
              <a:custGeom>
                <a:avLst/>
                <a:gdLst>
                  <a:gd name="T0" fmla="*/ 22 w 24"/>
                  <a:gd name="T1" fmla="*/ 6 h 27"/>
                  <a:gd name="T2" fmla="*/ 14 w 24"/>
                  <a:gd name="T3" fmla="*/ 1 h 27"/>
                  <a:gd name="T4" fmla="*/ 6 w 24"/>
                  <a:gd name="T5" fmla="*/ 3 h 27"/>
                  <a:gd name="T6" fmla="*/ 1 w 24"/>
                  <a:gd name="T7" fmla="*/ 12 h 27"/>
                  <a:gd name="T8" fmla="*/ 2 w 24"/>
                  <a:gd name="T9" fmla="*/ 22 h 27"/>
                  <a:gd name="T10" fmla="*/ 10 w 24"/>
                  <a:gd name="T11" fmla="*/ 27 h 27"/>
                  <a:gd name="T12" fmla="*/ 17 w 24"/>
                  <a:gd name="T13" fmla="*/ 26 h 27"/>
                  <a:gd name="T14" fmla="*/ 21 w 24"/>
                  <a:gd name="T15" fmla="*/ 22 h 27"/>
                  <a:gd name="T16" fmla="*/ 18 w 24"/>
                  <a:gd name="T17" fmla="*/ 20 h 27"/>
                  <a:gd name="T18" fmla="*/ 10 w 24"/>
                  <a:gd name="T19" fmla="*/ 24 h 27"/>
                  <a:gd name="T20" fmla="*/ 6 w 24"/>
                  <a:gd name="T21" fmla="*/ 21 h 27"/>
                  <a:gd name="T22" fmla="*/ 5 w 24"/>
                  <a:gd name="T23" fmla="*/ 13 h 27"/>
                  <a:gd name="T24" fmla="*/ 23 w 24"/>
                  <a:gd name="T25" fmla="*/ 16 h 27"/>
                  <a:gd name="T26" fmla="*/ 22 w 24"/>
                  <a:gd name="T27" fmla="*/ 6 h 27"/>
                  <a:gd name="T28" fmla="*/ 6 w 24"/>
                  <a:gd name="T29" fmla="*/ 10 h 27"/>
                  <a:gd name="T30" fmla="*/ 9 w 24"/>
                  <a:gd name="T31" fmla="*/ 5 h 27"/>
                  <a:gd name="T32" fmla="*/ 14 w 24"/>
                  <a:gd name="T33" fmla="*/ 4 h 27"/>
                  <a:gd name="T34" fmla="*/ 18 w 24"/>
                  <a:gd name="T35" fmla="*/ 6 h 27"/>
                  <a:gd name="T36" fmla="*/ 19 w 24"/>
                  <a:gd name="T37" fmla="*/ 9 h 27"/>
                  <a:gd name="T38" fmla="*/ 19 w 24"/>
                  <a:gd name="T39" fmla="*/ 13 h 27"/>
                  <a:gd name="T40" fmla="*/ 6 w 24"/>
                  <a:gd name="T41" fmla="*/ 10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27"/>
                  <a:gd name="T65" fmla="*/ 24 w 24"/>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27">
                    <a:moveTo>
                      <a:pt x="22" y="6"/>
                    </a:moveTo>
                    <a:cubicBezTo>
                      <a:pt x="20" y="3"/>
                      <a:pt x="18" y="1"/>
                      <a:pt x="14" y="1"/>
                    </a:cubicBezTo>
                    <a:cubicBezTo>
                      <a:pt x="11" y="0"/>
                      <a:pt x="8" y="1"/>
                      <a:pt x="6" y="3"/>
                    </a:cubicBezTo>
                    <a:cubicBezTo>
                      <a:pt x="3" y="5"/>
                      <a:pt x="1" y="8"/>
                      <a:pt x="1" y="12"/>
                    </a:cubicBezTo>
                    <a:cubicBezTo>
                      <a:pt x="0" y="16"/>
                      <a:pt x="0" y="19"/>
                      <a:pt x="2" y="22"/>
                    </a:cubicBezTo>
                    <a:cubicBezTo>
                      <a:pt x="4" y="25"/>
                      <a:pt x="6" y="26"/>
                      <a:pt x="10" y="27"/>
                    </a:cubicBezTo>
                    <a:cubicBezTo>
                      <a:pt x="12" y="27"/>
                      <a:pt x="14" y="27"/>
                      <a:pt x="17" y="26"/>
                    </a:cubicBezTo>
                    <a:cubicBezTo>
                      <a:pt x="19" y="25"/>
                      <a:pt x="20" y="24"/>
                      <a:pt x="21" y="22"/>
                    </a:cubicBezTo>
                    <a:cubicBezTo>
                      <a:pt x="18" y="20"/>
                      <a:pt x="18" y="20"/>
                      <a:pt x="18" y="20"/>
                    </a:cubicBezTo>
                    <a:cubicBezTo>
                      <a:pt x="16" y="23"/>
                      <a:pt x="14" y="24"/>
                      <a:pt x="10" y="24"/>
                    </a:cubicBezTo>
                    <a:cubicBezTo>
                      <a:pt x="9" y="23"/>
                      <a:pt x="7" y="22"/>
                      <a:pt x="6" y="21"/>
                    </a:cubicBezTo>
                    <a:cubicBezTo>
                      <a:pt x="5" y="19"/>
                      <a:pt x="4" y="17"/>
                      <a:pt x="5" y="13"/>
                    </a:cubicBezTo>
                    <a:cubicBezTo>
                      <a:pt x="23" y="16"/>
                      <a:pt x="23" y="16"/>
                      <a:pt x="23" y="16"/>
                    </a:cubicBezTo>
                    <a:cubicBezTo>
                      <a:pt x="24" y="12"/>
                      <a:pt x="23" y="8"/>
                      <a:pt x="22" y="6"/>
                    </a:cubicBezTo>
                    <a:close/>
                    <a:moveTo>
                      <a:pt x="6" y="10"/>
                    </a:moveTo>
                    <a:cubicBezTo>
                      <a:pt x="6" y="8"/>
                      <a:pt x="7" y="6"/>
                      <a:pt x="9" y="5"/>
                    </a:cubicBezTo>
                    <a:cubicBezTo>
                      <a:pt x="10" y="4"/>
                      <a:pt x="12" y="3"/>
                      <a:pt x="14" y="4"/>
                    </a:cubicBezTo>
                    <a:cubicBezTo>
                      <a:pt x="15" y="4"/>
                      <a:pt x="17" y="5"/>
                      <a:pt x="18" y="6"/>
                    </a:cubicBezTo>
                    <a:cubicBezTo>
                      <a:pt x="18" y="7"/>
                      <a:pt x="19" y="8"/>
                      <a:pt x="19" y="9"/>
                    </a:cubicBezTo>
                    <a:cubicBezTo>
                      <a:pt x="19" y="10"/>
                      <a:pt x="19" y="11"/>
                      <a:pt x="19" y="13"/>
                    </a:cubicBezTo>
                    <a:lnTo>
                      <a:pt x="6" y="1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09" name="Freeform 167">
                <a:extLst>
                  <a:ext uri="{FF2B5EF4-FFF2-40B4-BE49-F238E27FC236}">
                    <a16:creationId xmlns:a16="http://schemas.microsoft.com/office/drawing/2014/main" id="{A33BF9DF-F808-4A8D-B6FA-9DE90B00AA4B}"/>
                  </a:ext>
                </a:extLst>
              </p:cNvPr>
              <p:cNvSpPr>
                <a:spLocks noEditPoints="1" noChangeArrowheads="1"/>
              </p:cNvSpPr>
              <p:nvPr/>
            </p:nvSpPr>
            <p:spPr bwMode="auto">
              <a:xfrm>
                <a:off x="1819275" y="2543175"/>
                <a:ext cx="90488" cy="107950"/>
              </a:xfrm>
              <a:custGeom>
                <a:avLst/>
                <a:gdLst>
                  <a:gd name="T0" fmla="*/ 23 w 24"/>
                  <a:gd name="T1" fmla="*/ 14 h 29"/>
                  <a:gd name="T2" fmla="*/ 22 w 24"/>
                  <a:gd name="T3" fmla="*/ 5 h 29"/>
                  <a:gd name="T4" fmla="*/ 15 w 24"/>
                  <a:gd name="T5" fmla="*/ 2 h 29"/>
                  <a:gd name="T6" fmla="*/ 3 w 24"/>
                  <a:gd name="T7" fmla="*/ 6 h 29"/>
                  <a:gd name="T8" fmla="*/ 7 w 24"/>
                  <a:gd name="T9" fmla="*/ 8 h 29"/>
                  <a:gd name="T10" fmla="*/ 14 w 24"/>
                  <a:gd name="T11" fmla="*/ 5 h 29"/>
                  <a:gd name="T12" fmla="*/ 18 w 24"/>
                  <a:gd name="T13" fmla="*/ 6 h 29"/>
                  <a:gd name="T14" fmla="*/ 20 w 24"/>
                  <a:gd name="T15" fmla="*/ 8 h 29"/>
                  <a:gd name="T16" fmla="*/ 19 w 24"/>
                  <a:gd name="T17" fmla="*/ 13 h 29"/>
                  <a:gd name="T18" fmla="*/ 16 w 24"/>
                  <a:gd name="T19" fmla="*/ 12 h 29"/>
                  <a:gd name="T20" fmla="*/ 5 w 24"/>
                  <a:gd name="T21" fmla="*/ 13 h 29"/>
                  <a:gd name="T22" fmla="*/ 0 w 24"/>
                  <a:gd name="T23" fmla="*/ 18 h 29"/>
                  <a:gd name="T24" fmla="*/ 2 w 24"/>
                  <a:gd name="T25" fmla="*/ 24 h 29"/>
                  <a:gd name="T26" fmla="*/ 8 w 24"/>
                  <a:gd name="T27" fmla="*/ 27 h 29"/>
                  <a:gd name="T28" fmla="*/ 17 w 24"/>
                  <a:gd name="T29" fmla="*/ 24 h 29"/>
                  <a:gd name="T30" fmla="*/ 17 w 24"/>
                  <a:gd name="T31" fmla="*/ 28 h 29"/>
                  <a:gd name="T32" fmla="*/ 21 w 24"/>
                  <a:gd name="T33" fmla="*/ 29 h 29"/>
                  <a:gd name="T34" fmla="*/ 21 w 24"/>
                  <a:gd name="T35" fmla="*/ 24 h 29"/>
                  <a:gd name="T36" fmla="*/ 23 w 24"/>
                  <a:gd name="T37" fmla="*/ 14 h 29"/>
                  <a:gd name="T38" fmla="*/ 15 w 24"/>
                  <a:gd name="T39" fmla="*/ 23 h 29"/>
                  <a:gd name="T40" fmla="*/ 9 w 24"/>
                  <a:gd name="T41" fmla="*/ 24 h 29"/>
                  <a:gd name="T42" fmla="*/ 5 w 24"/>
                  <a:gd name="T43" fmla="*/ 22 h 29"/>
                  <a:gd name="T44" fmla="*/ 5 w 24"/>
                  <a:gd name="T45" fmla="*/ 19 h 29"/>
                  <a:gd name="T46" fmla="*/ 8 w 24"/>
                  <a:gd name="T47" fmla="*/ 15 h 29"/>
                  <a:gd name="T48" fmla="*/ 15 w 24"/>
                  <a:gd name="T49" fmla="*/ 15 h 29"/>
                  <a:gd name="T50" fmla="*/ 19 w 24"/>
                  <a:gd name="T51" fmla="*/ 16 h 29"/>
                  <a:gd name="T52" fmla="*/ 18 w 24"/>
                  <a:gd name="T53" fmla="*/ 17 h 29"/>
                  <a:gd name="T54" fmla="*/ 15 w 24"/>
                  <a:gd name="T55" fmla="*/ 23 h 2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4"/>
                  <a:gd name="T85" fmla="*/ 0 h 29"/>
                  <a:gd name="T86" fmla="*/ 24 w 24"/>
                  <a:gd name="T87" fmla="*/ 29 h 2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4" h="29">
                    <a:moveTo>
                      <a:pt x="23" y="14"/>
                    </a:moveTo>
                    <a:cubicBezTo>
                      <a:pt x="24" y="10"/>
                      <a:pt x="23" y="7"/>
                      <a:pt x="22" y="5"/>
                    </a:cubicBezTo>
                    <a:cubicBezTo>
                      <a:pt x="21" y="4"/>
                      <a:pt x="19" y="2"/>
                      <a:pt x="15" y="2"/>
                    </a:cubicBezTo>
                    <a:cubicBezTo>
                      <a:pt x="9" y="0"/>
                      <a:pt x="5" y="2"/>
                      <a:pt x="3" y="6"/>
                    </a:cubicBezTo>
                    <a:cubicBezTo>
                      <a:pt x="7" y="8"/>
                      <a:pt x="7" y="8"/>
                      <a:pt x="7" y="8"/>
                    </a:cubicBezTo>
                    <a:cubicBezTo>
                      <a:pt x="8" y="5"/>
                      <a:pt x="10" y="4"/>
                      <a:pt x="14" y="5"/>
                    </a:cubicBezTo>
                    <a:cubicBezTo>
                      <a:pt x="16" y="5"/>
                      <a:pt x="17" y="5"/>
                      <a:pt x="18" y="6"/>
                    </a:cubicBezTo>
                    <a:cubicBezTo>
                      <a:pt x="19" y="7"/>
                      <a:pt x="19" y="8"/>
                      <a:pt x="20" y="8"/>
                    </a:cubicBezTo>
                    <a:cubicBezTo>
                      <a:pt x="20" y="9"/>
                      <a:pt x="20" y="11"/>
                      <a:pt x="19" y="13"/>
                    </a:cubicBezTo>
                    <a:cubicBezTo>
                      <a:pt x="18" y="12"/>
                      <a:pt x="17" y="12"/>
                      <a:pt x="16" y="12"/>
                    </a:cubicBezTo>
                    <a:cubicBezTo>
                      <a:pt x="11" y="11"/>
                      <a:pt x="7" y="11"/>
                      <a:pt x="5" y="13"/>
                    </a:cubicBezTo>
                    <a:cubicBezTo>
                      <a:pt x="2" y="14"/>
                      <a:pt x="1" y="16"/>
                      <a:pt x="0" y="18"/>
                    </a:cubicBezTo>
                    <a:cubicBezTo>
                      <a:pt x="0" y="20"/>
                      <a:pt x="0" y="22"/>
                      <a:pt x="2" y="24"/>
                    </a:cubicBezTo>
                    <a:cubicBezTo>
                      <a:pt x="3" y="26"/>
                      <a:pt x="5" y="27"/>
                      <a:pt x="8" y="27"/>
                    </a:cubicBezTo>
                    <a:cubicBezTo>
                      <a:pt x="12" y="28"/>
                      <a:pt x="15" y="27"/>
                      <a:pt x="17" y="24"/>
                    </a:cubicBezTo>
                    <a:cubicBezTo>
                      <a:pt x="17" y="26"/>
                      <a:pt x="17" y="27"/>
                      <a:pt x="17" y="28"/>
                    </a:cubicBezTo>
                    <a:cubicBezTo>
                      <a:pt x="21" y="29"/>
                      <a:pt x="21" y="29"/>
                      <a:pt x="21" y="29"/>
                    </a:cubicBezTo>
                    <a:cubicBezTo>
                      <a:pt x="21" y="27"/>
                      <a:pt x="21" y="26"/>
                      <a:pt x="21" y="24"/>
                    </a:cubicBezTo>
                    <a:lnTo>
                      <a:pt x="23" y="14"/>
                    </a:lnTo>
                    <a:close/>
                    <a:moveTo>
                      <a:pt x="15" y="23"/>
                    </a:moveTo>
                    <a:cubicBezTo>
                      <a:pt x="13" y="24"/>
                      <a:pt x="11" y="25"/>
                      <a:pt x="9" y="24"/>
                    </a:cubicBezTo>
                    <a:cubicBezTo>
                      <a:pt x="7" y="24"/>
                      <a:pt x="6" y="23"/>
                      <a:pt x="5" y="22"/>
                    </a:cubicBezTo>
                    <a:cubicBezTo>
                      <a:pt x="5" y="21"/>
                      <a:pt x="4" y="20"/>
                      <a:pt x="5" y="19"/>
                    </a:cubicBezTo>
                    <a:cubicBezTo>
                      <a:pt x="5" y="17"/>
                      <a:pt x="6" y="16"/>
                      <a:pt x="8" y="15"/>
                    </a:cubicBezTo>
                    <a:cubicBezTo>
                      <a:pt x="10" y="14"/>
                      <a:pt x="12" y="14"/>
                      <a:pt x="15" y="15"/>
                    </a:cubicBezTo>
                    <a:cubicBezTo>
                      <a:pt x="16" y="15"/>
                      <a:pt x="17" y="15"/>
                      <a:pt x="19" y="16"/>
                    </a:cubicBezTo>
                    <a:cubicBezTo>
                      <a:pt x="19" y="16"/>
                      <a:pt x="19" y="17"/>
                      <a:pt x="18" y="17"/>
                    </a:cubicBezTo>
                    <a:cubicBezTo>
                      <a:pt x="18" y="20"/>
                      <a:pt x="17" y="21"/>
                      <a:pt x="15" y="2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0" name="Freeform 168">
                <a:extLst>
                  <a:ext uri="{FF2B5EF4-FFF2-40B4-BE49-F238E27FC236}">
                    <a16:creationId xmlns:a16="http://schemas.microsoft.com/office/drawing/2014/main" id="{C6BE6BD8-61E7-4E93-B002-DDDCFE71D193}"/>
                  </a:ext>
                </a:extLst>
              </p:cNvPr>
              <p:cNvSpPr>
                <a:spLocks noEditPoints="1" noChangeArrowheads="1"/>
              </p:cNvSpPr>
              <p:nvPr/>
            </p:nvSpPr>
            <p:spPr bwMode="auto">
              <a:xfrm>
                <a:off x="1920875" y="2543175"/>
                <a:ext cx="96838" cy="127000"/>
              </a:xfrm>
              <a:custGeom>
                <a:avLst/>
                <a:gdLst>
                  <a:gd name="T0" fmla="*/ 22 w 26"/>
                  <a:gd name="T1" fmla="*/ 0 h 34"/>
                  <a:gd name="T2" fmla="*/ 20 w 26"/>
                  <a:gd name="T3" fmla="*/ 12 h 34"/>
                  <a:gd name="T4" fmla="*/ 14 w 26"/>
                  <a:gd name="T5" fmla="*/ 6 h 34"/>
                  <a:gd name="T6" fmla="*/ 6 w 26"/>
                  <a:gd name="T7" fmla="*/ 9 h 34"/>
                  <a:gd name="T8" fmla="*/ 1 w 26"/>
                  <a:gd name="T9" fmla="*/ 18 h 34"/>
                  <a:gd name="T10" fmla="*/ 2 w 26"/>
                  <a:gd name="T11" fmla="*/ 27 h 34"/>
                  <a:gd name="T12" fmla="*/ 9 w 26"/>
                  <a:gd name="T13" fmla="*/ 32 h 34"/>
                  <a:gd name="T14" fmla="*/ 17 w 26"/>
                  <a:gd name="T15" fmla="*/ 29 h 34"/>
                  <a:gd name="T16" fmla="*/ 17 w 26"/>
                  <a:gd name="T17" fmla="*/ 33 h 34"/>
                  <a:gd name="T18" fmla="*/ 20 w 26"/>
                  <a:gd name="T19" fmla="*/ 34 h 34"/>
                  <a:gd name="T20" fmla="*/ 26 w 26"/>
                  <a:gd name="T21" fmla="*/ 0 h 34"/>
                  <a:gd name="T22" fmla="*/ 22 w 26"/>
                  <a:gd name="T23" fmla="*/ 0 h 34"/>
                  <a:gd name="T24" fmla="*/ 18 w 26"/>
                  <a:gd name="T25" fmla="*/ 23 h 34"/>
                  <a:gd name="T26" fmla="*/ 15 w 26"/>
                  <a:gd name="T27" fmla="*/ 28 h 34"/>
                  <a:gd name="T28" fmla="*/ 10 w 26"/>
                  <a:gd name="T29" fmla="*/ 29 h 34"/>
                  <a:gd name="T30" fmla="*/ 6 w 26"/>
                  <a:gd name="T31" fmla="*/ 26 h 34"/>
                  <a:gd name="T32" fmla="*/ 5 w 26"/>
                  <a:gd name="T33" fmla="*/ 18 h 34"/>
                  <a:gd name="T34" fmla="*/ 9 w 26"/>
                  <a:gd name="T35" fmla="*/ 11 h 34"/>
                  <a:gd name="T36" fmla="*/ 14 w 26"/>
                  <a:gd name="T37" fmla="*/ 10 h 34"/>
                  <a:gd name="T38" fmla="*/ 18 w 26"/>
                  <a:gd name="T39" fmla="*/ 12 h 34"/>
                  <a:gd name="T40" fmla="*/ 19 w 26"/>
                  <a:gd name="T41" fmla="*/ 18 h 34"/>
                  <a:gd name="T42" fmla="*/ 18 w 26"/>
                  <a:gd name="T43" fmla="*/ 23 h 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6"/>
                  <a:gd name="T67" fmla="*/ 0 h 34"/>
                  <a:gd name="T68" fmla="*/ 26 w 26"/>
                  <a:gd name="T69" fmla="*/ 34 h 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6" h="34">
                    <a:moveTo>
                      <a:pt x="22" y="0"/>
                    </a:moveTo>
                    <a:cubicBezTo>
                      <a:pt x="20" y="12"/>
                      <a:pt x="20" y="12"/>
                      <a:pt x="20" y="12"/>
                    </a:cubicBezTo>
                    <a:cubicBezTo>
                      <a:pt x="19" y="9"/>
                      <a:pt x="17" y="7"/>
                      <a:pt x="14" y="6"/>
                    </a:cubicBezTo>
                    <a:cubicBezTo>
                      <a:pt x="11" y="6"/>
                      <a:pt x="8" y="7"/>
                      <a:pt x="6" y="9"/>
                    </a:cubicBezTo>
                    <a:cubicBezTo>
                      <a:pt x="3" y="11"/>
                      <a:pt x="2" y="14"/>
                      <a:pt x="1" y="18"/>
                    </a:cubicBezTo>
                    <a:cubicBezTo>
                      <a:pt x="0" y="21"/>
                      <a:pt x="1" y="25"/>
                      <a:pt x="2" y="27"/>
                    </a:cubicBezTo>
                    <a:cubicBezTo>
                      <a:pt x="4" y="30"/>
                      <a:pt x="6" y="32"/>
                      <a:pt x="9" y="32"/>
                    </a:cubicBezTo>
                    <a:cubicBezTo>
                      <a:pt x="12" y="33"/>
                      <a:pt x="15" y="32"/>
                      <a:pt x="17" y="29"/>
                    </a:cubicBezTo>
                    <a:cubicBezTo>
                      <a:pt x="17" y="33"/>
                      <a:pt x="17" y="33"/>
                      <a:pt x="17" y="33"/>
                    </a:cubicBezTo>
                    <a:cubicBezTo>
                      <a:pt x="20" y="34"/>
                      <a:pt x="20" y="34"/>
                      <a:pt x="20" y="34"/>
                    </a:cubicBezTo>
                    <a:cubicBezTo>
                      <a:pt x="26" y="0"/>
                      <a:pt x="26" y="0"/>
                      <a:pt x="26" y="0"/>
                    </a:cubicBezTo>
                    <a:lnTo>
                      <a:pt x="22" y="0"/>
                    </a:lnTo>
                    <a:close/>
                    <a:moveTo>
                      <a:pt x="18" y="23"/>
                    </a:moveTo>
                    <a:cubicBezTo>
                      <a:pt x="18" y="25"/>
                      <a:pt x="17" y="27"/>
                      <a:pt x="15" y="28"/>
                    </a:cubicBezTo>
                    <a:cubicBezTo>
                      <a:pt x="13" y="29"/>
                      <a:pt x="12" y="30"/>
                      <a:pt x="10" y="29"/>
                    </a:cubicBezTo>
                    <a:cubicBezTo>
                      <a:pt x="8" y="29"/>
                      <a:pt x="7" y="28"/>
                      <a:pt x="6" y="26"/>
                    </a:cubicBezTo>
                    <a:cubicBezTo>
                      <a:pt x="5" y="24"/>
                      <a:pt x="5" y="21"/>
                      <a:pt x="5" y="18"/>
                    </a:cubicBezTo>
                    <a:cubicBezTo>
                      <a:pt x="6" y="15"/>
                      <a:pt x="7" y="13"/>
                      <a:pt x="9" y="11"/>
                    </a:cubicBezTo>
                    <a:cubicBezTo>
                      <a:pt x="10" y="10"/>
                      <a:pt x="12" y="9"/>
                      <a:pt x="14" y="10"/>
                    </a:cubicBezTo>
                    <a:cubicBezTo>
                      <a:pt x="16" y="10"/>
                      <a:pt x="17" y="11"/>
                      <a:pt x="18" y="12"/>
                    </a:cubicBezTo>
                    <a:cubicBezTo>
                      <a:pt x="19" y="14"/>
                      <a:pt x="19" y="16"/>
                      <a:pt x="19" y="18"/>
                    </a:cubicBezTo>
                    <a:lnTo>
                      <a:pt x="18"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1" name="Freeform 169">
                <a:extLst>
                  <a:ext uri="{FF2B5EF4-FFF2-40B4-BE49-F238E27FC236}">
                    <a16:creationId xmlns:a16="http://schemas.microsoft.com/office/drawing/2014/main" id="{848C8BD6-8721-4A8D-BCEF-253CFF8B20E2}"/>
                  </a:ext>
                </a:extLst>
              </p:cNvPr>
              <p:cNvSpPr>
                <a:spLocks noEditPoints="1" noChangeArrowheads="1"/>
              </p:cNvSpPr>
              <p:nvPr/>
            </p:nvSpPr>
            <p:spPr bwMode="auto">
              <a:xfrm>
                <a:off x="684213" y="3541713"/>
                <a:ext cx="127000" cy="87313"/>
              </a:xfrm>
              <a:custGeom>
                <a:avLst/>
                <a:gdLst>
                  <a:gd name="T0" fmla="*/ 22 w 34"/>
                  <a:gd name="T1" fmla="*/ 15 h 23"/>
                  <a:gd name="T2" fmla="*/ 24 w 34"/>
                  <a:gd name="T3" fmla="*/ 7 h 23"/>
                  <a:gd name="T4" fmla="*/ 19 w 34"/>
                  <a:gd name="T5" fmla="*/ 1 h 23"/>
                  <a:gd name="T6" fmla="*/ 10 w 34"/>
                  <a:gd name="T7" fmla="*/ 1 h 23"/>
                  <a:gd name="T8" fmla="*/ 2 w 34"/>
                  <a:gd name="T9" fmla="*/ 5 h 23"/>
                  <a:gd name="T10" fmla="*/ 0 w 34"/>
                  <a:gd name="T11" fmla="*/ 13 h 23"/>
                  <a:gd name="T12" fmla="*/ 6 w 34"/>
                  <a:gd name="T13" fmla="*/ 19 h 23"/>
                  <a:gd name="T14" fmla="*/ 2 w 34"/>
                  <a:gd name="T15" fmla="*/ 20 h 23"/>
                  <a:gd name="T16" fmla="*/ 3 w 34"/>
                  <a:gd name="T17" fmla="*/ 23 h 23"/>
                  <a:gd name="T18" fmla="*/ 34 w 34"/>
                  <a:gd name="T19" fmla="*/ 16 h 23"/>
                  <a:gd name="T20" fmla="*/ 33 w 34"/>
                  <a:gd name="T21" fmla="*/ 12 h 23"/>
                  <a:gd name="T22" fmla="*/ 22 w 34"/>
                  <a:gd name="T23" fmla="*/ 15 h 23"/>
                  <a:gd name="T24" fmla="*/ 12 w 34"/>
                  <a:gd name="T25" fmla="*/ 17 h 23"/>
                  <a:gd name="T26" fmla="*/ 6 w 34"/>
                  <a:gd name="T27" fmla="*/ 16 h 23"/>
                  <a:gd name="T28" fmla="*/ 3 w 34"/>
                  <a:gd name="T29" fmla="*/ 13 h 23"/>
                  <a:gd name="T30" fmla="*/ 5 w 34"/>
                  <a:gd name="T31" fmla="*/ 8 h 23"/>
                  <a:gd name="T32" fmla="*/ 11 w 34"/>
                  <a:gd name="T33" fmla="*/ 5 h 23"/>
                  <a:gd name="T34" fmla="*/ 18 w 34"/>
                  <a:gd name="T35" fmla="*/ 5 h 23"/>
                  <a:gd name="T36" fmla="*/ 22 w 34"/>
                  <a:gd name="T37" fmla="*/ 9 h 23"/>
                  <a:gd name="T38" fmla="*/ 21 w 34"/>
                  <a:gd name="T39" fmla="*/ 13 h 23"/>
                  <a:gd name="T40" fmla="*/ 16 w 34"/>
                  <a:gd name="T41" fmla="*/ 16 h 23"/>
                  <a:gd name="T42" fmla="*/ 12 w 34"/>
                  <a:gd name="T43" fmla="*/ 17 h 2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4"/>
                  <a:gd name="T67" fmla="*/ 0 h 23"/>
                  <a:gd name="T68" fmla="*/ 34 w 34"/>
                  <a:gd name="T69" fmla="*/ 23 h 2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4" h="23">
                    <a:moveTo>
                      <a:pt x="22" y="15"/>
                    </a:moveTo>
                    <a:cubicBezTo>
                      <a:pt x="24" y="13"/>
                      <a:pt x="25" y="10"/>
                      <a:pt x="24" y="7"/>
                    </a:cubicBezTo>
                    <a:cubicBezTo>
                      <a:pt x="24" y="4"/>
                      <a:pt x="22" y="2"/>
                      <a:pt x="19" y="1"/>
                    </a:cubicBezTo>
                    <a:cubicBezTo>
                      <a:pt x="17" y="0"/>
                      <a:pt x="13" y="0"/>
                      <a:pt x="10" y="1"/>
                    </a:cubicBezTo>
                    <a:cubicBezTo>
                      <a:pt x="7" y="2"/>
                      <a:pt x="4" y="3"/>
                      <a:pt x="2" y="5"/>
                    </a:cubicBezTo>
                    <a:cubicBezTo>
                      <a:pt x="0" y="7"/>
                      <a:pt x="0" y="10"/>
                      <a:pt x="0" y="13"/>
                    </a:cubicBezTo>
                    <a:cubicBezTo>
                      <a:pt x="1" y="16"/>
                      <a:pt x="3" y="18"/>
                      <a:pt x="6" y="19"/>
                    </a:cubicBezTo>
                    <a:cubicBezTo>
                      <a:pt x="2" y="20"/>
                      <a:pt x="2" y="20"/>
                      <a:pt x="2" y="20"/>
                    </a:cubicBezTo>
                    <a:cubicBezTo>
                      <a:pt x="3" y="23"/>
                      <a:pt x="3" y="23"/>
                      <a:pt x="3" y="23"/>
                    </a:cubicBezTo>
                    <a:cubicBezTo>
                      <a:pt x="34" y="16"/>
                      <a:pt x="34" y="16"/>
                      <a:pt x="34" y="16"/>
                    </a:cubicBezTo>
                    <a:cubicBezTo>
                      <a:pt x="33" y="12"/>
                      <a:pt x="33" y="12"/>
                      <a:pt x="33" y="12"/>
                    </a:cubicBezTo>
                    <a:lnTo>
                      <a:pt x="22" y="15"/>
                    </a:lnTo>
                    <a:close/>
                    <a:moveTo>
                      <a:pt x="12" y="17"/>
                    </a:moveTo>
                    <a:cubicBezTo>
                      <a:pt x="10" y="18"/>
                      <a:pt x="8" y="17"/>
                      <a:pt x="6" y="16"/>
                    </a:cubicBezTo>
                    <a:cubicBezTo>
                      <a:pt x="5" y="15"/>
                      <a:pt x="4" y="14"/>
                      <a:pt x="3" y="13"/>
                    </a:cubicBezTo>
                    <a:cubicBezTo>
                      <a:pt x="3" y="11"/>
                      <a:pt x="3" y="9"/>
                      <a:pt x="5" y="8"/>
                    </a:cubicBezTo>
                    <a:cubicBezTo>
                      <a:pt x="6" y="6"/>
                      <a:pt x="8" y="5"/>
                      <a:pt x="11" y="5"/>
                    </a:cubicBezTo>
                    <a:cubicBezTo>
                      <a:pt x="14" y="4"/>
                      <a:pt x="16" y="4"/>
                      <a:pt x="18" y="5"/>
                    </a:cubicBezTo>
                    <a:cubicBezTo>
                      <a:pt x="20" y="6"/>
                      <a:pt x="21" y="7"/>
                      <a:pt x="22" y="9"/>
                    </a:cubicBezTo>
                    <a:cubicBezTo>
                      <a:pt x="22" y="10"/>
                      <a:pt x="22" y="12"/>
                      <a:pt x="21" y="13"/>
                    </a:cubicBezTo>
                    <a:cubicBezTo>
                      <a:pt x="20" y="15"/>
                      <a:pt x="18" y="16"/>
                      <a:pt x="16" y="16"/>
                    </a:cubicBezTo>
                    <a:lnTo>
                      <a:pt x="12" y="17"/>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2" name="Freeform 170">
                <a:extLst>
                  <a:ext uri="{FF2B5EF4-FFF2-40B4-BE49-F238E27FC236}">
                    <a16:creationId xmlns:a16="http://schemas.microsoft.com/office/drawing/2014/main" id="{DA692924-25CF-4779-8428-3BB5646B43AA}"/>
                  </a:ext>
                </a:extLst>
              </p:cNvPr>
              <p:cNvSpPr>
                <a:spLocks noChangeArrowheads="1"/>
              </p:cNvSpPr>
              <p:nvPr/>
            </p:nvSpPr>
            <p:spPr bwMode="auto">
              <a:xfrm>
                <a:off x="803275" y="3629025"/>
                <a:ext cx="15875" cy="14288"/>
              </a:xfrm>
              <a:custGeom>
                <a:avLst/>
                <a:gdLst>
                  <a:gd name="T0" fmla="*/ 0 w 10"/>
                  <a:gd name="T1" fmla="*/ 2 h 9"/>
                  <a:gd name="T2" fmla="*/ 0 w 10"/>
                  <a:gd name="T3" fmla="*/ 9 h 9"/>
                  <a:gd name="T4" fmla="*/ 10 w 10"/>
                  <a:gd name="T5" fmla="*/ 9 h 9"/>
                  <a:gd name="T6" fmla="*/ 10 w 10"/>
                  <a:gd name="T7" fmla="*/ 0 h 9"/>
                  <a:gd name="T8" fmla="*/ 0 w 10"/>
                  <a:gd name="T9" fmla="*/ 2 h 9"/>
                  <a:gd name="T10" fmla="*/ 0 60000 65536"/>
                  <a:gd name="T11" fmla="*/ 0 60000 65536"/>
                  <a:gd name="T12" fmla="*/ 0 60000 65536"/>
                  <a:gd name="T13" fmla="*/ 0 60000 65536"/>
                  <a:gd name="T14" fmla="*/ 0 60000 65536"/>
                  <a:gd name="T15" fmla="*/ 0 w 10"/>
                  <a:gd name="T16" fmla="*/ 0 h 9"/>
                  <a:gd name="T17" fmla="*/ 10 w 10"/>
                  <a:gd name="T18" fmla="*/ 9 h 9"/>
                </a:gdLst>
                <a:ahLst/>
                <a:cxnLst>
                  <a:cxn ang="T10">
                    <a:pos x="T0" y="T1"/>
                  </a:cxn>
                  <a:cxn ang="T11">
                    <a:pos x="T2" y="T3"/>
                  </a:cxn>
                  <a:cxn ang="T12">
                    <a:pos x="T4" y="T5"/>
                  </a:cxn>
                  <a:cxn ang="T13">
                    <a:pos x="T6" y="T7"/>
                  </a:cxn>
                  <a:cxn ang="T14">
                    <a:pos x="T8" y="T9"/>
                  </a:cxn>
                </a:cxnLst>
                <a:rect l="T15" t="T16" r="T17" b="T18"/>
                <a:pathLst>
                  <a:path w="10" h="9">
                    <a:moveTo>
                      <a:pt x="0" y="2"/>
                    </a:moveTo>
                    <a:lnTo>
                      <a:pt x="0" y="9"/>
                    </a:lnTo>
                    <a:lnTo>
                      <a:pt x="10" y="9"/>
                    </a:lnTo>
                    <a:lnTo>
                      <a:pt x="10" y="0"/>
                    </a:lnTo>
                    <a:lnTo>
                      <a:pt x="0" y="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3" name="Freeform 171">
                <a:extLst>
                  <a:ext uri="{FF2B5EF4-FFF2-40B4-BE49-F238E27FC236}">
                    <a16:creationId xmlns:a16="http://schemas.microsoft.com/office/drawing/2014/main" id="{1809AAD6-9D1A-48DD-B57F-4D715772B89B}"/>
                  </a:ext>
                </a:extLst>
              </p:cNvPr>
              <p:cNvSpPr>
                <a:spLocks noChangeArrowheads="1"/>
              </p:cNvSpPr>
              <p:nvPr/>
            </p:nvSpPr>
            <p:spPr bwMode="auto">
              <a:xfrm>
                <a:off x="701675" y="3636963"/>
                <a:ext cx="87313" cy="28575"/>
              </a:xfrm>
              <a:custGeom>
                <a:avLst/>
                <a:gdLst>
                  <a:gd name="T0" fmla="*/ 0 w 55"/>
                  <a:gd name="T1" fmla="*/ 11 h 18"/>
                  <a:gd name="T2" fmla="*/ 3 w 55"/>
                  <a:gd name="T3" fmla="*/ 18 h 18"/>
                  <a:gd name="T4" fmla="*/ 55 w 55"/>
                  <a:gd name="T5" fmla="*/ 7 h 18"/>
                  <a:gd name="T6" fmla="*/ 55 w 55"/>
                  <a:gd name="T7" fmla="*/ 0 h 18"/>
                  <a:gd name="T8" fmla="*/ 0 w 55"/>
                  <a:gd name="T9" fmla="*/ 11 h 18"/>
                  <a:gd name="T10" fmla="*/ 0 60000 65536"/>
                  <a:gd name="T11" fmla="*/ 0 60000 65536"/>
                  <a:gd name="T12" fmla="*/ 0 60000 65536"/>
                  <a:gd name="T13" fmla="*/ 0 60000 65536"/>
                  <a:gd name="T14" fmla="*/ 0 60000 65536"/>
                  <a:gd name="T15" fmla="*/ 0 w 55"/>
                  <a:gd name="T16" fmla="*/ 0 h 18"/>
                  <a:gd name="T17" fmla="*/ 55 w 55"/>
                  <a:gd name="T18" fmla="*/ 18 h 18"/>
                </a:gdLst>
                <a:ahLst/>
                <a:cxnLst>
                  <a:cxn ang="T10">
                    <a:pos x="T0" y="T1"/>
                  </a:cxn>
                  <a:cxn ang="T11">
                    <a:pos x="T2" y="T3"/>
                  </a:cxn>
                  <a:cxn ang="T12">
                    <a:pos x="T4" y="T5"/>
                  </a:cxn>
                  <a:cxn ang="T13">
                    <a:pos x="T6" y="T7"/>
                  </a:cxn>
                  <a:cxn ang="T14">
                    <a:pos x="T8" y="T9"/>
                  </a:cxn>
                </a:cxnLst>
                <a:rect l="T15" t="T16" r="T17" b="T18"/>
                <a:pathLst>
                  <a:path w="55" h="18">
                    <a:moveTo>
                      <a:pt x="0" y="11"/>
                    </a:moveTo>
                    <a:lnTo>
                      <a:pt x="3" y="18"/>
                    </a:lnTo>
                    <a:lnTo>
                      <a:pt x="55" y="7"/>
                    </a:lnTo>
                    <a:lnTo>
                      <a:pt x="55" y="0"/>
                    </a:lnTo>
                    <a:lnTo>
                      <a:pt x="0" y="1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4" name="Freeform 172">
                <a:extLst>
                  <a:ext uri="{FF2B5EF4-FFF2-40B4-BE49-F238E27FC236}">
                    <a16:creationId xmlns:a16="http://schemas.microsoft.com/office/drawing/2014/main" id="{7E3BA07F-E70C-4909-B165-078E538086FC}"/>
                  </a:ext>
                </a:extLst>
              </p:cNvPr>
              <p:cNvSpPr>
                <a:spLocks noChangeArrowheads="1"/>
              </p:cNvSpPr>
              <p:nvPr/>
            </p:nvSpPr>
            <p:spPr bwMode="auto">
              <a:xfrm>
                <a:off x="709613" y="3673475"/>
                <a:ext cx="98425" cy="46038"/>
              </a:xfrm>
              <a:custGeom>
                <a:avLst/>
                <a:gdLst>
                  <a:gd name="T0" fmla="*/ 24 w 26"/>
                  <a:gd name="T1" fmla="*/ 7 h 12"/>
                  <a:gd name="T2" fmla="*/ 18 w 26"/>
                  <a:gd name="T3" fmla="*/ 5 h 12"/>
                  <a:gd name="T4" fmla="*/ 24 w 26"/>
                  <a:gd name="T5" fmla="*/ 3 h 12"/>
                  <a:gd name="T6" fmla="*/ 23 w 26"/>
                  <a:gd name="T7" fmla="*/ 0 h 12"/>
                  <a:gd name="T8" fmla="*/ 0 w 26"/>
                  <a:gd name="T9" fmla="*/ 5 h 12"/>
                  <a:gd name="T10" fmla="*/ 1 w 26"/>
                  <a:gd name="T11" fmla="*/ 9 h 12"/>
                  <a:gd name="T12" fmla="*/ 13 w 26"/>
                  <a:gd name="T13" fmla="*/ 6 h 12"/>
                  <a:gd name="T14" fmla="*/ 19 w 26"/>
                  <a:gd name="T15" fmla="*/ 7 h 12"/>
                  <a:gd name="T16" fmla="*/ 23 w 26"/>
                  <a:gd name="T17" fmla="*/ 11 h 12"/>
                  <a:gd name="T18" fmla="*/ 23 w 26"/>
                  <a:gd name="T19" fmla="*/ 12 h 12"/>
                  <a:gd name="T20" fmla="*/ 26 w 26"/>
                  <a:gd name="T21" fmla="*/ 11 h 12"/>
                  <a:gd name="T22" fmla="*/ 26 w 26"/>
                  <a:gd name="T23" fmla="*/ 10 h 12"/>
                  <a:gd name="T24" fmla="*/ 24 w 26"/>
                  <a:gd name="T25" fmla="*/ 7 h 1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6"/>
                  <a:gd name="T40" fmla="*/ 0 h 12"/>
                  <a:gd name="T41" fmla="*/ 26 w 26"/>
                  <a:gd name="T42" fmla="*/ 12 h 1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6" h="12">
                    <a:moveTo>
                      <a:pt x="24" y="7"/>
                    </a:moveTo>
                    <a:cubicBezTo>
                      <a:pt x="23" y="6"/>
                      <a:pt x="21" y="5"/>
                      <a:pt x="18" y="5"/>
                    </a:cubicBezTo>
                    <a:cubicBezTo>
                      <a:pt x="24" y="3"/>
                      <a:pt x="24" y="3"/>
                      <a:pt x="24" y="3"/>
                    </a:cubicBezTo>
                    <a:cubicBezTo>
                      <a:pt x="23" y="0"/>
                      <a:pt x="23" y="0"/>
                      <a:pt x="23" y="0"/>
                    </a:cubicBezTo>
                    <a:cubicBezTo>
                      <a:pt x="0" y="5"/>
                      <a:pt x="0" y="5"/>
                      <a:pt x="0" y="5"/>
                    </a:cubicBezTo>
                    <a:cubicBezTo>
                      <a:pt x="1" y="9"/>
                      <a:pt x="1" y="9"/>
                      <a:pt x="1" y="9"/>
                    </a:cubicBezTo>
                    <a:cubicBezTo>
                      <a:pt x="13" y="6"/>
                      <a:pt x="13" y="6"/>
                      <a:pt x="13" y="6"/>
                    </a:cubicBezTo>
                    <a:cubicBezTo>
                      <a:pt x="15" y="6"/>
                      <a:pt x="18" y="6"/>
                      <a:pt x="19" y="7"/>
                    </a:cubicBezTo>
                    <a:cubicBezTo>
                      <a:pt x="21" y="8"/>
                      <a:pt x="22" y="9"/>
                      <a:pt x="23" y="11"/>
                    </a:cubicBezTo>
                    <a:cubicBezTo>
                      <a:pt x="23" y="12"/>
                      <a:pt x="23" y="12"/>
                      <a:pt x="23" y="12"/>
                    </a:cubicBezTo>
                    <a:cubicBezTo>
                      <a:pt x="26" y="11"/>
                      <a:pt x="26" y="11"/>
                      <a:pt x="26" y="11"/>
                    </a:cubicBezTo>
                    <a:cubicBezTo>
                      <a:pt x="26" y="11"/>
                      <a:pt x="26" y="10"/>
                      <a:pt x="26" y="10"/>
                    </a:cubicBezTo>
                    <a:cubicBezTo>
                      <a:pt x="26" y="9"/>
                      <a:pt x="25" y="8"/>
                      <a:pt x="24"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5" name="Freeform 173">
                <a:extLst>
                  <a:ext uri="{FF2B5EF4-FFF2-40B4-BE49-F238E27FC236}">
                    <a16:creationId xmlns:a16="http://schemas.microsoft.com/office/drawing/2014/main" id="{5FA4F7C7-45F1-4D3F-8008-A4184914C0F6}"/>
                  </a:ext>
                </a:extLst>
              </p:cNvPr>
              <p:cNvSpPr>
                <a:spLocks noEditPoints="1" noChangeArrowheads="1"/>
              </p:cNvSpPr>
              <p:nvPr/>
            </p:nvSpPr>
            <p:spPr bwMode="auto">
              <a:xfrm>
                <a:off x="725488" y="3730625"/>
                <a:ext cx="96838" cy="85725"/>
              </a:xfrm>
              <a:custGeom>
                <a:avLst/>
                <a:gdLst>
                  <a:gd name="T0" fmla="*/ 24 w 26"/>
                  <a:gd name="T1" fmla="*/ 17 h 23"/>
                  <a:gd name="T2" fmla="*/ 25 w 26"/>
                  <a:gd name="T3" fmla="*/ 9 h 23"/>
                  <a:gd name="T4" fmla="*/ 20 w 26"/>
                  <a:gd name="T5" fmla="*/ 2 h 23"/>
                  <a:gd name="T6" fmla="*/ 11 w 26"/>
                  <a:gd name="T7" fmla="*/ 1 h 23"/>
                  <a:gd name="T8" fmla="*/ 3 w 26"/>
                  <a:gd name="T9" fmla="*/ 6 h 23"/>
                  <a:gd name="T10" fmla="*/ 1 w 26"/>
                  <a:gd name="T11" fmla="*/ 14 h 23"/>
                  <a:gd name="T12" fmla="*/ 4 w 26"/>
                  <a:gd name="T13" fmla="*/ 20 h 23"/>
                  <a:gd name="T14" fmla="*/ 10 w 26"/>
                  <a:gd name="T15" fmla="*/ 23 h 23"/>
                  <a:gd name="T16" fmla="*/ 10 w 26"/>
                  <a:gd name="T17" fmla="*/ 19 h 23"/>
                  <a:gd name="T18" fmla="*/ 4 w 26"/>
                  <a:gd name="T19" fmla="*/ 14 h 23"/>
                  <a:gd name="T20" fmla="*/ 5 w 26"/>
                  <a:gd name="T21" fmla="*/ 9 h 23"/>
                  <a:gd name="T22" fmla="*/ 11 w 26"/>
                  <a:gd name="T23" fmla="*/ 5 h 23"/>
                  <a:gd name="T24" fmla="*/ 15 w 26"/>
                  <a:gd name="T25" fmla="*/ 22 h 23"/>
                  <a:gd name="T26" fmla="*/ 24 w 26"/>
                  <a:gd name="T27" fmla="*/ 17 h 23"/>
                  <a:gd name="T28" fmla="*/ 14 w 26"/>
                  <a:gd name="T29" fmla="*/ 5 h 23"/>
                  <a:gd name="T30" fmla="*/ 19 w 26"/>
                  <a:gd name="T31" fmla="*/ 6 h 23"/>
                  <a:gd name="T32" fmla="*/ 22 w 26"/>
                  <a:gd name="T33" fmla="*/ 10 h 23"/>
                  <a:gd name="T34" fmla="*/ 22 w 26"/>
                  <a:gd name="T35" fmla="*/ 13 h 23"/>
                  <a:gd name="T36" fmla="*/ 20 w 26"/>
                  <a:gd name="T37" fmla="*/ 16 h 23"/>
                  <a:gd name="T38" fmla="*/ 17 w 26"/>
                  <a:gd name="T39" fmla="*/ 17 h 23"/>
                  <a:gd name="T40" fmla="*/ 14 w 26"/>
                  <a:gd name="T41" fmla="*/ 5 h 2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6"/>
                  <a:gd name="T64" fmla="*/ 0 h 23"/>
                  <a:gd name="T65" fmla="*/ 26 w 26"/>
                  <a:gd name="T66" fmla="*/ 23 h 2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6" h="23">
                    <a:moveTo>
                      <a:pt x="24" y="17"/>
                    </a:moveTo>
                    <a:cubicBezTo>
                      <a:pt x="25" y="15"/>
                      <a:pt x="26" y="12"/>
                      <a:pt x="25" y="9"/>
                    </a:cubicBezTo>
                    <a:cubicBezTo>
                      <a:pt x="24" y="6"/>
                      <a:pt x="23" y="4"/>
                      <a:pt x="20" y="2"/>
                    </a:cubicBezTo>
                    <a:cubicBezTo>
                      <a:pt x="17" y="1"/>
                      <a:pt x="14" y="0"/>
                      <a:pt x="11" y="1"/>
                    </a:cubicBezTo>
                    <a:cubicBezTo>
                      <a:pt x="7" y="2"/>
                      <a:pt x="4" y="4"/>
                      <a:pt x="3" y="6"/>
                    </a:cubicBezTo>
                    <a:cubicBezTo>
                      <a:pt x="1" y="9"/>
                      <a:pt x="0" y="11"/>
                      <a:pt x="1" y="14"/>
                    </a:cubicBezTo>
                    <a:cubicBezTo>
                      <a:pt x="2" y="17"/>
                      <a:pt x="3" y="19"/>
                      <a:pt x="4" y="20"/>
                    </a:cubicBezTo>
                    <a:cubicBezTo>
                      <a:pt x="6" y="22"/>
                      <a:pt x="8" y="22"/>
                      <a:pt x="10" y="23"/>
                    </a:cubicBezTo>
                    <a:cubicBezTo>
                      <a:pt x="10" y="19"/>
                      <a:pt x="10" y="19"/>
                      <a:pt x="10" y="19"/>
                    </a:cubicBezTo>
                    <a:cubicBezTo>
                      <a:pt x="7" y="19"/>
                      <a:pt x="5" y="17"/>
                      <a:pt x="4" y="14"/>
                    </a:cubicBezTo>
                    <a:cubicBezTo>
                      <a:pt x="4" y="12"/>
                      <a:pt x="4" y="11"/>
                      <a:pt x="5" y="9"/>
                    </a:cubicBezTo>
                    <a:cubicBezTo>
                      <a:pt x="6" y="7"/>
                      <a:pt x="8" y="6"/>
                      <a:pt x="11" y="5"/>
                    </a:cubicBezTo>
                    <a:cubicBezTo>
                      <a:pt x="15" y="22"/>
                      <a:pt x="15" y="22"/>
                      <a:pt x="15" y="22"/>
                    </a:cubicBezTo>
                    <a:cubicBezTo>
                      <a:pt x="19" y="21"/>
                      <a:pt x="22" y="19"/>
                      <a:pt x="24" y="17"/>
                    </a:cubicBezTo>
                    <a:close/>
                    <a:moveTo>
                      <a:pt x="14" y="5"/>
                    </a:moveTo>
                    <a:cubicBezTo>
                      <a:pt x="16" y="5"/>
                      <a:pt x="18" y="5"/>
                      <a:pt x="19" y="6"/>
                    </a:cubicBezTo>
                    <a:cubicBezTo>
                      <a:pt x="21" y="7"/>
                      <a:pt x="22" y="8"/>
                      <a:pt x="22" y="10"/>
                    </a:cubicBezTo>
                    <a:cubicBezTo>
                      <a:pt x="23" y="11"/>
                      <a:pt x="23" y="12"/>
                      <a:pt x="22" y="13"/>
                    </a:cubicBezTo>
                    <a:cubicBezTo>
                      <a:pt x="22" y="14"/>
                      <a:pt x="21" y="15"/>
                      <a:pt x="20" y="16"/>
                    </a:cubicBezTo>
                    <a:cubicBezTo>
                      <a:pt x="19" y="17"/>
                      <a:pt x="18" y="17"/>
                      <a:pt x="17" y="17"/>
                    </a:cubicBezTo>
                    <a:lnTo>
                      <a:pt x="14"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6" name="Freeform 174">
                <a:extLst>
                  <a:ext uri="{FF2B5EF4-FFF2-40B4-BE49-F238E27FC236}">
                    <a16:creationId xmlns:a16="http://schemas.microsoft.com/office/drawing/2014/main" id="{49B2DE69-201B-4BC8-95B8-64E3BB737BEC}"/>
                  </a:ext>
                </a:extLst>
              </p:cNvPr>
              <p:cNvSpPr>
                <a:spLocks noChangeArrowheads="1"/>
              </p:cNvSpPr>
              <p:nvPr/>
            </p:nvSpPr>
            <p:spPr bwMode="auto">
              <a:xfrm>
                <a:off x="747713" y="3824288"/>
                <a:ext cx="93663" cy="74613"/>
              </a:xfrm>
              <a:custGeom>
                <a:avLst/>
                <a:gdLst>
                  <a:gd name="T0" fmla="*/ 21 w 25"/>
                  <a:gd name="T1" fmla="*/ 8 h 20"/>
                  <a:gd name="T2" fmla="*/ 17 w 25"/>
                  <a:gd name="T3" fmla="*/ 15 h 20"/>
                  <a:gd name="T4" fmla="*/ 18 w 25"/>
                  <a:gd name="T5" fmla="*/ 18 h 20"/>
                  <a:gd name="T6" fmla="*/ 23 w 25"/>
                  <a:gd name="T7" fmla="*/ 14 h 20"/>
                  <a:gd name="T8" fmla="*/ 24 w 25"/>
                  <a:gd name="T9" fmla="*/ 7 h 20"/>
                  <a:gd name="T10" fmla="*/ 19 w 25"/>
                  <a:gd name="T11" fmla="*/ 1 h 20"/>
                  <a:gd name="T12" fmla="*/ 10 w 25"/>
                  <a:gd name="T13" fmla="*/ 0 h 20"/>
                  <a:gd name="T14" fmla="*/ 2 w 25"/>
                  <a:gd name="T15" fmla="*/ 5 h 20"/>
                  <a:gd name="T16" fmla="*/ 0 w 25"/>
                  <a:gd name="T17" fmla="*/ 13 h 20"/>
                  <a:gd name="T18" fmla="*/ 4 w 25"/>
                  <a:gd name="T19" fmla="*/ 18 h 20"/>
                  <a:gd name="T20" fmla="*/ 10 w 25"/>
                  <a:gd name="T21" fmla="*/ 20 h 20"/>
                  <a:gd name="T22" fmla="*/ 10 w 25"/>
                  <a:gd name="T23" fmla="*/ 16 h 20"/>
                  <a:gd name="T24" fmla="*/ 3 w 25"/>
                  <a:gd name="T25" fmla="*/ 12 h 20"/>
                  <a:gd name="T26" fmla="*/ 5 w 25"/>
                  <a:gd name="T27" fmla="*/ 7 h 20"/>
                  <a:gd name="T28" fmla="*/ 11 w 25"/>
                  <a:gd name="T29" fmla="*/ 4 h 20"/>
                  <a:gd name="T30" fmla="*/ 18 w 25"/>
                  <a:gd name="T31" fmla="*/ 4 h 20"/>
                  <a:gd name="T32" fmla="*/ 21 w 25"/>
                  <a:gd name="T33" fmla="*/ 8 h 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0"/>
                  <a:gd name="T53" fmla="*/ 25 w 25"/>
                  <a:gd name="T54" fmla="*/ 20 h 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0">
                    <a:moveTo>
                      <a:pt x="21" y="8"/>
                    </a:moveTo>
                    <a:cubicBezTo>
                      <a:pt x="22" y="11"/>
                      <a:pt x="21" y="13"/>
                      <a:pt x="17" y="15"/>
                    </a:cubicBezTo>
                    <a:cubicBezTo>
                      <a:pt x="18" y="18"/>
                      <a:pt x="18" y="18"/>
                      <a:pt x="18" y="18"/>
                    </a:cubicBezTo>
                    <a:cubicBezTo>
                      <a:pt x="21" y="17"/>
                      <a:pt x="22" y="16"/>
                      <a:pt x="23" y="14"/>
                    </a:cubicBezTo>
                    <a:cubicBezTo>
                      <a:pt x="25" y="12"/>
                      <a:pt x="25" y="10"/>
                      <a:pt x="24" y="7"/>
                    </a:cubicBezTo>
                    <a:cubicBezTo>
                      <a:pt x="24" y="4"/>
                      <a:pt x="22" y="2"/>
                      <a:pt x="19" y="1"/>
                    </a:cubicBezTo>
                    <a:cubicBezTo>
                      <a:pt x="17" y="0"/>
                      <a:pt x="13" y="0"/>
                      <a:pt x="10" y="0"/>
                    </a:cubicBezTo>
                    <a:cubicBezTo>
                      <a:pt x="7" y="1"/>
                      <a:pt x="4" y="3"/>
                      <a:pt x="2" y="5"/>
                    </a:cubicBezTo>
                    <a:cubicBezTo>
                      <a:pt x="0" y="7"/>
                      <a:pt x="0" y="10"/>
                      <a:pt x="0" y="13"/>
                    </a:cubicBezTo>
                    <a:cubicBezTo>
                      <a:pt x="1" y="15"/>
                      <a:pt x="2" y="17"/>
                      <a:pt x="4" y="18"/>
                    </a:cubicBezTo>
                    <a:cubicBezTo>
                      <a:pt x="5" y="19"/>
                      <a:pt x="8" y="20"/>
                      <a:pt x="10" y="20"/>
                    </a:cubicBezTo>
                    <a:cubicBezTo>
                      <a:pt x="10" y="16"/>
                      <a:pt x="10" y="16"/>
                      <a:pt x="10" y="16"/>
                    </a:cubicBezTo>
                    <a:cubicBezTo>
                      <a:pt x="6" y="16"/>
                      <a:pt x="4" y="15"/>
                      <a:pt x="3" y="12"/>
                    </a:cubicBezTo>
                    <a:cubicBezTo>
                      <a:pt x="3" y="10"/>
                      <a:pt x="3" y="8"/>
                      <a:pt x="5" y="7"/>
                    </a:cubicBezTo>
                    <a:cubicBezTo>
                      <a:pt x="6" y="6"/>
                      <a:pt x="8" y="5"/>
                      <a:pt x="11" y="4"/>
                    </a:cubicBezTo>
                    <a:cubicBezTo>
                      <a:pt x="14" y="3"/>
                      <a:pt x="16" y="3"/>
                      <a:pt x="18" y="4"/>
                    </a:cubicBezTo>
                    <a:cubicBezTo>
                      <a:pt x="20" y="5"/>
                      <a:pt x="21" y="6"/>
                      <a:pt x="21"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7" name="Freeform 175">
                <a:extLst>
                  <a:ext uri="{FF2B5EF4-FFF2-40B4-BE49-F238E27FC236}">
                    <a16:creationId xmlns:a16="http://schemas.microsoft.com/office/drawing/2014/main" id="{DB295C76-F712-4759-A137-1D928C362548}"/>
                  </a:ext>
                </a:extLst>
              </p:cNvPr>
              <p:cNvSpPr>
                <a:spLocks noChangeArrowheads="1"/>
              </p:cNvSpPr>
              <p:nvPr/>
            </p:nvSpPr>
            <p:spPr bwMode="auto">
              <a:xfrm>
                <a:off x="762000" y="3887788"/>
                <a:ext cx="112713" cy="74613"/>
              </a:xfrm>
              <a:custGeom>
                <a:avLst/>
                <a:gdLst>
                  <a:gd name="T0" fmla="*/ 7 w 30"/>
                  <a:gd name="T1" fmla="*/ 12 h 20"/>
                  <a:gd name="T2" fmla="*/ 21 w 30"/>
                  <a:gd name="T3" fmla="*/ 8 h 20"/>
                  <a:gd name="T4" fmla="*/ 22 w 30"/>
                  <a:gd name="T5" fmla="*/ 14 h 20"/>
                  <a:gd name="T6" fmla="*/ 25 w 30"/>
                  <a:gd name="T7" fmla="*/ 13 h 20"/>
                  <a:gd name="T8" fmla="*/ 24 w 30"/>
                  <a:gd name="T9" fmla="*/ 8 h 20"/>
                  <a:gd name="T10" fmla="*/ 30 w 30"/>
                  <a:gd name="T11" fmla="*/ 7 h 20"/>
                  <a:gd name="T12" fmla="*/ 29 w 30"/>
                  <a:gd name="T13" fmla="*/ 3 h 20"/>
                  <a:gd name="T14" fmla="*/ 23 w 30"/>
                  <a:gd name="T15" fmla="*/ 4 h 20"/>
                  <a:gd name="T16" fmla="*/ 22 w 30"/>
                  <a:gd name="T17" fmla="*/ 0 h 20"/>
                  <a:gd name="T18" fmla="*/ 19 w 30"/>
                  <a:gd name="T19" fmla="*/ 1 h 20"/>
                  <a:gd name="T20" fmla="*/ 20 w 30"/>
                  <a:gd name="T21" fmla="*/ 5 h 20"/>
                  <a:gd name="T22" fmla="*/ 6 w 30"/>
                  <a:gd name="T23" fmla="*/ 8 h 20"/>
                  <a:gd name="T24" fmla="*/ 1 w 30"/>
                  <a:gd name="T25" fmla="*/ 16 h 20"/>
                  <a:gd name="T26" fmla="*/ 2 w 30"/>
                  <a:gd name="T27" fmla="*/ 20 h 20"/>
                  <a:gd name="T28" fmla="*/ 5 w 30"/>
                  <a:gd name="T29" fmla="*/ 19 h 20"/>
                  <a:gd name="T30" fmla="*/ 4 w 30"/>
                  <a:gd name="T31" fmla="*/ 16 h 20"/>
                  <a:gd name="T32" fmla="*/ 7 w 30"/>
                  <a:gd name="T33" fmla="*/ 12 h 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0"/>
                  <a:gd name="T52" fmla="*/ 0 h 20"/>
                  <a:gd name="T53" fmla="*/ 30 w 30"/>
                  <a:gd name="T54" fmla="*/ 20 h 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0" h="20">
                    <a:moveTo>
                      <a:pt x="7" y="12"/>
                    </a:moveTo>
                    <a:cubicBezTo>
                      <a:pt x="21" y="8"/>
                      <a:pt x="21" y="8"/>
                      <a:pt x="21" y="8"/>
                    </a:cubicBezTo>
                    <a:cubicBezTo>
                      <a:pt x="22" y="14"/>
                      <a:pt x="22" y="14"/>
                      <a:pt x="22" y="14"/>
                    </a:cubicBezTo>
                    <a:cubicBezTo>
                      <a:pt x="25" y="13"/>
                      <a:pt x="25" y="13"/>
                      <a:pt x="25" y="13"/>
                    </a:cubicBezTo>
                    <a:cubicBezTo>
                      <a:pt x="24" y="8"/>
                      <a:pt x="24" y="8"/>
                      <a:pt x="24" y="8"/>
                    </a:cubicBezTo>
                    <a:cubicBezTo>
                      <a:pt x="30" y="7"/>
                      <a:pt x="30" y="7"/>
                      <a:pt x="30" y="7"/>
                    </a:cubicBezTo>
                    <a:cubicBezTo>
                      <a:pt x="29" y="3"/>
                      <a:pt x="29" y="3"/>
                      <a:pt x="29" y="3"/>
                    </a:cubicBezTo>
                    <a:cubicBezTo>
                      <a:pt x="23" y="4"/>
                      <a:pt x="23" y="4"/>
                      <a:pt x="23" y="4"/>
                    </a:cubicBezTo>
                    <a:cubicBezTo>
                      <a:pt x="22" y="0"/>
                      <a:pt x="22" y="0"/>
                      <a:pt x="22" y="0"/>
                    </a:cubicBezTo>
                    <a:cubicBezTo>
                      <a:pt x="19" y="1"/>
                      <a:pt x="19" y="1"/>
                      <a:pt x="19" y="1"/>
                    </a:cubicBezTo>
                    <a:cubicBezTo>
                      <a:pt x="20" y="5"/>
                      <a:pt x="20" y="5"/>
                      <a:pt x="20" y="5"/>
                    </a:cubicBezTo>
                    <a:cubicBezTo>
                      <a:pt x="6" y="8"/>
                      <a:pt x="6" y="8"/>
                      <a:pt x="6" y="8"/>
                    </a:cubicBezTo>
                    <a:cubicBezTo>
                      <a:pt x="2" y="9"/>
                      <a:pt x="0" y="12"/>
                      <a:pt x="1" y="16"/>
                    </a:cubicBezTo>
                    <a:cubicBezTo>
                      <a:pt x="1" y="17"/>
                      <a:pt x="1" y="18"/>
                      <a:pt x="2" y="20"/>
                    </a:cubicBezTo>
                    <a:cubicBezTo>
                      <a:pt x="5" y="19"/>
                      <a:pt x="5" y="19"/>
                      <a:pt x="5" y="19"/>
                    </a:cubicBezTo>
                    <a:cubicBezTo>
                      <a:pt x="4" y="18"/>
                      <a:pt x="4" y="17"/>
                      <a:pt x="4" y="16"/>
                    </a:cubicBezTo>
                    <a:cubicBezTo>
                      <a:pt x="3" y="14"/>
                      <a:pt x="4" y="12"/>
                      <a:pt x="7" y="1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8" name="Freeform 176">
                <a:extLst>
                  <a:ext uri="{FF2B5EF4-FFF2-40B4-BE49-F238E27FC236}">
                    <a16:creationId xmlns:a16="http://schemas.microsoft.com/office/drawing/2014/main" id="{FFD618E9-D746-4363-87CC-062B7F12AD0F}"/>
                  </a:ext>
                </a:extLst>
              </p:cNvPr>
              <p:cNvSpPr>
                <a:spLocks noEditPoints="1" noChangeArrowheads="1"/>
              </p:cNvSpPr>
              <p:nvPr/>
            </p:nvSpPr>
            <p:spPr bwMode="auto">
              <a:xfrm>
                <a:off x="777875" y="3951288"/>
                <a:ext cx="93663" cy="82550"/>
              </a:xfrm>
              <a:custGeom>
                <a:avLst/>
                <a:gdLst>
                  <a:gd name="T0" fmla="*/ 24 w 25"/>
                  <a:gd name="T1" fmla="*/ 9 h 22"/>
                  <a:gd name="T2" fmla="*/ 19 w 25"/>
                  <a:gd name="T3" fmla="*/ 2 h 22"/>
                  <a:gd name="T4" fmla="*/ 10 w 25"/>
                  <a:gd name="T5" fmla="*/ 1 h 22"/>
                  <a:gd name="T6" fmla="*/ 2 w 25"/>
                  <a:gd name="T7" fmla="*/ 6 h 22"/>
                  <a:gd name="T8" fmla="*/ 0 w 25"/>
                  <a:gd name="T9" fmla="*/ 14 h 22"/>
                  <a:gd name="T10" fmla="*/ 5 w 25"/>
                  <a:gd name="T11" fmla="*/ 21 h 22"/>
                  <a:gd name="T12" fmla="*/ 15 w 25"/>
                  <a:gd name="T13" fmla="*/ 22 h 22"/>
                  <a:gd name="T14" fmla="*/ 23 w 25"/>
                  <a:gd name="T15" fmla="*/ 17 h 22"/>
                  <a:gd name="T16" fmla="*/ 24 w 25"/>
                  <a:gd name="T17" fmla="*/ 9 h 22"/>
                  <a:gd name="T18" fmla="*/ 6 w 25"/>
                  <a:gd name="T19" fmla="*/ 18 h 22"/>
                  <a:gd name="T20" fmla="*/ 3 w 25"/>
                  <a:gd name="T21" fmla="*/ 14 h 22"/>
                  <a:gd name="T22" fmla="*/ 4 w 25"/>
                  <a:gd name="T23" fmla="*/ 9 h 22"/>
                  <a:gd name="T24" fmla="*/ 11 w 25"/>
                  <a:gd name="T25" fmla="*/ 5 h 22"/>
                  <a:gd name="T26" fmla="*/ 18 w 25"/>
                  <a:gd name="T27" fmla="*/ 5 h 22"/>
                  <a:gd name="T28" fmla="*/ 21 w 25"/>
                  <a:gd name="T29" fmla="*/ 9 h 22"/>
                  <a:gd name="T30" fmla="*/ 20 w 25"/>
                  <a:gd name="T31" fmla="*/ 14 h 22"/>
                  <a:gd name="T32" fmla="*/ 14 w 25"/>
                  <a:gd name="T33" fmla="*/ 18 h 22"/>
                  <a:gd name="T34" fmla="*/ 6 w 25"/>
                  <a:gd name="T35" fmla="*/ 18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5"/>
                  <a:gd name="T55" fmla="*/ 0 h 22"/>
                  <a:gd name="T56" fmla="*/ 25 w 25"/>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5" h="22">
                    <a:moveTo>
                      <a:pt x="24" y="9"/>
                    </a:moveTo>
                    <a:cubicBezTo>
                      <a:pt x="24" y="6"/>
                      <a:pt x="22" y="4"/>
                      <a:pt x="19" y="2"/>
                    </a:cubicBezTo>
                    <a:cubicBezTo>
                      <a:pt x="17" y="1"/>
                      <a:pt x="14" y="0"/>
                      <a:pt x="10" y="1"/>
                    </a:cubicBezTo>
                    <a:cubicBezTo>
                      <a:pt x="7" y="2"/>
                      <a:pt x="4" y="4"/>
                      <a:pt x="2" y="6"/>
                    </a:cubicBezTo>
                    <a:cubicBezTo>
                      <a:pt x="0" y="8"/>
                      <a:pt x="0" y="11"/>
                      <a:pt x="0" y="14"/>
                    </a:cubicBezTo>
                    <a:cubicBezTo>
                      <a:pt x="1" y="17"/>
                      <a:pt x="3" y="19"/>
                      <a:pt x="5" y="21"/>
                    </a:cubicBezTo>
                    <a:cubicBezTo>
                      <a:pt x="8" y="22"/>
                      <a:pt x="11" y="22"/>
                      <a:pt x="15" y="22"/>
                    </a:cubicBezTo>
                    <a:cubicBezTo>
                      <a:pt x="18" y="21"/>
                      <a:pt x="21" y="19"/>
                      <a:pt x="23" y="17"/>
                    </a:cubicBezTo>
                    <a:cubicBezTo>
                      <a:pt x="24" y="15"/>
                      <a:pt x="25" y="12"/>
                      <a:pt x="24" y="9"/>
                    </a:cubicBezTo>
                    <a:close/>
                    <a:moveTo>
                      <a:pt x="6" y="18"/>
                    </a:moveTo>
                    <a:cubicBezTo>
                      <a:pt x="5" y="17"/>
                      <a:pt x="4" y="15"/>
                      <a:pt x="3" y="14"/>
                    </a:cubicBezTo>
                    <a:cubicBezTo>
                      <a:pt x="3" y="12"/>
                      <a:pt x="3" y="10"/>
                      <a:pt x="4" y="9"/>
                    </a:cubicBezTo>
                    <a:cubicBezTo>
                      <a:pt x="5" y="7"/>
                      <a:pt x="8" y="6"/>
                      <a:pt x="11" y="5"/>
                    </a:cubicBezTo>
                    <a:cubicBezTo>
                      <a:pt x="14" y="4"/>
                      <a:pt x="16" y="4"/>
                      <a:pt x="18" y="5"/>
                    </a:cubicBezTo>
                    <a:cubicBezTo>
                      <a:pt x="20" y="6"/>
                      <a:pt x="21" y="8"/>
                      <a:pt x="21" y="9"/>
                    </a:cubicBezTo>
                    <a:cubicBezTo>
                      <a:pt x="22" y="11"/>
                      <a:pt x="21" y="13"/>
                      <a:pt x="20" y="14"/>
                    </a:cubicBezTo>
                    <a:cubicBezTo>
                      <a:pt x="19" y="16"/>
                      <a:pt x="17" y="17"/>
                      <a:pt x="14" y="18"/>
                    </a:cubicBezTo>
                    <a:cubicBezTo>
                      <a:pt x="11" y="18"/>
                      <a:pt x="8" y="18"/>
                      <a:pt x="6" y="1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19" name="Freeform 177">
                <a:extLst>
                  <a:ext uri="{FF2B5EF4-FFF2-40B4-BE49-F238E27FC236}">
                    <a16:creationId xmlns:a16="http://schemas.microsoft.com/office/drawing/2014/main" id="{A75BEC3B-6858-42DD-9855-DDB68316DD06}"/>
                  </a:ext>
                </a:extLst>
              </p:cNvPr>
              <p:cNvSpPr>
                <a:spLocks noChangeArrowheads="1"/>
              </p:cNvSpPr>
              <p:nvPr/>
            </p:nvSpPr>
            <p:spPr bwMode="auto">
              <a:xfrm>
                <a:off x="792163" y="4041775"/>
                <a:ext cx="98425" cy="46038"/>
              </a:xfrm>
              <a:custGeom>
                <a:avLst/>
                <a:gdLst>
                  <a:gd name="T0" fmla="*/ 26 w 26"/>
                  <a:gd name="T1" fmla="*/ 10 h 12"/>
                  <a:gd name="T2" fmla="*/ 24 w 26"/>
                  <a:gd name="T3" fmla="*/ 7 h 12"/>
                  <a:gd name="T4" fmla="*/ 19 w 26"/>
                  <a:gd name="T5" fmla="*/ 5 h 12"/>
                  <a:gd name="T6" fmla="*/ 24 w 26"/>
                  <a:gd name="T7" fmla="*/ 3 h 12"/>
                  <a:gd name="T8" fmla="*/ 23 w 26"/>
                  <a:gd name="T9" fmla="*/ 0 h 12"/>
                  <a:gd name="T10" fmla="*/ 0 w 26"/>
                  <a:gd name="T11" fmla="*/ 6 h 12"/>
                  <a:gd name="T12" fmla="*/ 1 w 26"/>
                  <a:gd name="T13" fmla="*/ 9 h 12"/>
                  <a:gd name="T14" fmla="*/ 13 w 26"/>
                  <a:gd name="T15" fmla="*/ 6 h 12"/>
                  <a:gd name="T16" fmla="*/ 19 w 26"/>
                  <a:gd name="T17" fmla="*/ 7 h 12"/>
                  <a:gd name="T18" fmla="*/ 23 w 26"/>
                  <a:gd name="T19" fmla="*/ 11 h 12"/>
                  <a:gd name="T20" fmla="*/ 23 w 26"/>
                  <a:gd name="T21" fmla="*/ 12 h 12"/>
                  <a:gd name="T22" fmla="*/ 26 w 26"/>
                  <a:gd name="T23" fmla="*/ 11 h 12"/>
                  <a:gd name="T24" fmla="*/ 26 w 26"/>
                  <a:gd name="T25" fmla="*/ 10 h 1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6"/>
                  <a:gd name="T40" fmla="*/ 0 h 12"/>
                  <a:gd name="T41" fmla="*/ 26 w 26"/>
                  <a:gd name="T42" fmla="*/ 12 h 1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6" h="12">
                    <a:moveTo>
                      <a:pt x="26" y="10"/>
                    </a:moveTo>
                    <a:cubicBezTo>
                      <a:pt x="26" y="9"/>
                      <a:pt x="25" y="8"/>
                      <a:pt x="24" y="7"/>
                    </a:cubicBezTo>
                    <a:cubicBezTo>
                      <a:pt x="23" y="6"/>
                      <a:pt x="21" y="5"/>
                      <a:pt x="19" y="5"/>
                    </a:cubicBezTo>
                    <a:cubicBezTo>
                      <a:pt x="24" y="3"/>
                      <a:pt x="24" y="3"/>
                      <a:pt x="24" y="3"/>
                    </a:cubicBezTo>
                    <a:cubicBezTo>
                      <a:pt x="23" y="0"/>
                      <a:pt x="23" y="0"/>
                      <a:pt x="23" y="0"/>
                    </a:cubicBezTo>
                    <a:cubicBezTo>
                      <a:pt x="0" y="6"/>
                      <a:pt x="0" y="6"/>
                      <a:pt x="0" y="6"/>
                    </a:cubicBezTo>
                    <a:cubicBezTo>
                      <a:pt x="1" y="9"/>
                      <a:pt x="1" y="9"/>
                      <a:pt x="1" y="9"/>
                    </a:cubicBezTo>
                    <a:cubicBezTo>
                      <a:pt x="13" y="6"/>
                      <a:pt x="13" y="6"/>
                      <a:pt x="13" y="6"/>
                    </a:cubicBezTo>
                    <a:cubicBezTo>
                      <a:pt x="16" y="6"/>
                      <a:pt x="18" y="6"/>
                      <a:pt x="19" y="7"/>
                    </a:cubicBezTo>
                    <a:cubicBezTo>
                      <a:pt x="21" y="8"/>
                      <a:pt x="22" y="10"/>
                      <a:pt x="23" y="11"/>
                    </a:cubicBezTo>
                    <a:cubicBezTo>
                      <a:pt x="23" y="12"/>
                      <a:pt x="23" y="12"/>
                      <a:pt x="23" y="12"/>
                    </a:cubicBezTo>
                    <a:cubicBezTo>
                      <a:pt x="26" y="11"/>
                      <a:pt x="26" y="11"/>
                      <a:pt x="26" y="11"/>
                    </a:cubicBezTo>
                    <a:cubicBezTo>
                      <a:pt x="26" y="11"/>
                      <a:pt x="26" y="10"/>
                      <a:pt x="26" y="1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0" name="Freeform 178">
                <a:extLst>
                  <a:ext uri="{FF2B5EF4-FFF2-40B4-BE49-F238E27FC236}">
                    <a16:creationId xmlns:a16="http://schemas.microsoft.com/office/drawing/2014/main" id="{04D078F4-2BFE-4521-A1BC-950406905063}"/>
                  </a:ext>
                </a:extLst>
              </p:cNvPr>
              <p:cNvSpPr>
                <a:spLocks noChangeArrowheads="1"/>
              </p:cNvSpPr>
              <p:nvPr/>
            </p:nvSpPr>
            <p:spPr bwMode="auto">
              <a:xfrm>
                <a:off x="1085850" y="2005013"/>
                <a:ext cx="115888" cy="98425"/>
              </a:xfrm>
              <a:custGeom>
                <a:avLst/>
                <a:gdLst>
                  <a:gd name="T0" fmla="*/ 23 w 31"/>
                  <a:gd name="T1" fmla="*/ 1 h 26"/>
                  <a:gd name="T2" fmla="*/ 20 w 31"/>
                  <a:gd name="T3" fmla="*/ 1 h 26"/>
                  <a:gd name="T4" fmla="*/ 15 w 31"/>
                  <a:gd name="T5" fmla="*/ 7 h 26"/>
                  <a:gd name="T6" fmla="*/ 12 w 31"/>
                  <a:gd name="T7" fmla="*/ 4 h 26"/>
                  <a:gd name="T8" fmla="*/ 8 w 31"/>
                  <a:gd name="T9" fmla="*/ 4 h 26"/>
                  <a:gd name="T10" fmla="*/ 3 w 31"/>
                  <a:gd name="T11" fmla="*/ 10 h 26"/>
                  <a:gd name="T12" fmla="*/ 2 w 31"/>
                  <a:gd name="T13" fmla="*/ 6 h 26"/>
                  <a:gd name="T14" fmla="*/ 0 w 31"/>
                  <a:gd name="T15" fmla="*/ 7 h 26"/>
                  <a:gd name="T16" fmla="*/ 5 w 31"/>
                  <a:gd name="T17" fmla="*/ 26 h 26"/>
                  <a:gd name="T18" fmla="*/ 8 w 31"/>
                  <a:gd name="T19" fmla="*/ 25 h 26"/>
                  <a:gd name="T20" fmla="*/ 5 w 31"/>
                  <a:gd name="T21" fmla="*/ 14 h 26"/>
                  <a:gd name="T22" fmla="*/ 5 w 31"/>
                  <a:gd name="T23" fmla="*/ 9 h 26"/>
                  <a:gd name="T24" fmla="*/ 8 w 31"/>
                  <a:gd name="T25" fmla="*/ 6 h 26"/>
                  <a:gd name="T26" fmla="*/ 11 w 31"/>
                  <a:gd name="T27" fmla="*/ 7 h 26"/>
                  <a:gd name="T28" fmla="*/ 13 w 31"/>
                  <a:gd name="T29" fmla="*/ 10 h 26"/>
                  <a:gd name="T30" fmla="*/ 16 w 31"/>
                  <a:gd name="T31" fmla="*/ 23 h 26"/>
                  <a:gd name="T32" fmla="*/ 19 w 31"/>
                  <a:gd name="T33" fmla="*/ 22 h 26"/>
                  <a:gd name="T34" fmla="*/ 16 w 31"/>
                  <a:gd name="T35" fmla="*/ 11 h 26"/>
                  <a:gd name="T36" fmla="*/ 17 w 31"/>
                  <a:gd name="T37" fmla="*/ 6 h 26"/>
                  <a:gd name="T38" fmla="*/ 20 w 31"/>
                  <a:gd name="T39" fmla="*/ 3 h 26"/>
                  <a:gd name="T40" fmla="*/ 22 w 31"/>
                  <a:gd name="T41" fmla="*/ 4 h 26"/>
                  <a:gd name="T42" fmla="*/ 24 w 31"/>
                  <a:gd name="T43" fmla="*/ 5 h 26"/>
                  <a:gd name="T44" fmla="*/ 25 w 31"/>
                  <a:gd name="T45" fmla="*/ 8 h 26"/>
                  <a:gd name="T46" fmla="*/ 28 w 31"/>
                  <a:gd name="T47" fmla="*/ 20 h 26"/>
                  <a:gd name="T48" fmla="*/ 31 w 31"/>
                  <a:gd name="T49" fmla="*/ 19 h 26"/>
                  <a:gd name="T50" fmla="*/ 28 w 31"/>
                  <a:gd name="T51" fmla="*/ 7 h 26"/>
                  <a:gd name="T52" fmla="*/ 26 w 31"/>
                  <a:gd name="T53" fmla="*/ 3 h 26"/>
                  <a:gd name="T54" fmla="*/ 23 w 31"/>
                  <a:gd name="T55" fmla="*/ 1 h 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1"/>
                  <a:gd name="T85" fmla="*/ 0 h 26"/>
                  <a:gd name="T86" fmla="*/ 31 w 31"/>
                  <a:gd name="T87" fmla="*/ 26 h 2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1" h="26">
                    <a:moveTo>
                      <a:pt x="23" y="1"/>
                    </a:moveTo>
                    <a:cubicBezTo>
                      <a:pt x="22" y="0"/>
                      <a:pt x="21" y="0"/>
                      <a:pt x="20" y="1"/>
                    </a:cubicBezTo>
                    <a:cubicBezTo>
                      <a:pt x="17" y="1"/>
                      <a:pt x="15" y="3"/>
                      <a:pt x="15" y="7"/>
                    </a:cubicBezTo>
                    <a:cubicBezTo>
                      <a:pt x="14" y="6"/>
                      <a:pt x="13" y="5"/>
                      <a:pt x="12" y="4"/>
                    </a:cubicBezTo>
                    <a:cubicBezTo>
                      <a:pt x="11" y="4"/>
                      <a:pt x="10" y="3"/>
                      <a:pt x="8" y="4"/>
                    </a:cubicBezTo>
                    <a:cubicBezTo>
                      <a:pt x="6" y="4"/>
                      <a:pt x="4" y="6"/>
                      <a:pt x="3" y="10"/>
                    </a:cubicBezTo>
                    <a:cubicBezTo>
                      <a:pt x="2" y="6"/>
                      <a:pt x="2" y="6"/>
                      <a:pt x="2" y="6"/>
                    </a:cubicBezTo>
                    <a:cubicBezTo>
                      <a:pt x="0" y="7"/>
                      <a:pt x="0" y="7"/>
                      <a:pt x="0" y="7"/>
                    </a:cubicBezTo>
                    <a:cubicBezTo>
                      <a:pt x="5" y="26"/>
                      <a:pt x="5" y="26"/>
                      <a:pt x="5" y="26"/>
                    </a:cubicBezTo>
                    <a:cubicBezTo>
                      <a:pt x="8" y="25"/>
                      <a:pt x="8" y="25"/>
                      <a:pt x="8" y="25"/>
                    </a:cubicBezTo>
                    <a:cubicBezTo>
                      <a:pt x="5" y="14"/>
                      <a:pt x="5" y="14"/>
                      <a:pt x="5" y="14"/>
                    </a:cubicBezTo>
                    <a:cubicBezTo>
                      <a:pt x="4" y="12"/>
                      <a:pt x="4" y="10"/>
                      <a:pt x="5" y="9"/>
                    </a:cubicBezTo>
                    <a:cubicBezTo>
                      <a:pt x="6" y="8"/>
                      <a:pt x="7" y="7"/>
                      <a:pt x="8" y="6"/>
                    </a:cubicBezTo>
                    <a:cubicBezTo>
                      <a:pt x="9" y="6"/>
                      <a:pt x="10" y="6"/>
                      <a:pt x="11" y="7"/>
                    </a:cubicBezTo>
                    <a:cubicBezTo>
                      <a:pt x="12" y="7"/>
                      <a:pt x="12" y="8"/>
                      <a:pt x="13" y="10"/>
                    </a:cubicBezTo>
                    <a:cubicBezTo>
                      <a:pt x="16" y="23"/>
                      <a:pt x="16" y="23"/>
                      <a:pt x="16" y="23"/>
                    </a:cubicBezTo>
                    <a:cubicBezTo>
                      <a:pt x="19" y="22"/>
                      <a:pt x="19" y="22"/>
                      <a:pt x="19" y="22"/>
                    </a:cubicBezTo>
                    <a:cubicBezTo>
                      <a:pt x="16" y="11"/>
                      <a:pt x="16" y="11"/>
                      <a:pt x="16" y="11"/>
                    </a:cubicBezTo>
                    <a:cubicBezTo>
                      <a:pt x="16" y="9"/>
                      <a:pt x="16" y="7"/>
                      <a:pt x="17" y="6"/>
                    </a:cubicBezTo>
                    <a:cubicBezTo>
                      <a:pt x="17" y="5"/>
                      <a:pt x="18" y="4"/>
                      <a:pt x="20" y="3"/>
                    </a:cubicBezTo>
                    <a:cubicBezTo>
                      <a:pt x="20" y="3"/>
                      <a:pt x="21" y="3"/>
                      <a:pt x="22" y="4"/>
                    </a:cubicBezTo>
                    <a:cubicBezTo>
                      <a:pt x="23" y="4"/>
                      <a:pt x="23" y="4"/>
                      <a:pt x="24" y="5"/>
                    </a:cubicBezTo>
                    <a:cubicBezTo>
                      <a:pt x="24" y="6"/>
                      <a:pt x="24" y="7"/>
                      <a:pt x="25" y="8"/>
                    </a:cubicBezTo>
                    <a:cubicBezTo>
                      <a:pt x="28" y="20"/>
                      <a:pt x="28" y="20"/>
                      <a:pt x="28" y="20"/>
                    </a:cubicBezTo>
                    <a:cubicBezTo>
                      <a:pt x="31" y="19"/>
                      <a:pt x="31" y="19"/>
                      <a:pt x="31" y="19"/>
                    </a:cubicBezTo>
                    <a:cubicBezTo>
                      <a:pt x="28" y="7"/>
                      <a:pt x="28" y="7"/>
                      <a:pt x="28" y="7"/>
                    </a:cubicBezTo>
                    <a:cubicBezTo>
                      <a:pt x="27" y="5"/>
                      <a:pt x="27" y="4"/>
                      <a:pt x="26" y="3"/>
                    </a:cubicBezTo>
                    <a:cubicBezTo>
                      <a:pt x="26" y="2"/>
                      <a:pt x="25" y="1"/>
                      <a:pt x="23"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1" name="Freeform 179">
                <a:extLst>
                  <a:ext uri="{FF2B5EF4-FFF2-40B4-BE49-F238E27FC236}">
                    <a16:creationId xmlns:a16="http://schemas.microsoft.com/office/drawing/2014/main" id="{D43C0B0D-703A-475A-A411-0A244BE278F6}"/>
                  </a:ext>
                </a:extLst>
              </p:cNvPr>
              <p:cNvSpPr>
                <a:spLocks noEditPoints="1" noChangeArrowheads="1"/>
              </p:cNvSpPr>
              <p:nvPr/>
            </p:nvSpPr>
            <p:spPr bwMode="auto">
              <a:xfrm>
                <a:off x="1206500" y="1987550"/>
                <a:ext cx="74613" cy="82550"/>
              </a:xfrm>
              <a:custGeom>
                <a:avLst/>
                <a:gdLst>
                  <a:gd name="T0" fmla="*/ 17 w 20"/>
                  <a:gd name="T1" fmla="*/ 7 h 22"/>
                  <a:gd name="T2" fmla="*/ 13 w 20"/>
                  <a:gd name="T3" fmla="*/ 1 h 22"/>
                  <a:gd name="T4" fmla="*/ 7 w 20"/>
                  <a:gd name="T5" fmla="*/ 1 h 22"/>
                  <a:gd name="T6" fmla="*/ 0 w 20"/>
                  <a:gd name="T7" fmla="*/ 8 h 22"/>
                  <a:gd name="T8" fmla="*/ 3 w 20"/>
                  <a:gd name="T9" fmla="*/ 8 h 22"/>
                  <a:gd name="T10" fmla="*/ 7 w 20"/>
                  <a:gd name="T11" fmla="*/ 3 h 22"/>
                  <a:gd name="T12" fmla="*/ 10 w 20"/>
                  <a:gd name="T13" fmla="*/ 3 h 22"/>
                  <a:gd name="T14" fmla="*/ 12 w 20"/>
                  <a:gd name="T15" fmla="*/ 4 h 22"/>
                  <a:gd name="T16" fmla="*/ 14 w 20"/>
                  <a:gd name="T17" fmla="*/ 7 h 22"/>
                  <a:gd name="T18" fmla="*/ 11 w 20"/>
                  <a:gd name="T19" fmla="*/ 8 h 22"/>
                  <a:gd name="T20" fmla="*/ 3 w 20"/>
                  <a:gd name="T21" fmla="*/ 12 h 22"/>
                  <a:gd name="T22" fmla="*/ 2 w 20"/>
                  <a:gd name="T23" fmla="*/ 18 h 22"/>
                  <a:gd name="T24" fmla="*/ 5 w 20"/>
                  <a:gd name="T25" fmla="*/ 21 h 22"/>
                  <a:gd name="T26" fmla="*/ 10 w 20"/>
                  <a:gd name="T27" fmla="*/ 22 h 22"/>
                  <a:gd name="T28" fmla="*/ 16 w 20"/>
                  <a:gd name="T29" fmla="*/ 16 h 22"/>
                  <a:gd name="T30" fmla="*/ 17 w 20"/>
                  <a:gd name="T31" fmla="*/ 19 h 22"/>
                  <a:gd name="T32" fmla="*/ 20 w 20"/>
                  <a:gd name="T33" fmla="*/ 18 h 22"/>
                  <a:gd name="T34" fmla="*/ 19 w 20"/>
                  <a:gd name="T35" fmla="*/ 15 h 22"/>
                  <a:gd name="T36" fmla="*/ 17 w 20"/>
                  <a:gd name="T37" fmla="*/ 7 h 22"/>
                  <a:gd name="T38" fmla="*/ 14 w 20"/>
                  <a:gd name="T39" fmla="*/ 16 h 22"/>
                  <a:gd name="T40" fmla="*/ 10 w 20"/>
                  <a:gd name="T41" fmla="*/ 19 h 22"/>
                  <a:gd name="T42" fmla="*/ 7 w 20"/>
                  <a:gd name="T43" fmla="*/ 19 h 22"/>
                  <a:gd name="T44" fmla="*/ 5 w 20"/>
                  <a:gd name="T45" fmla="*/ 17 h 22"/>
                  <a:gd name="T46" fmla="*/ 6 w 20"/>
                  <a:gd name="T47" fmla="*/ 13 h 22"/>
                  <a:gd name="T48" fmla="*/ 11 w 20"/>
                  <a:gd name="T49" fmla="*/ 10 h 22"/>
                  <a:gd name="T50" fmla="*/ 14 w 20"/>
                  <a:gd name="T51" fmla="*/ 10 h 22"/>
                  <a:gd name="T52" fmla="*/ 15 w 20"/>
                  <a:gd name="T53" fmla="*/ 11 h 22"/>
                  <a:gd name="T54" fmla="*/ 14 w 20"/>
                  <a:gd name="T55" fmla="*/ 16 h 2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
                  <a:gd name="T85" fmla="*/ 0 h 22"/>
                  <a:gd name="T86" fmla="*/ 20 w 20"/>
                  <a:gd name="T87" fmla="*/ 22 h 2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 h="22">
                    <a:moveTo>
                      <a:pt x="17" y="7"/>
                    </a:moveTo>
                    <a:cubicBezTo>
                      <a:pt x="16" y="4"/>
                      <a:pt x="15" y="2"/>
                      <a:pt x="13" y="1"/>
                    </a:cubicBezTo>
                    <a:cubicBezTo>
                      <a:pt x="12" y="0"/>
                      <a:pt x="10" y="0"/>
                      <a:pt x="7" y="1"/>
                    </a:cubicBezTo>
                    <a:cubicBezTo>
                      <a:pt x="2" y="2"/>
                      <a:pt x="0" y="4"/>
                      <a:pt x="0" y="8"/>
                    </a:cubicBezTo>
                    <a:cubicBezTo>
                      <a:pt x="3" y="8"/>
                      <a:pt x="3" y="8"/>
                      <a:pt x="3" y="8"/>
                    </a:cubicBezTo>
                    <a:cubicBezTo>
                      <a:pt x="3" y="5"/>
                      <a:pt x="4" y="4"/>
                      <a:pt x="7" y="3"/>
                    </a:cubicBezTo>
                    <a:cubicBezTo>
                      <a:pt x="8" y="3"/>
                      <a:pt x="10" y="3"/>
                      <a:pt x="10" y="3"/>
                    </a:cubicBezTo>
                    <a:cubicBezTo>
                      <a:pt x="11" y="3"/>
                      <a:pt x="12" y="3"/>
                      <a:pt x="12" y="4"/>
                    </a:cubicBezTo>
                    <a:cubicBezTo>
                      <a:pt x="13" y="5"/>
                      <a:pt x="13" y="6"/>
                      <a:pt x="14" y="7"/>
                    </a:cubicBezTo>
                    <a:cubicBezTo>
                      <a:pt x="12" y="8"/>
                      <a:pt x="12" y="8"/>
                      <a:pt x="11" y="8"/>
                    </a:cubicBezTo>
                    <a:cubicBezTo>
                      <a:pt x="7" y="9"/>
                      <a:pt x="4" y="10"/>
                      <a:pt x="3" y="12"/>
                    </a:cubicBezTo>
                    <a:cubicBezTo>
                      <a:pt x="2" y="14"/>
                      <a:pt x="1" y="16"/>
                      <a:pt x="2" y="18"/>
                    </a:cubicBezTo>
                    <a:cubicBezTo>
                      <a:pt x="2" y="19"/>
                      <a:pt x="3" y="20"/>
                      <a:pt x="5" y="21"/>
                    </a:cubicBezTo>
                    <a:cubicBezTo>
                      <a:pt x="6" y="22"/>
                      <a:pt x="8" y="22"/>
                      <a:pt x="10" y="22"/>
                    </a:cubicBezTo>
                    <a:cubicBezTo>
                      <a:pt x="13" y="21"/>
                      <a:pt x="15" y="19"/>
                      <a:pt x="16" y="16"/>
                    </a:cubicBezTo>
                    <a:cubicBezTo>
                      <a:pt x="16" y="18"/>
                      <a:pt x="17" y="19"/>
                      <a:pt x="17" y="19"/>
                    </a:cubicBezTo>
                    <a:cubicBezTo>
                      <a:pt x="20" y="18"/>
                      <a:pt x="20" y="18"/>
                      <a:pt x="20" y="18"/>
                    </a:cubicBezTo>
                    <a:cubicBezTo>
                      <a:pt x="20" y="17"/>
                      <a:pt x="19" y="16"/>
                      <a:pt x="19" y="15"/>
                    </a:cubicBezTo>
                    <a:lnTo>
                      <a:pt x="17" y="7"/>
                    </a:lnTo>
                    <a:close/>
                    <a:moveTo>
                      <a:pt x="14" y="16"/>
                    </a:moveTo>
                    <a:cubicBezTo>
                      <a:pt x="13" y="18"/>
                      <a:pt x="12" y="19"/>
                      <a:pt x="10" y="19"/>
                    </a:cubicBezTo>
                    <a:cubicBezTo>
                      <a:pt x="9" y="20"/>
                      <a:pt x="8" y="19"/>
                      <a:pt x="7" y="19"/>
                    </a:cubicBezTo>
                    <a:cubicBezTo>
                      <a:pt x="6" y="19"/>
                      <a:pt x="5" y="18"/>
                      <a:pt x="5" y="17"/>
                    </a:cubicBezTo>
                    <a:cubicBezTo>
                      <a:pt x="5" y="15"/>
                      <a:pt x="5" y="14"/>
                      <a:pt x="6" y="13"/>
                    </a:cubicBezTo>
                    <a:cubicBezTo>
                      <a:pt x="7" y="12"/>
                      <a:pt x="9" y="11"/>
                      <a:pt x="11" y="10"/>
                    </a:cubicBezTo>
                    <a:cubicBezTo>
                      <a:pt x="12" y="10"/>
                      <a:pt x="13" y="10"/>
                      <a:pt x="14" y="10"/>
                    </a:cubicBezTo>
                    <a:cubicBezTo>
                      <a:pt x="14" y="10"/>
                      <a:pt x="15" y="11"/>
                      <a:pt x="15" y="11"/>
                    </a:cubicBezTo>
                    <a:cubicBezTo>
                      <a:pt x="15" y="13"/>
                      <a:pt x="15" y="14"/>
                      <a:pt x="14" y="1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2" name="Freeform 180">
                <a:extLst>
                  <a:ext uri="{FF2B5EF4-FFF2-40B4-BE49-F238E27FC236}">
                    <a16:creationId xmlns:a16="http://schemas.microsoft.com/office/drawing/2014/main" id="{6F0EF576-5EA0-4297-AA91-75D0D973186B}"/>
                  </a:ext>
                </a:extLst>
              </p:cNvPr>
              <p:cNvSpPr>
                <a:spLocks noChangeArrowheads="1"/>
              </p:cNvSpPr>
              <p:nvPr/>
            </p:nvSpPr>
            <p:spPr bwMode="auto">
              <a:xfrm>
                <a:off x="1284288" y="1963738"/>
                <a:ext cx="76200" cy="87313"/>
              </a:xfrm>
              <a:custGeom>
                <a:avLst/>
                <a:gdLst>
                  <a:gd name="T0" fmla="*/ 12 w 20"/>
                  <a:gd name="T1" fmla="*/ 1 h 23"/>
                  <a:gd name="T2" fmla="*/ 8 w 20"/>
                  <a:gd name="T3" fmla="*/ 1 h 23"/>
                  <a:gd name="T4" fmla="*/ 3 w 20"/>
                  <a:gd name="T5" fmla="*/ 6 h 23"/>
                  <a:gd name="T6" fmla="*/ 2 w 20"/>
                  <a:gd name="T7" fmla="*/ 3 h 23"/>
                  <a:gd name="T8" fmla="*/ 0 w 20"/>
                  <a:gd name="T9" fmla="*/ 4 h 23"/>
                  <a:gd name="T10" fmla="*/ 5 w 20"/>
                  <a:gd name="T11" fmla="*/ 23 h 23"/>
                  <a:gd name="T12" fmla="*/ 8 w 20"/>
                  <a:gd name="T13" fmla="*/ 22 h 23"/>
                  <a:gd name="T14" fmla="*/ 5 w 20"/>
                  <a:gd name="T15" fmla="*/ 12 h 23"/>
                  <a:gd name="T16" fmla="*/ 5 w 20"/>
                  <a:gd name="T17" fmla="*/ 6 h 23"/>
                  <a:gd name="T18" fmla="*/ 9 w 20"/>
                  <a:gd name="T19" fmla="*/ 3 h 23"/>
                  <a:gd name="T20" fmla="*/ 12 w 20"/>
                  <a:gd name="T21" fmla="*/ 4 h 23"/>
                  <a:gd name="T22" fmla="*/ 14 w 20"/>
                  <a:gd name="T23" fmla="*/ 7 h 23"/>
                  <a:gd name="T24" fmla="*/ 17 w 20"/>
                  <a:gd name="T25" fmla="*/ 20 h 23"/>
                  <a:gd name="T26" fmla="*/ 20 w 20"/>
                  <a:gd name="T27" fmla="*/ 19 h 23"/>
                  <a:gd name="T28" fmla="*/ 17 w 20"/>
                  <a:gd name="T29" fmla="*/ 8 h 23"/>
                  <a:gd name="T30" fmla="*/ 15 w 20"/>
                  <a:gd name="T31" fmla="*/ 3 h 23"/>
                  <a:gd name="T32" fmla="*/ 12 w 20"/>
                  <a:gd name="T33" fmla="*/ 1 h 2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
                  <a:gd name="T52" fmla="*/ 0 h 23"/>
                  <a:gd name="T53" fmla="*/ 20 w 20"/>
                  <a:gd name="T54" fmla="*/ 23 h 2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 h="23">
                    <a:moveTo>
                      <a:pt x="12" y="1"/>
                    </a:moveTo>
                    <a:cubicBezTo>
                      <a:pt x="11" y="0"/>
                      <a:pt x="10" y="0"/>
                      <a:pt x="8" y="1"/>
                    </a:cubicBezTo>
                    <a:cubicBezTo>
                      <a:pt x="6" y="1"/>
                      <a:pt x="4" y="3"/>
                      <a:pt x="3" y="6"/>
                    </a:cubicBezTo>
                    <a:cubicBezTo>
                      <a:pt x="2" y="3"/>
                      <a:pt x="2" y="3"/>
                      <a:pt x="2" y="3"/>
                    </a:cubicBezTo>
                    <a:cubicBezTo>
                      <a:pt x="0" y="4"/>
                      <a:pt x="0" y="4"/>
                      <a:pt x="0" y="4"/>
                    </a:cubicBezTo>
                    <a:cubicBezTo>
                      <a:pt x="5" y="23"/>
                      <a:pt x="5" y="23"/>
                      <a:pt x="5" y="23"/>
                    </a:cubicBezTo>
                    <a:cubicBezTo>
                      <a:pt x="8" y="22"/>
                      <a:pt x="8" y="22"/>
                      <a:pt x="8" y="22"/>
                    </a:cubicBezTo>
                    <a:cubicBezTo>
                      <a:pt x="5" y="12"/>
                      <a:pt x="5" y="12"/>
                      <a:pt x="5" y="12"/>
                    </a:cubicBezTo>
                    <a:cubicBezTo>
                      <a:pt x="4" y="10"/>
                      <a:pt x="5" y="8"/>
                      <a:pt x="5" y="6"/>
                    </a:cubicBezTo>
                    <a:cubicBezTo>
                      <a:pt x="6" y="5"/>
                      <a:pt x="7" y="4"/>
                      <a:pt x="9" y="3"/>
                    </a:cubicBezTo>
                    <a:cubicBezTo>
                      <a:pt x="10" y="3"/>
                      <a:pt x="11" y="3"/>
                      <a:pt x="12" y="4"/>
                    </a:cubicBezTo>
                    <a:cubicBezTo>
                      <a:pt x="13" y="4"/>
                      <a:pt x="13" y="5"/>
                      <a:pt x="14" y="7"/>
                    </a:cubicBezTo>
                    <a:cubicBezTo>
                      <a:pt x="17" y="20"/>
                      <a:pt x="17" y="20"/>
                      <a:pt x="17" y="20"/>
                    </a:cubicBezTo>
                    <a:cubicBezTo>
                      <a:pt x="20" y="19"/>
                      <a:pt x="20" y="19"/>
                      <a:pt x="20" y="19"/>
                    </a:cubicBezTo>
                    <a:cubicBezTo>
                      <a:pt x="17" y="8"/>
                      <a:pt x="17" y="8"/>
                      <a:pt x="17" y="8"/>
                    </a:cubicBezTo>
                    <a:cubicBezTo>
                      <a:pt x="16" y="5"/>
                      <a:pt x="16" y="4"/>
                      <a:pt x="15" y="3"/>
                    </a:cubicBezTo>
                    <a:cubicBezTo>
                      <a:pt x="15" y="2"/>
                      <a:pt x="14" y="1"/>
                      <a:pt x="12"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3" name="Freeform 181">
                <a:extLst>
                  <a:ext uri="{FF2B5EF4-FFF2-40B4-BE49-F238E27FC236}">
                    <a16:creationId xmlns:a16="http://schemas.microsoft.com/office/drawing/2014/main" id="{4A901813-1519-45E2-A097-797BFD0BED03}"/>
                  </a:ext>
                </a:extLst>
              </p:cNvPr>
              <p:cNvSpPr>
                <a:spLocks noEditPoints="1" noChangeArrowheads="1"/>
              </p:cNvSpPr>
              <p:nvPr/>
            </p:nvSpPr>
            <p:spPr bwMode="auto">
              <a:xfrm>
                <a:off x="1363663" y="1946275"/>
                <a:ext cx="76200" cy="82550"/>
              </a:xfrm>
              <a:custGeom>
                <a:avLst/>
                <a:gdLst>
                  <a:gd name="T0" fmla="*/ 17 w 20"/>
                  <a:gd name="T1" fmla="*/ 6 h 22"/>
                  <a:gd name="T2" fmla="*/ 13 w 20"/>
                  <a:gd name="T3" fmla="*/ 1 h 22"/>
                  <a:gd name="T4" fmla="*/ 7 w 20"/>
                  <a:gd name="T5" fmla="*/ 0 h 22"/>
                  <a:gd name="T6" fmla="*/ 0 w 20"/>
                  <a:gd name="T7" fmla="*/ 8 h 22"/>
                  <a:gd name="T8" fmla="*/ 3 w 20"/>
                  <a:gd name="T9" fmla="*/ 8 h 22"/>
                  <a:gd name="T10" fmla="*/ 7 w 20"/>
                  <a:gd name="T11" fmla="*/ 3 h 22"/>
                  <a:gd name="T12" fmla="*/ 11 w 20"/>
                  <a:gd name="T13" fmla="*/ 3 h 22"/>
                  <a:gd name="T14" fmla="*/ 13 w 20"/>
                  <a:gd name="T15" fmla="*/ 4 h 22"/>
                  <a:gd name="T16" fmla="*/ 14 w 20"/>
                  <a:gd name="T17" fmla="*/ 7 h 22"/>
                  <a:gd name="T18" fmla="*/ 11 w 20"/>
                  <a:gd name="T19" fmla="*/ 8 h 22"/>
                  <a:gd name="T20" fmla="*/ 3 w 20"/>
                  <a:gd name="T21" fmla="*/ 12 h 22"/>
                  <a:gd name="T22" fmla="*/ 2 w 20"/>
                  <a:gd name="T23" fmla="*/ 17 h 22"/>
                  <a:gd name="T24" fmla="*/ 5 w 20"/>
                  <a:gd name="T25" fmla="*/ 21 h 22"/>
                  <a:gd name="T26" fmla="*/ 10 w 20"/>
                  <a:gd name="T27" fmla="*/ 22 h 22"/>
                  <a:gd name="T28" fmla="*/ 16 w 20"/>
                  <a:gd name="T29" fmla="*/ 16 h 22"/>
                  <a:gd name="T30" fmla="*/ 17 w 20"/>
                  <a:gd name="T31" fmla="*/ 19 h 22"/>
                  <a:gd name="T32" fmla="*/ 20 w 20"/>
                  <a:gd name="T33" fmla="*/ 18 h 22"/>
                  <a:gd name="T34" fmla="*/ 19 w 20"/>
                  <a:gd name="T35" fmla="*/ 15 h 22"/>
                  <a:gd name="T36" fmla="*/ 17 w 20"/>
                  <a:gd name="T37" fmla="*/ 6 h 22"/>
                  <a:gd name="T38" fmla="*/ 14 w 20"/>
                  <a:gd name="T39" fmla="*/ 16 h 22"/>
                  <a:gd name="T40" fmla="*/ 10 w 20"/>
                  <a:gd name="T41" fmla="*/ 19 h 22"/>
                  <a:gd name="T42" fmla="*/ 7 w 20"/>
                  <a:gd name="T43" fmla="*/ 19 h 22"/>
                  <a:gd name="T44" fmla="*/ 5 w 20"/>
                  <a:gd name="T45" fmla="*/ 17 h 22"/>
                  <a:gd name="T46" fmla="*/ 6 w 20"/>
                  <a:gd name="T47" fmla="*/ 13 h 22"/>
                  <a:gd name="T48" fmla="*/ 12 w 20"/>
                  <a:gd name="T49" fmla="*/ 10 h 22"/>
                  <a:gd name="T50" fmla="*/ 14 w 20"/>
                  <a:gd name="T51" fmla="*/ 9 h 22"/>
                  <a:gd name="T52" fmla="*/ 15 w 20"/>
                  <a:gd name="T53" fmla="*/ 11 h 22"/>
                  <a:gd name="T54" fmla="*/ 14 w 20"/>
                  <a:gd name="T55" fmla="*/ 16 h 2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
                  <a:gd name="T85" fmla="*/ 0 h 22"/>
                  <a:gd name="T86" fmla="*/ 20 w 20"/>
                  <a:gd name="T87" fmla="*/ 22 h 2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 h="22">
                    <a:moveTo>
                      <a:pt x="17" y="6"/>
                    </a:moveTo>
                    <a:cubicBezTo>
                      <a:pt x="16" y="3"/>
                      <a:pt x="15" y="2"/>
                      <a:pt x="13" y="1"/>
                    </a:cubicBezTo>
                    <a:cubicBezTo>
                      <a:pt x="12" y="0"/>
                      <a:pt x="10" y="0"/>
                      <a:pt x="7" y="0"/>
                    </a:cubicBezTo>
                    <a:cubicBezTo>
                      <a:pt x="2" y="2"/>
                      <a:pt x="0" y="4"/>
                      <a:pt x="0" y="8"/>
                    </a:cubicBezTo>
                    <a:cubicBezTo>
                      <a:pt x="3" y="8"/>
                      <a:pt x="3" y="8"/>
                      <a:pt x="3" y="8"/>
                    </a:cubicBezTo>
                    <a:cubicBezTo>
                      <a:pt x="3" y="5"/>
                      <a:pt x="4" y="4"/>
                      <a:pt x="7" y="3"/>
                    </a:cubicBezTo>
                    <a:cubicBezTo>
                      <a:pt x="9" y="3"/>
                      <a:pt x="10" y="2"/>
                      <a:pt x="11" y="3"/>
                    </a:cubicBezTo>
                    <a:cubicBezTo>
                      <a:pt x="11" y="3"/>
                      <a:pt x="12" y="3"/>
                      <a:pt x="13" y="4"/>
                    </a:cubicBezTo>
                    <a:cubicBezTo>
                      <a:pt x="13" y="5"/>
                      <a:pt x="13" y="6"/>
                      <a:pt x="14" y="7"/>
                    </a:cubicBezTo>
                    <a:cubicBezTo>
                      <a:pt x="13" y="7"/>
                      <a:pt x="12" y="8"/>
                      <a:pt x="11" y="8"/>
                    </a:cubicBezTo>
                    <a:cubicBezTo>
                      <a:pt x="7" y="9"/>
                      <a:pt x="5" y="10"/>
                      <a:pt x="3" y="12"/>
                    </a:cubicBezTo>
                    <a:cubicBezTo>
                      <a:pt x="2" y="14"/>
                      <a:pt x="1" y="15"/>
                      <a:pt x="2" y="17"/>
                    </a:cubicBezTo>
                    <a:cubicBezTo>
                      <a:pt x="2" y="19"/>
                      <a:pt x="3" y="20"/>
                      <a:pt x="5" y="21"/>
                    </a:cubicBezTo>
                    <a:cubicBezTo>
                      <a:pt x="6" y="22"/>
                      <a:pt x="8" y="22"/>
                      <a:pt x="10" y="22"/>
                    </a:cubicBezTo>
                    <a:cubicBezTo>
                      <a:pt x="14" y="21"/>
                      <a:pt x="15" y="19"/>
                      <a:pt x="16" y="16"/>
                    </a:cubicBezTo>
                    <a:cubicBezTo>
                      <a:pt x="17" y="17"/>
                      <a:pt x="17" y="19"/>
                      <a:pt x="17" y="19"/>
                    </a:cubicBezTo>
                    <a:cubicBezTo>
                      <a:pt x="20" y="18"/>
                      <a:pt x="20" y="18"/>
                      <a:pt x="20" y="18"/>
                    </a:cubicBezTo>
                    <a:cubicBezTo>
                      <a:pt x="20" y="17"/>
                      <a:pt x="19" y="16"/>
                      <a:pt x="19" y="15"/>
                    </a:cubicBezTo>
                    <a:lnTo>
                      <a:pt x="17" y="6"/>
                    </a:lnTo>
                    <a:close/>
                    <a:moveTo>
                      <a:pt x="14" y="16"/>
                    </a:moveTo>
                    <a:cubicBezTo>
                      <a:pt x="13" y="17"/>
                      <a:pt x="12" y="19"/>
                      <a:pt x="10" y="19"/>
                    </a:cubicBezTo>
                    <a:cubicBezTo>
                      <a:pt x="9" y="19"/>
                      <a:pt x="8" y="19"/>
                      <a:pt x="7" y="19"/>
                    </a:cubicBezTo>
                    <a:cubicBezTo>
                      <a:pt x="6" y="18"/>
                      <a:pt x="5" y="18"/>
                      <a:pt x="5" y="17"/>
                    </a:cubicBezTo>
                    <a:cubicBezTo>
                      <a:pt x="5" y="15"/>
                      <a:pt x="5" y="14"/>
                      <a:pt x="6" y="13"/>
                    </a:cubicBezTo>
                    <a:cubicBezTo>
                      <a:pt x="7" y="12"/>
                      <a:pt x="9" y="11"/>
                      <a:pt x="12" y="10"/>
                    </a:cubicBezTo>
                    <a:cubicBezTo>
                      <a:pt x="12" y="10"/>
                      <a:pt x="13" y="10"/>
                      <a:pt x="14" y="9"/>
                    </a:cubicBezTo>
                    <a:cubicBezTo>
                      <a:pt x="15" y="10"/>
                      <a:pt x="15" y="10"/>
                      <a:pt x="15" y="11"/>
                    </a:cubicBezTo>
                    <a:cubicBezTo>
                      <a:pt x="15" y="13"/>
                      <a:pt x="15" y="14"/>
                      <a:pt x="14" y="1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4" name="Freeform 182">
                <a:extLst>
                  <a:ext uri="{FF2B5EF4-FFF2-40B4-BE49-F238E27FC236}">
                    <a16:creationId xmlns:a16="http://schemas.microsoft.com/office/drawing/2014/main" id="{8DA627C3-9943-45B4-BC5E-731A4EFB65D6}"/>
                  </a:ext>
                </a:extLst>
              </p:cNvPr>
              <p:cNvSpPr>
                <a:spLocks noEditPoints="1" noChangeArrowheads="1"/>
              </p:cNvSpPr>
              <p:nvPr/>
            </p:nvSpPr>
            <p:spPr bwMode="auto">
              <a:xfrm>
                <a:off x="1443038" y="1908175"/>
                <a:ext cx="85725" cy="123825"/>
              </a:xfrm>
              <a:custGeom>
                <a:avLst/>
                <a:gdLst>
                  <a:gd name="T0" fmla="*/ 17 w 23"/>
                  <a:gd name="T1" fmla="*/ 21 h 33"/>
                  <a:gd name="T2" fmla="*/ 12 w 23"/>
                  <a:gd name="T3" fmla="*/ 21 h 33"/>
                  <a:gd name="T4" fmla="*/ 7 w 23"/>
                  <a:gd name="T5" fmla="*/ 22 h 33"/>
                  <a:gd name="T6" fmla="*/ 5 w 23"/>
                  <a:gd name="T7" fmla="*/ 21 h 33"/>
                  <a:gd name="T8" fmla="*/ 6 w 23"/>
                  <a:gd name="T9" fmla="*/ 20 h 33"/>
                  <a:gd name="T10" fmla="*/ 7 w 23"/>
                  <a:gd name="T11" fmla="*/ 19 h 33"/>
                  <a:gd name="T12" fmla="*/ 8 w 23"/>
                  <a:gd name="T13" fmla="*/ 19 h 33"/>
                  <a:gd name="T14" fmla="*/ 10 w 23"/>
                  <a:gd name="T15" fmla="*/ 18 h 33"/>
                  <a:gd name="T16" fmla="*/ 15 w 23"/>
                  <a:gd name="T17" fmla="*/ 15 h 33"/>
                  <a:gd name="T18" fmla="*/ 15 w 23"/>
                  <a:gd name="T19" fmla="*/ 10 h 33"/>
                  <a:gd name="T20" fmla="*/ 12 w 23"/>
                  <a:gd name="T21" fmla="*/ 6 h 33"/>
                  <a:gd name="T22" fmla="*/ 13 w 23"/>
                  <a:gd name="T23" fmla="*/ 4 h 33"/>
                  <a:gd name="T24" fmla="*/ 16 w 23"/>
                  <a:gd name="T25" fmla="*/ 3 h 33"/>
                  <a:gd name="T26" fmla="*/ 15 w 23"/>
                  <a:gd name="T27" fmla="*/ 0 h 33"/>
                  <a:gd name="T28" fmla="*/ 14 w 23"/>
                  <a:gd name="T29" fmla="*/ 0 h 33"/>
                  <a:gd name="T30" fmla="*/ 11 w 23"/>
                  <a:gd name="T31" fmla="*/ 2 h 33"/>
                  <a:gd name="T32" fmla="*/ 10 w 23"/>
                  <a:gd name="T33" fmla="*/ 5 h 33"/>
                  <a:gd name="T34" fmla="*/ 6 w 23"/>
                  <a:gd name="T35" fmla="*/ 5 h 33"/>
                  <a:gd name="T36" fmla="*/ 2 w 23"/>
                  <a:gd name="T37" fmla="*/ 8 h 33"/>
                  <a:gd name="T38" fmla="*/ 1 w 23"/>
                  <a:gd name="T39" fmla="*/ 14 h 33"/>
                  <a:gd name="T40" fmla="*/ 4 w 23"/>
                  <a:gd name="T41" fmla="*/ 18 h 33"/>
                  <a:gd name="T42" fmla="*/ 3 w 23"/>
                  <a:gd name="T43" fmla="*/ 22 h 33"/>
                  <a:gd name="T44" fmla="*/ 5 w 23"/>
                  <a:gd name="T45" fmla="*/ 25 h 33"/>
                  <a:gd name="T46" fmla="*/ 4 w 23"/>
                  <a:gd name="T47" fmla="*/ 30 h 33"/>
                  <a:gd name="T48" fmla="*/ 7 w 23"/>
                  <a:gd name="T49" fmla="*/ 33 h 33"/>
                  <a:gd name="T50" fmla="*/ 14 w 23"/>
                  <a:gd name="T51" fmla="*/ 32 h 33"/>
                  <a:gd name="T52" fmla="*/ 22 w 23"/>
                  <a:gd name="T53" fmla="*/ 24 h 33"/>
                  <a:gd name="T54" fmla="*/ 20 w 23"/>
                  <a:gd name="T55" fmla="*/ 21 h 33"/>
                  <a:gd name="T56" fmla="*/ 17 w 23"/>
                  <a:gd name="T57" fmla="*/ 21 h 33"/>
                  <a:gd name="T58" fmla="*/ 4 w 23"/>
                  <a:gd name="T59" fmla="*/ 9 h 33"/>
                  <a:gd name="T60" fmla="*/ 7 w 23"/>
                  <a:gd name="T61" fmla="*/ 7 h 33"/>
                  <a:gd name="T62" fmla="*/ 10 w 23"/>
                  <a:gd name="T63" fmla="*/ 8 h 33"/>
                  <a:gd name="T64" fmla="*/ 12 w 23"/>
                  <a:gd name="T65" fmla="*/ 11 h 33"/>
                  <a:gd name="T66" fmla="*/ 12 w 23"/>
                  <a:gd name="T67" fmla="*/ 14 h 33"/>
                  <a:gd name="T68" fmla="*/ 9 w 23"/>
                  <a:gd name="T69" fmla="*/ 16 h 33"/>
                  <a:gd name="T70" fmla="*/ 6 w 23"/>
                  <a:gd name="T71" fmla="*/ 16 h 33"/>
                  <a:gd name="T72" fmla="*/ 4 w 23"/>
                  <a:gd name="T73" fmla="*/ 13 h 33"/>
                  <a:gd name="T74" fmla="*/ 4 w 23"/>
                  <a:gd name="T75" fmla="*/ 9 h 33"/>
                  <a:gd name="T76" fmla="*/ 18 w 23"/>
                  <a:gd name="T77" fmla="*/ 28 h 33"/>
                  <a:gd name="T78" fmla="*/ 13 w 23"/>
                  <a:gd name="T79" fmla="*/ 30 h 33"/>
                  <a:gd name="T80" fmla="*/ 9 w 23"/>
                  <a:gd name="T81" fmla="*/ 30 h 33"/>
                  <a:gd name="T82" fmla="*/ 6 w 23"/>
                  <a:gd name="T83" fmla="*/ 28 h 33"/>
                  <a:gd name="T84" fmla="*/ 8 w 23"/>
                  <a:gd name="T85" fmla="*/ 25 h 33"/>
                  <a:gd name="T86" fmla="*/ 13 w 23"/>
                  <a:gd name="T87" fmla="*/ 24 h 33"/>
                  <a:gd name="T88" fmla="*/ 16 w 23"/>
                  <a:gd name="T89" fmla="*/ 24 h 33"/>
                  <a:gd name="T90" fmla="*/ 18 w 23"/>
                  <a:gd name="T91" fmla="*/ 24 h 33"/>
                  <a:gd name="T92" fmla="*/ 19 w 23"/>
                  <a:gd name="T93" fmla="*/ 25 h 33"/>
                  <a:gd name="T94" fmla="*/ 18 w 23"/>
                  <a:gd name="T95" fmla="*/ 28 h 3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3"/>
                  <a:gd name="T145" fmla="*/ 0 h 33"/>
                  <a:gd name="T146" fmla="*/ 23 w 23"/>
                  <a:gd name="T147" fmla="*/ 33 h 33"/>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3" h="33">
                    <a:moveTo>
                      <a:pt x="17" y="21"/>
                    </a:moveTo>
                    <a:cubicBezTo>
                      <a:pt x="16" y="21"/>
                      <a:pt x="14" y="21"/>
                      <a:pt x="12" y="21"/>
                    </a:cubicBezTo>
                    <a:cubicBezTo>
                      <a:pt x="9" y="22"/>
                      <a:pt x="8" y="22"/>
                      <a:pt x="7" y="22"/>
                    </a:cubicBezTo>
                    <a:cubicBezTo>
                      <a:pt x="6" y="22"/>
                      <a:pt x="6" y="22"/>
                      <a:pt x="5" y="21"/>
                    </a:cubicBezTo>
                    <a:cubicBezTo>
                      <a:pt x="5" y="21"/>
                      <a:pt x="5" y="20"/>
                      <a:pt x="6" y="20"/>
                    </a:cubicBezTo>
                    <a:cubicBezTo>
                      <a:pt x="6" y="19"/>
                      <a:pt x="7" y="19"/>
                      <a:pt x="7" y="19"/>
                    </a:cubicBezTo>
                    <a:cubicBezTo>
                      <a:pt x="7" y="19"/>
                      <a:pt x="8" y="19"/>
                      <a:pt x="8" y="19"/>
                    </a:cubicBezTo>
                    <a:cubicBezTo>
                      <a:pt x="9" y="19"/>
                      <a:pt x="9" y="19"/>
                      <a:pt x="10" y="18"/>
                    </a:cubicBezTo>
                    <a:cubicBezTo>
                      <a:pt x="12" y="18"/>
                      <a:pt x="14" y="17"/>
                      <a:pt x="15" y="15"/>
                    </a:cubicBezTo>
                    <a:cubicBezTo>
                      <a:pt x="16" y="13"/>
                      <a:pt x="16" y="12"/>
                      <a:pt x="15" y="10"/>
                    </a:cubicBezTo>
                    <a:cubicBezTo>
                      <a:pt x="15" y="8"/>
                      <a:pt x="14" y="7"/>
                      <a:pt x="12" y="6"/>
                    </a:cubicBezTo>
                    <a:cubicBezTo>
                      <a:pt x="12" y="5"/>
                      <a:pt x="12" y="4"/>
                      <a:pt x="13" y="4"/>
                    </a:cubicBezTo>
                    <a:cubicBezTo>
                      <a:pt x="13" y="3"/>
                      <a:pt x="14" y="3"/>
                      <a:pt x="16" y="3"/>
                    </a:cubicBezTo>
                    <a:cubicBezTo>
                      <a:pt x="15" y="0"/>
                      <a:pt x="15" y="0"/>
                      <a:pt x="15" y="0"/>
                    </a:cubicBezTo>
                    <a:cubicBezTo>
                      <a:pt x="15" y="0"/>
                      <a:pt x="14" y="0"/>
                      <a:pt x="14" y="0"/>
                    </a:cubicBezTo>
                    <a:cubicBezTo>
                      <a:pt x="13" y="1"/>
                      <a:pt x="12" y="1"/>
                      <a:pt x="11" y="2"/>
                    </a:cubicBezTo>
                    <a:cubicBezTo>
                      <a:pt x="11" y="3"/>
                      <a:pt x="10" y="4"/>
                      <a:pt x="10" y="5"/>
                    </a:cubicBezTo>
                    <a:cubicBezTo>
                      <a:pt x="9" y="5"/>
                      <a:pt x="8" y="5"/>
                      <a:pt x="6" y="5"/>
                    </a:cubicBezTo>
                    <a:cubicBezTo>
                      <a:pt x="4" y="6"/>
                      <a:pt x="3" y="7"/>
                      <a:pt x="2" y="8"/>
                    </a:cubicBezTo>
                    <a:cubicBezTo>
                      <a:pt x="0" y="10"/>
                      <a:pt x="0" y="12"/>
                      <a:pt x="1" y="14"/>
                    </a:cubicBezTo>
                    <a:cubicBezTo>
                      <a:pt x="1" y="16"/>
                      <a:pt x="2" y="17"/>
                      <a:pt x="4" y="18"/>
                    </a:cubicBezTo>
                    <a:cubicBezTo>
                      <a:pt x="3" y="19"/>
                      <a:pt x="2" y="21"/>
                      <a:pt x="3" y="22"/>
                    </a:cubicBezTo>
                    <a:cubicBezTo>
                      <a:pt x="3" y="24"/>
                      <a:pt x="4" y="24"/>
                      <a:pt x="5" y="25"/>
                    </a:cubicBezTo>
                    <a:cubicBezTo>
                      <a:pt x="4" y="26"/>
                      <a:pt x="3" y="28"/>
                      <a:pt x="4" y="30"/>
                    </a:cubicBezTo>
                    <a:cubicBezTo>
                      <a:pt x="4" y="31"/>
                      <a:pt x="5" y="32"/>
                      <a:pt x="7" y="33"/>
                    </a:cubicBezTo>
                    <a:cubicBezTo>
                      <a:pt x="8" y="33"/>
                      <a:pt x="11" y="33"/>
                      <a:pt x="14" y="32"/>
                    </a:cubicBezTo>
                    <a:cubicBezTo>
                      <a:pt x="20" y="31"/>
                      <a:pt x="23" y="28"/>
                      <a:pt x="22" y="24"/>
                    </a:cubicBezTo>
                    <a:cubicBezTo>
                      <a:pt x="22" y="23"/>
                      <a:pt x="21" y="22"/>
                      <a:pt x="20" y="21"/>
                    </a:cubicBezTo>
                    <a:cubicBezTo>
                      <a:pt x="19" y="21"/>
                      <a:pt x="18" y="21"/>
                      <a:pt x="17" y="21"/>
                    </a:cubicBezTo>
                    <a:close/>
                    <a:moveTo>
                      <a:pt x="4" y="9"/>
                    </a:moveTo>
                    <a:cubicBezTo>
                      <a:pt x="5" y="8"/>
                      <a:pt x="6" y="8"/>
                      <a:pt x="7" y="7"/>
                    </a:cubicBezTo>
                    <a:cubicBezTo>
                      <a:pt x="8" y="7"/>
                      <a:pt x="9" y="7"/>
                      <a:pt x="10" y="8"/>
                    </a:cubicBezTo>
                    <a:cubicBezTo>
                      <a:pt x="11" y="8"/>
                      <a:pt x="12" y="9"/>
                      <a:pt x="12" y="11"/>
                    </a:cubicBezTo>
                    <a:cubicBezTo>
                      <a:pt x="13" y="12"/>
                      <a:pt x="13" y="13"/>
                      <a:pt x="12" y="14"/>
                    </a:cubicBezTo>
                    <a:cubicBezTo>
                      <a:pt x="11" y="15"/>
                      <a:pt x="10" y="16"/>
                      <a:pt x="9" y="16"/>
                    </a:cubicBezTo>
                    <a:cubicBezTo>
                      <a:pt x="8" y="16"/>
                      <a:pt x="7" y="16"/>
                      <a:pt x="6" y="16"/>
                    </a:cubicBezTo>
                    <a:cubicBezTo>
                      <a:pt x="5" y="15"/>
                      <a:pt x="4" y="14"/>
                      <a:pt x="4" y="13"/>
                    </a:cubicBezTo>
                    <a:cubicBezTo>
                      <a:pt x="3" y="12"/>
                      <a:pt x="4" y="10"/>
                      <a:pt x="4" y="9"/>
                    </a:cubicBezTo>
                    <a:close/>
                    <a:moveTo>
                      <a:pt x="18" y="28"/>
                    </a:moveTo>
                    <a:cubicBezTo>
                      <a:pt x="16" y="29"/>
                      <a:pt x="15" y="30"/>
                      <a:pt x="13" y="30"/>
                    </a:cubicBezTo>
                    <a:cubicBezTo>
                      <a:pt x="12" y="30"/>
                      <a:pt x="10" y="31"/>
                      <a:pt x="9" y="30"/>
                    </a:cubicBezTo>
                    <a:cubicBezTo>
                      <a:pt x="7" y="30"/>
                      <a:pt x="7" y="29"/>
                      <a:pt x="6" y="28"/>
                    </a:cubicBezTo>
                    <a:cubicBezTo>
                      <a:pt x="6" y="27"/>
                      <a:pt x="7" y="26"/>
                      <a:pt x="8" y="25"/>
                    </a:cubicBezTo>
                    <a:cubicBezTo>
                      <a:pt x="9" y="25"/>
                      <a:pt x="10" y="25"/>
                      <a:pt x="13" y="24"/>
                    </a:cubicBezTo>
                    <a:cubicBezTo>
                      <a:pt x="14" y="24"/>
                      <a:pt x="16" y="24"/>
                      <a:pt x="16" y="24"/>
                    </a:cubicBezTo>
                    <a:cubicBezTo>
                      <a:pt x="17" y="23"/>
                      <a:pt x="18" y="24"/>
                      <a:pt x="18" y="24"/>
                    </a:cubicBezTo>
                    <a:cubicBezTo>
                      <a:pt x="19" y="24"/>
                      <a:pt x="19" y="25"/>
                      <a:pt x="19" y="25"/>
                    </a:cubicBezTo>
                    <a:cubicBezTo>
                      <a:pt x="19" y="26"/>
                      <a:pt x="19" y="27"/>
                      <a:pt x="18"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5" name="Freeform 183">
                <a:extLst>
                  <a:ext uri="{FF2B5EF4-FFF2-40B4-BE49-F238E27FC236}">
                    <a16:creationId xmlns:a16="http://schemas.microsoft.com/office/drawing/2014/main" id="{FA9D4608-B57B-4FD8-9BD7-30988A0DC416}"/>
                  </a:ext>
                </a:extLst>
              </p:cNvPr>
              <p:cNvSpPr>
                <a:spLocks noEditPoints="1" noChangeArrowheads="1"/>
              </p:cNvSpPr>
              <p:nvPr/>
            </p:nvSpPr>
            <p:spPr bwMode="auto">
              <a:xfrm>
                <a:off x="1514475" y="1905000"/>
                <a:ext cx="74613" cy="82550"/>
              </a:xfrm>
              <a:custGeom>
                <a:avLst/>
                <a:gdLst>
                  <a:gd name="T0" fmla="*/ 14 w 20"/>
                  <a:gd name="T1" fmla="*/ 2 h 22"/>
                  <a:gd name="T2" fmla="*/ 7 w 20"/>
                  <a:gd name="T3" fmla="*/ 1 h 22"/>
                  <a:gd name="T4" fmla="*/ 2 w 20"/>
                  <a:gd name="T5" fmla="*/ 5 h 22"/>
                  <a:gd name="T6" fmla="*/ 1 w 20"/>
                  <a:gd name="T7" fmla="*/ 13 h 22"/>
                  <a:gd name="T8" fmla="*/ 6 w 20"/>
                  <a:gd name="T9" fmla="*/ 20 h 22"/>
                  <a:gd name="T10" fmla="*/ 13 w 20"/>
                  <a:gd name="T11" fmla="*/ 21 h 22"/>
                  <a:gd name="T12" fmla="*/ 18 w 20"/>
                  <a:gd name="T13" fmla="*/ 18 h 22"/>
                  <a:gd name="T14" fmla="*/ 20 w 20"/>
                  <a:gd name="T15" fmla="*/ 13 h 22"/>
                  <a:gd name="T16" fmla="*/ 17 w 20"/>
                  <a:gd name="T17" fmla="*/ 14 h 22"/>
                  <a:gd name="T18" fmla="*/ 12 w 20"/>
                  <a:gd name="T19" fmla="*/ 19 h 22"/>
                  <a:gd name="T20" fmla="*/ 8 w 20"/>
                  <a:gd name="T21" fmla="*/ 18 h 22"/>
                  <a:gd name="T22" fmla="*/ 5 w 20"/>
                  <a:gd name="T23" fmla="*/ 13 h 22"/>
                  <a:gd name="T24" fmla="*/ 19 w 20"/>
                  <a:gd name="T25" fmla="*/ 9 h 22"/>
                  <a:gd name="T26" fmla="*/ 14 w 20"/>
                  <a:gd name="T27" fmla="*/ 2 h 22"/>
                  <a:gd name="T28" fmla="*/ 4 w 20"/>
                  <a:gd name="T29" fmla="*/ 10 h 22"/>
                  <a:gd name="T30" fmla="*/ 5 w 20"/>
                  <a:gd name="T31" fmla="*/ 6 h 22"/>
                  <a:gd name="T32" fmla="*/ 8 w 20"/>
                  <a:gd name="T33" fmla="*/ 3 h 22"/>
                  <a:gd name="T34" fmla="*/ 11 w 20"/>
                  <a:gd name="T35" fmla="*/ 3 h 22"/>
                  <a:gd name="T36" fmla="*/ 14 w 20"/>
                  <a:gd name="T37" fmla="*/ 5 h 22"/>
                  <a:gd name="T38" fmla="*/ 15 w 20"/>
                  <a:gd name="T39" fmla="*/ 8 h 22"/>
                  <a:gd name="T40" fmla="*/ 4 w 20"/>
                  <a:gd name="T41" fmla="*/ 10 h 2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0"/>
                  <a:gd name="T64" fmla="*/ 0 h 22"/>
                  <a:gd name="T65" fmla="*/ 20 w 20"/>
                  <a:gd name="T66" fmla="*/ 22 h 2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0" h="22">
                    <a:moveTo>
                      <a:pt x="14" y="2"/>
                    </a:moveTo>
                    <a:cubicBezTo>
                      <a:pt x="12" y="0"/>
                      <a:pt x="10" y="0"/>
                      <a:pt x="7" y="1"/>
                    </a:cubicBezTo>
                    <a:cubicBezTo>
                      <a:pt x="5" y="1"/>
                      <a:pt x="3" y="3"/>
                      <a:pt x="2" y="5"/>
                    </a:cubicBezTo>
                    <a:cubicBezTo>
                      <a:pt x="1" y="8"/>
                      <a:pt x="0" y="10"/>
                      <a:pt x="1" y="13"/>
                    </a:cubicBezTo>
                    <a:cubicBezTo>
                      <a:pt x="2" y="17"/>
                      <a:pt x="4" y="19"/>
                      <a:pt x="6" y="20"/>
                    </a:cubicBezTo>
                    <a:cubicBezTo>
                      <a:pt x="8" y="22"/>
                      <a:pt x="10" y="22"/>
                      <a:pt x="13" y="21"/>
                    </a:cubicBezTo>
                    <a:cubicBezTo>
                      <a:pt x="15" y="21"/>
                      <a:pt x="16" y="20"/>
                      <a:pt x="18" y="18"/>
                    </a:cubicBezTo>
                    <a:cubicBezTo>
                      <a:pt x="19" y="17"/>
                      <a:pt x="19" y="15"/>
                      <a:pt x="20" y="13"/>
                    </a:cubicBezTo>
                    <a:cubicBezTo>
                      <a:pt x="17" y="14"/>
                      <a:pt x="17" y="14"/>
                      <a:pt x="17" y="14"/>
                    </a:cubicBezTo>
                    <a:cubicBezTo>
                      <a:pt x="16" y="16"/>
                      <a:pt x="15" y="18"/>
                      <a:pt x="12" y="19"/>
                    </a:cubicBezTo>
                    <a:cubicBezTo>
                      <a:pt x="11" y="19"/>
                      <a:pt x="10" y="19"/>
                      <a:pt x="8" y="18"/>
                    </a:cubicBezTo>
                    <a:cubicBezTo>
                      <a:pt x="7" y="18"/>
                      <a:pt x="5" y="16"/>
                      <a:pt x="5" y="13"/>
                    </a:cubicBezTo>
                    <a:cubicBezTo>
                      <a:pt x="19" y="9"/>
                      <a:pt x="19" y="9"/>
                      <a:pt x="19" y="9"/>
                    </a:cubicBezTo>
                    <a:cubicBezTo>
                      <a:pt x="18" y="6"/>
                      <a:pt x="16" y="3"/>
                      <a:pt x="14" y="2"/>
                    </a:cubicBezTo>
                    <a:close/>
                    <a:moveTo>
                      <a:pt x="4" y="10"/>
                    </a:moveTo>
                    <a:cubicBezTo>
                      <a:pt x="4" y="9"/>
                      <a:pt x="4" y="7"/>
                      <a:pt x="5" y="6"/>
                    </a:cubicBezTo>
                    <a:cubicBezTo>
                      <a:pt x="6" y="4"/>
                      <a:pt x="7" y="3"/>
                      <a:pt x="8" y="3"/>
                    </a:cubicBezTo>
                    <a:cubicBezTo>
                      <a:pt x="9" y="3"/>
                      <a:pt x="10" y="3"/>
                      <a:pt x="11" y="3"/>
                    </a:cubicBezTo>
                    <a:cubicBezTo>
                      <a:pt x="12" y="4"/>
                      <a:pt x="13" y="4"/>
                      <a:pt x="14" y="5"/>
                    </a:cubicBezTo>
                    <a:cubicBezTo>
                      <a:pt x="14" y="6"/>
                      <a:pt x="15" y="7"/>
                      <a:pt x="15" y="8"/>
                    </a:cubicBezTo>
                    <a:lnTo>
                      <a:pt x="4" y="1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6" name="Freeform 184">
                <a:extLst>
                  <a:ext uri="{FF2B5EF4-FFF2-40B4-BE49-F238E27FC236}">
                    <a16:creationId xmlns:a16="http://schemas.microsoft.com/office/drawing/2014/main" id="{0C2F4A2C-EAB8-4633-9CE8-FE25C7F71DE5}"/>
                  </a:ext>
                </a:extLst>
              </p:cNvPr>
              <p:cNvSpPr>
                <a:spLocks noChangeArrowheads="1"/>
              </p:cNvSpPr>
              <p:nvPr/>
            </p:nvSpPr>
            <p:spPr bwMode="auto">
              <a:xfrm>
                <a:off x="1593850" y="1874838"/>
                <a:ext cx="115888" cy="93663"/>
              </a:xfrm>
              <a:custGeom>
                <a:avLst/>
                <a:gdLst>
                  <a:gd name="T0" fmla="*/ 23 w 31"/>
                  <a:gd name="T1" fmla="*/ 0 h 25"/>
                  <a:gd name="T2" fmla="*/ 20 w 31"/>
                  <a:gd name="T3" fmla="*/ 0 h 25"/>
                  <a:gd name="T4" fmla="*/ 15 w 31"/>
                  <a:gd name="T5" fmla="*/ 6 h 25"/>
                  <a:gd name="T6" fmla="*/ 12 w 31"/>
                  <a:gd name="T7" fmla="*/ 3 h 25"/>
                  <a:gd name="T8" fmla="*/ 8 w 31"/>
                  <a:gd name="T9" fmla="*/ 3 h 25"/>
                  <a:gd name="T10" fmla="*/ 3 w 31"/>
                  <a:gd name="T11" fmla="*/ 9 h 25"/>
                  <a:gd name="T12" fmla="*/ 2 w 31"/>
                  <a:gd name="T13" fmla="*/ 5 h 25"/>
                  <a:gd name="T14" fmla="*/ 0 w 31"/>
                  <a:gd name="T15" fmla="*/ 6 h 25"/>
                  <a:gd name="T16" fmla="*/ 5 w 31"/>
                  <a:gd name="T17" fmla="*/ 25 h 25"/>
                  <a:gd name="T18" fmla="*/ 8 w 31"/>
                  <a:gd name="T19" fmla="*/ 25 h 25"/>
                  <a:gd name="T20" fmla="*/ 5 w 31"/>
                  <a:gd name="T21" fmla="*/ 13 h 25"/>
                  <a:gd name="T22" fmla="*/ 5 w 31"/>
                  <a:gd name="T23" fmla="*/ 8 h 25"/>
                  <a:gd name="T24" fmla="*/ 8 w 31"/>
                  <a:gd name="T25" fmla="*/ 6 h 25"/>
                  <a:gd name="T26" fmla="*/ 11 w 31"/>
                  <a:gd name="T27" fmla="*/ 6 h 25"/>
                  <a:gd name="T28" fmla="*/ 13 w 31"/>
                  <a:gd name="T29" fmla="*/ 9 h 25"/>
                  <a:gd name="T30" fmla="*/ 16 w 31"/>
                  <a:gd name="T31" fmla="*/ 22 h 25"/>
                  <a:gd name="T32" fmla="*/ 19 w 31"/>
                  <a:gd name="T33" fmla="*/ 21 h 25"/>
                  <a:gd name="T34" fmla="*/ 16 w 31"/>
                  <a:gd name="T35" fmla="*/ 11 h 25"/>
                  <a:gd name="T36" fmla="*/ 17 w 31"/>
                  <a:gd name="T37" fmla="*/ 5 h 25"/>
                  <a:gd name="T38" fmla="*/ 20 w 31"/>
                  <a:gd name="T39" fmla="*/ 3 h 25"/>
                  <a:gd name="T40" fmla="*/ 22 w 31"/>
                  <a:gd name="T41" fmla="*/ 3 h 25"/>
                  <a:gd name="T42" fmla="*/ 24 w 31"/>
                  <a:gd name="T43" fmla="*/ 4 h 25"/>
                  <a:gd name="T44" fmla="*/ 25 w 31"/>
                  <a:gd name="T45" fmla="*/ 7 h 25"/>
                  <a:gd name="T46" fmla="*/ 28 w 31"/>
                  <a:gd name="T47" fmla="*/ 19 h 25"/>
                  <a:gd name="T48" fmla="*/ 31 w 31"/>
                  <a:gd name="T49" fmla="*/ 18 h 25"/>
                  <a:gd name="T50" fmla="*/ 28 w 31"/>
                  <a:gd name="T51" fmla="*/ 6 h 25"/>
                  <a:gd name="T52" fmla="*/ 26 w 31"/>
                  <a:gd name="T53" fmla="*/ 2 h 25"/>
                  <a:gd name="T54" fmla="*/ 23 w 31"/>
                  <a:gd name="T55" fmla="*/ 0 h 2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1"/>
                  <a:gd name="T85" fmla="*/ 0 h 25"/>
                  <a:gd name="T86" fmla="*/ 31 w 31"/>
                  <a:gd name="T87" fmla="*/ 25 h 25"/>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1" h="25">
                    <a:moveTo>
                      <a:pt x="23" y="0"/>
                    </a:moveTo>
                    <a:cubicBezTo>
                      <a:pt x="22" y="0"/>
                      <a:pt x="21" y="0"/>
                      <a:pt x="20" y="0"/>
                    </a:cubicBezTo>
                    <a:cubicBezTo>
                      <a:pt x="17" y="1"/>
                      <a:pt x="15" y="3"/>
                      <a:pt x="15" y="6"/>
                    </a:cubicBezTo>
                    <a:cubicBezTo>
                      <a:pt x="14" y="5"/>
                      <a:pt x="13" y="4"/>
                      <a:pt x="12" y="3"/>
                    </a:cubicBezTo>
                    <a:cubicBezTo>
                      <a:pt x="11" y="3"/>
                      <a:pt x="10" y="3"/>
                      <a:pt x="8" y="3"/>
                    </a:cubicBezTo>
                    <a:cubicBezTo>
                      <a:pt x="6" y="4"/>
                      <a:pt x="4" y="6"/>
                      <a:pt x="3" y="9"/>
                    </a:cubicBezTo>
                    <a:cubicBezTo>
                      <a:pt x="2" y="5"/>
                      <a:pt x="2" y="5"/>
                      <a:pt x="2" y="5"/>
                    </a:cubicBezTo>
                    <a:cubicBezTo>
                      <a:pt x="0" y="6"/>
                      <a:pt x="0" y="6"/>
                      <a:pt x="0" y="6"/>
                    </a:cubicBezTo>
                    <a:cubicBezTo>
                      <a:pt x="5" y="25"/>
                      <a:pt x="5" y="25"/>
                      <a:pt x="5" y="25"/>
                    </a:cubicBezTo>
                    <a:cubicBezTo>
                      <a:pt x="8" y="25"/>
                      <a:pt x="8" y="25"/>
                      <a:pt x="8" y="25"/>
                    </a:cubicBezTo>
                    <a:cubicBezTo>
                      <a:pt x="5" y="13"/>
                      <a:pt x="5" y="13"/>
                      <a:pt x="5" y="13"/>
                    </a:cubicBezTo>
                    <a:cubicBezTo>
                      <a:pt x="4" y="11"/>
                      <a:pt x="4" y="10"/>
                      <a:pt x="5" y="8"/>
                    </a:cubicBezTo>
                    <a:cubicBezTo>
                      <a:pt x="6" y="7"/>
                      <a:pt x="7" y="6"/>
                      <a:pt x="8" y="6"/>
                    </a:cubicBezTo>
                    <a:cubicBezTo>
                      <a:pt x="9" y="6"/>
                      <a:pt x="10" y="6"/>
                      <a:pt x="11" y="6"/>
                    </a:cubicBezTo>
                    <a:cubicBezTo>
                      <a:pt x="12" y="7"/>
                      <a:pt x="12" y="8"/>
                      <a:pt x="13" y="9"/>
                    </a:cubicBezTo>
                    <a:cubicBezTo>
                      <a:pt x="16" y="22"/>
                      <a:pt x="16" y="22"/>
                      <a:pt x="16" y="22"/>
                    </a:cubicBezTo>
                    <a:cubicBezTo>
                      <a:pt x="19" y="21"/>
                      <a:pt x="19" y="21"/>
                      <a:pt x="19" y="21"/>
                    </a:cubicBezTo>
                    <a:cubicBezTo>
                      <a:pt x="16" y="11"/>
                      <a:pt x="16" y="11"/>
                      <a:pt x="16" y="11"/>
                    </a:cubicBezTo>
                    <a:cubicBezTo>
                      <a:pt x="16" y="8"/>
                      <a:pt x="16" y="7"/>
                      <a:pt x="17" y="5"/>
                    </a:cubicBezTo>
                    <a:cubicBezTo>
                      <a:pt x="17" y="4"/>
                      <a:pt x="18" y="3"/>
                      <a:pt x="20" y="3"/>
                    </a:cubicBezTo>
                    <a:cubicBezTo>
                      <a:pt x="20" y="3"/>
                      <a:pt x="21" y="3"/>
                      <a:pt x="22" y="3"/>
                    </a:cubicBezTo>
                    <a:cubicBezTo>
                      <a:pt x="23" y="3"/>
                      <a:pt x="23" y="4"/>
                      <a:pt x="24" y="4"/>
                    </a:cubicBezTo>
                    <a:cubicBezTo>
                      <a:pt x="24" y="5"/>
                      <a:pt x="24" y="6"/>
                      <a:pt x="25" y="7"/>
                    </a:cubicBezTo>
                    <a:cubicBezTo>
                      <a:pt x="28" y="19"/>
                      <a:pt x="28" y="19"/>
                      <a:pt x="28" y="19"/>
                    </a:cubicBezTo>
                    <a:cubicBezTo>
                      <a:pt x="31" y="18"/>
                      <a:pt x="31" y="18"/>
                      <a:pt x="31" y="18"/>
                    </a:cubicBezTo>
                    <a:cubicBezTo>
                      <a:pt x="28" y="6"/>
                      <a:pt x="28" y="6"/>
                      <a:pt x="28" y="6"/>
                    </a:cubicBezTo>
                    <a:cubicBezTo>
                      <a:pt x="27" y="5"/>
                      <a:pt x="27" y="3"/>
                      <a:pt x="26" y="2"/>
                    </a:cubicBezTo>
                    <a:cubicBezTo>
                      <a:pt x="26" y="1"/>
                      <a:pt x="25" y="1"/>
                      <a:pt x="23" y="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7" name="Freeform 185">
                <a:extLst>
                  <a:ext uri="{FF2B5EF4-FFF2-40B4-BE49-F238E27FC236}">
                    <a16:creationId xmlns:a16="http://schemas.microsoft.com/office/drawing/2014/main" id="{2079C32D-0260-453C-BBA8-9ABC69C2AE90}"/>
                  </a:ext>
                </a:extLst>
              </p:cNvPr>
              <p:cNvSpPr>
                <a:spLocks noEditPoints="1" noChangeArrowheads="1"/>
              </p:cNvSpPr>
              <p:nvPr/>
            </p:nvSpPr>
            <p:spPr bwMode="auto">
              <a:xfrm>
                <a:off x="1712913" y="1851025"/>
                <a:ext cx="71438" cy="82550"/>
              </a:xfrm>
              <a:custGeom>
                <a:avLst/>
                <a:gdLst>
                  <a:gd name="T0" fmla="*/ 14 w 19"/>
                  <a:gd name="T1" fmla="*/ 2 h 22"/>
                  <a:gd name="T2" fmla="*/ 7 w 19"/>
                  <a:gd name="T3" fmla="*/ 1 h 22"/>
                  <a:gd name="T4" fmla="*/ 1 w 19"/>
                  <a:gd name="T5" fmla="*/ 5 h 22"/>
                  <a:gd name="T6" fmla="*/ 1 w 19"/>
                  <a:gd name="T7" fmla="*/ 14 h 22"/>
                  <a:gd name="T8" fmla="*/ 5 w 19"/>
                  <a:gd name="T9" fmla="*/ 20 h 22"/>
                  <a:gd name="T10" fmla="*/ 12 w 19"/>
                  <a:gd name="T11" fmla="*/ 21 h 22"/>
                  <a:gd name="T12" fmla="*/ 17 w 19"/>
                  <a:gd name="T13" fmla="*/ 18 h 22"/>
                  <a:gd name="T14" fmla="*/ 19 w 19"/>
                  <a:gd name="T15" fmla="*/ 13 h 22"/>
                  <a:gd name="T16" fmla="*/ 16 w 19"/>
                  <a:gd name="T17" fmla="*/ 14 h 22"/>
                  <a:gd name="T18" fmla="*/ 12 w 19"/>
                  <a:gd name="T19" fmla="*/ 19 h 22"/>
                  <a:gd name="T20" fmla="*/ 8 w 19"/>
                  <a:gd name="T21" fmla="*/ 18 h 22"/>
                  <a:gd name="T22" fmla="*/ 4 w 19"/>
                  <a:gd name="T23" fmla="*/ 13 h 22"/>
                  <a:gd name="T24" fmla="*/ 18 w 19"/>
                  <a:gd name="T25" fmla="*/ 9 h 22"/>
                  <a:gd name="T26" fmla="*/ 14 w 19"/>
                  <a:gd name="T27" fmla="*/ 2 h 22"/>
                  <a:gd name="T28" fmla="*/ 4 w 19"/>
                  <a:gd name="T29" fmla="*/ 11 h 22"/>
                  <a:gd name="T30" fmla="*/ 4 w 19"/>
                  <a:gd name="T31" fmla="*/ 6 h 22"/>
                  <a:gd name="T32" fmla="*/ 8 w 19"/>
                  <a:gd name="T33" fmla="*/ 3 h 22"/>
                  <a:gd name="T34" fmla="*/ 11 w 19"/>
                  <a:gd name="T35" fmla="*/ 3 h 22"/>
                  <a:gd name="T36" fmla="*/ 13 w 19"/>
                  <a:gd name="T37" fmla="*/ 5 h 22"/>
                  <a:gd name="T38" fmla="*/ 14 w 19"/>
                  <a:gd name="T39" fmla="*/ 8 h 22"/>
                  <a:gd name="T40" fmla="*/ 4 w 19"/>
                  <a:gd name="T41" fmla="*/ 11 h 2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9"/>
                  <a:gd name="T64" fmla="*/ 0 h 22"/>
                  <a:gd name="T65" fmla="*/ 19 w 19"/>
                  <a:gd name="T66" fmla="*/ 22 h 2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9" h="22">
                    <a:moveTo>
                      <a:pt x="14" y="2"/>
                    </a:moveTo>
                    <a:cubicBezTo>
                      <a:pt x="12" y="0"/>
                      <a:pt x="10" y="0"/>
                      <a:pt x="7" y="1"/>
                    </a:cubicBezTo>
                    <a:cubicBezTo>
                      <a:pt x="5" y="2"/>
                      <a:pt x="3" y="3"/>
                      <a:pt x="1" y="5"/>
                    </a:cubicBezTo>
                    <a:cubicBezTo>
                      <a:pt x="0" y="8"/>
                      <a:pt x="0" y="10"/>
                      <a:pt x="1" y="14"/>
                    </a:cubicBezTo>
                    <a:cubicBezTo>
                      <a:pt x="2" y="17"/>
                      <a:pt x="3" y="19"/>
                      <a:pt x="5" y="20"/>
                    </a:cubicBezTo>
                    <a:cubicBezTo>
                      <a:pt x="7" y="22"/>
                      <a:pt x="10" y="22"/>
                      <a:pt x="12" y="21"/>
                    </a:cubicBezTo>
                    <a:cubicBezTo>
                      <a:pt x="14" y="21"/>
                      <a:pt x="16" y="20"/>
                      <a:pt x="17" y="18"/>
                    </a:cubicBezTo>
                    <a:cubicBezTo>
                      <a:pt x="18" y="17"/>
                      <a:pt x="19" y="15"/>
                      <a:pt x="19" y="13"/>
                    </a:cubicBezTo>
                    <a:cubicBezTo>
                      <a:pt x="16" y="14"/>
                      <a:pt x="16" y="14"/>
                      <a:pt x="16" y="14"/>
                    </a:cubicBezTo>
                    <a:cubicBezTo>
                      <a:pt x="16" y="16"/>
                      <a:pt x="14" y="18"/>
                      <a:pt x="12" y="19"/>
                    </a:cubicBezTo>
                    <a:cubicBezTo>
                      <a:pt x="11" y="19"/>
                      <a:pt x="9" y="19"/>
                      <a:pt x="8" y="18"/>
                    </a:cubicBezTo>
                    <a:cubicBezTo>
                      <a:pt x="6" y="18"/>
                      <a:pt x="5" y="16"/>
                      <a:pt x="4" y="13"/>
                    </a:cubicBezTo>
                    <a:cubicBezTo>
                      <a:pt x="18" y="9"/>
                      <a:pt x="18" y="9"/>
                      <a:pt x="18" y="9"/>
                    </a:cubicBezTo>
                    <a:cubicBezTo>
                      <a:pt x="17" y="6"/>
                      <a:pt x="16" y="3"/>
                      <a:pt x="14" y="2"/>
                    </a:cubicBezTo>
                    <a:close/>
                    <a:moveTo>
                      <a:pt x="4" y="11"/>
                    </a:moveTo>
                    <a:cubicBezTo>
                      <a:pt x="3" y="9"/>
                      <a:pt x="4" y="7"/>
                      <a:pt x="4" y="6"/>
                    </a:cubicBezTo>
                    <a:cubicBezTo>
                      <a:pt x="5" y="4"/>
                      <a:pt x="6" y="4"/>
                      <a:pt x="8" y="3"/>
                    </a:cubicBezTo>
                    <a:cubicBezTo>
                      <a:pt x="9" y="3"/>
                      <a:pt x="10" y="3"/>
                      <a:pt x="11" y="3"/>
                    </a:cubicBezTo>
                    <a:cubicBezTo>
                      <a:pt x="12" y="4"/>
                      <a:pt x="13" y="4"/>
                      <a:pt x="13" y="5"/>
                    </a:cubicBezTo>
                    <a:cubicBezTo>
                      <a:pt x="14" y="6"/>
                      <a:pt x="14" y="7"/>
                      <a:pt x="14" y="8"/>
                    </a:cubicBezTo>
                    <a:lnTo>
                      <a:pt x="4" y="1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8" name="Freeform 186">
                <a:extLst>
                  <a:ext uri="{FF2B5EF4-FFF2-40B4-BE49-F238E27FC236}">
                    <a16:creationId xmlns:a16="http://schemas.microsoft.com/office/drawing/2014/main" id="{9B92B730-13F1-414D-B1DB-88E5AD3B6AAF}"/>
                  </a:ext>
                </a:extLst>
              </p:cNvPr>
              <p:cNvSpPr>
                <a:spLocks noChangeArrowheads="1"/>
              </p:cNvSpPr>
              <p:nvPr/>
            </p:nvSpPr>
            <p:spPr bwMode="auto">
              <a:xfrm>
                <a:off x="1789113" y="1833563"/>
                <a:ext cx="79375" cy="82550"/>
              </a:xfrm>
              <a:custGeom>
                <a:avLst/>
                <a:gdLst>
                  <a:gd name="T0" fmla="*/ 13 w 21"/>
                  <a:gd name="T1" fmla="*/ 0 h 22"/>
                  <a:gd name="T2" fmla="*/ 9 w 21"/>
                  <a:gd name="T3" fmla="*/ 0 h 22"/>
                  <a:gd name="T4" fmla="*/ 4 w 21"/>
                  <a:gd name="T5" fmla="*/ 6 h 22"/>
                  <a:gd name="T6" fmla="*/ 3 w 21"/>
                  <a:gd name="T7" fmla="*/ 2 h 22"/>
                  <a:gd name="T8" fmla="*/ 0 w 21"/>
                  <a:gd name="T9" fmla="*/ 3 h 22"/>
                  <a:gd name="T10" fmla="*/ 5 w 21"/>
                  <a:gd name="T11" fmla="*/ 22 h 22"/>
                  <a:gd name="T12" fmla="*/ 8 w 21"/>
                  <a:gd name="T13" fmla="*/ 22 h 22"/>
                  <a:gd name="T14" fmla="*/ 6 w 21"/>
                  <a:gd name="T15" fmla="*/ 11 h 22"/>
                  <a:gd name="T16" fmla="*/ 6 w 21"/>
                  <a:gd name="T17" fmla="*/ 6 h 22"/>
                  <a:gd name="T18" fmla="*/ 9 w 21"/>
                  <a:gd name="T19" fmla="*/ 3 h 22"/>
                  <a:gd name="T20" fmla="*/ 12 w 21"/>
                  <a:gd name="T21" fmla="*/ 3 h 22"/>
                  <a:gd name="T22" fmla="*/ 15 w 21"/>
                  <a:gd name="T23" fmla="*/ 7 h 22"/>
                  <a:gd name="T24" fmla="*/ 18 w 21"/>
                  <a:gd name="T25" fmla="*/ 19 h 22"/>
                  <a:gd name="T26" fmla="*/ 21 w 21"/>
                  <a:gd name="T27" fmla="*/ 18 h 22"/>
                  <a:gd name="T28" fmla="*/ 18 w 21"/>
                  <a:gd name="T29" fmla="*/ 7 h 22"/>
                  <a:gd name="T30" fmla="*/ 16 w 21"/>
                  <a:gd name="T31" fmla="*/ 2 h 22"/>
                  <a:gd name="T32" fmla="*/ 13 w 21"/>
                  <a:gd name="T33" fmla="*/ 0 h 2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
                  <a:gd name="T52" fmla="*/ 0 h 22"/>
                  <a:gd name="T53" fmla="*/ 21 w 21"/>
                  <a:gd name="T54" fmla="*/ 22 h 2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 h="22">
                    <a:moveTo>
                      <a:pt x="13" y="0"/>
                    </a:moveTo>
                    <a:cubicBezTo>
                      <a:pt x="12" y="0"/>
                      <a:pt x="11" y="0"/>
                      <a:pt x="9" y="0"/>
                    </a:cubicBezTo>
                    <a:cubicBezTo>
                      <a:pt x="7" y="1"/>
                      <a:pt x="5" y="3"/>
                      <a:pt x="4" y="6"/>
                    </a:cubicBezTo>
                    <a:cubicBezTo>
                      <a:pt x="3" y="2"/>
                      <a:pt x="3" y="2"/>
                      <a:pt x="3" y="2"/>
                    </a:cubicBezTo>
                    <a:cubicBezTo>
                      <a:pt x="0" y="3"/>
                      <a:pt x="0" y="3"/>
                      <a:pt x="0" y="3"/>
                    </a:cubicBezTo>
                    <a:cubicBezTo>
                      <a:pt x="5" y="22"/>
                      <a:pt x="5" y="22"/>
                      <a:pt x="5" y="22"/>
                    </a:cubicBezTo>
                    <a:cubicBezTo>
                      <a:pt x="8" y="22"/>
                      <a:pt x="8" y="22"/>
                      <a:pt x="8" y="22"/>
                    </a:cubicBezTo>
                    <a:cubicBezTo>
                      <a:pt x="6" y="11"/>
                      <a:pt x="6" y="11"/>
                      <a:pt x="6" y="11"/>
                    </a:cubicBezTo>
                    <a:cubicBezTo>
                      <a:pt x="5" y="9"/>
                      <a:pt x="5" y="7"/>
                      <a:pt x="6" y="6"/>
                    </a:cubicBezTo>
                    <a:cubicBezTo>
                      <a:pt x="7" y="4"/>
                      <a:pt x="8" y="3"/>
                      <a:pt x="9" y="3"/>
                    </a:cubicBezTo>
                    <a:cubicBezTo>
                      <a:pt x="10" y="2"/>
                      <a:pt x="11" y="3"/>
                      <a:pt x="12" y="3"/>
                    </a:cubicBezTo>
                    <a:cubicBezTo>
                      <a:pt x="13" y="4"/>
                      <a:pt x="14" y="5"/>
                      <a:pt x="15" y="7"/>
                    </a:cubicBezTo>
                    <a:cubicBezTo>
                      <a:pt x="18" y="19"/>
                      <a:pt x="18" y="19"/>
                      <a:pt x="18" y="19"/>
                    </a:cubicBezTo>
                    <a:cubicBezTo>
                      <a:pt x="21" y="18"/>
                      <a:pt x="21" y="18"/>
                      <a:pt x="21" y="18"/>
                    </a:cubicBezTo>
                    <a:cubicBezTo>
                      <a:pt x="18" y="7"/>
                      <a:pt x="18" y="7"/>
                      <a:pt x="18" y="7"/>
                    </a:cubicBezTo>
                    <a:cubicBezTo>
                      <a:pt x="17" y="5"/>
                      <a:pt x="16" y="3"/>
                      <a:pt x="16" y="2"/>
                    </a:cubicBezTo>
                    <a:cubicBezTo>
                      <a:pt x="15" y="1"/>
                      <a:pt x="14" y="1"/>
                      <a:pt x="13" y="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29" name="Freeform 187">
                <a:extLst>
                  <a:ext uri="{FF2B5EF4-FFF2-40B4-BE49-F238E27FC236}">
                    <a16:creationId xmlns:a16="http://schemas.microsoft.com/office/drawing/2014/main" id="{66658541-F56C-4F8A-95A5-9488616FF675}"/>
                  </a:ext>
                </a:extLst>
              </p:cNvPr>
              <p:cNvSpPr>
                <a:spLocks noChangeArrowheads="1"/>
              </p:cNvSpPr>
              <p:nvPr/>
            </p:nvSpPr>
            <p:spPr bwMode="auto">
              <a:xfrm>
                <a:off x="1860550" y="1798638"/>
                <a:ext cx="63500" cy="98425"/>
              </a:xfrm>
              <a:custGeom>
                <a:avLst/>
                <a:gdLst>
                  <a:gd name="T0" fmla="*/ 14 w 17"/>
                  <a:gd name="T1" fmla="*/ 22 h 26"/>
                  <a:gd name="T2" fmla="*/ 10 w 17"/>
                  <a:gd name="T3" fmla="*/ 20 h 26"/>
                  <a:gd name="T4" fmla="*/ 7 w 17"/>
                  <a:gd name="T5" fmla="*/ 8 h 26"/>
                  <a:gd name="T6" fmla="*/ 11 w 17"/>
                  <a:gd name="T7" fmla="*/ 7 h 26"/>
                  <a:gd name="T8" fmla="*/ 10 w 17"/>
                  <a:gd name="T9" fmla="*/ 4 h 26"/>
                  <a:gd name="T10" fmla="*/ 6 w 17"/>
                  <a:gd name="T11" fmla="*/ 5 h 26"/>
                  <a:gd name="T12" fmla="*/ 5 w 17"/>
                  <a:gd name="T13" fmla="*/ 0 h 26"/>
                  <a:gd name="T14" fmla="*/ 2 w 17"/>
                  <a:gd name="T15" fmla="*/ 1 h 26"/>
                  <a:gd name="T16" fmla="*/ 3 w 17"/>
                  <a:gd name="T17" fmla="*/ 6 h 26"/>
                  <a:gd name="T18" fmla="*/ 0 w 17"/>
                  <a:gd name="T19" fmla="*/ 7 h 26"/>
                  <a:gd name="T20" fmla="*/ 0 w 17"/>
                  <a:gd name="T21" fmla="*/ 9 h 26"/>
                  <a:gd name="T22" fmla="*/ 4 w 17"/>
                  <a:gd name="T23" fmla="*/ 9 h 26"/>
                  <a:gd name="T24" fmla="*/ 7 w 17"/>
                  <a:gd name="T25" fmla="*/ 20 h 26"/>
                  <a:gd name="T26" fmla="*/ 14 w 17"/>
                  <a:gd name="T27" fmla="*/ 25 h 26"/>
                  <a:gd name="T28" fmla="*/ 17 w 17"/>
                  <a:gd name="T29" fmla="*/ 24 h 26"/>
                  <a:gd name="T30" fmla="*/ 16 w 17"/>
                  <a:gd name="T31" fmla="*/ 21 h 26"/>
                  <a:gd name="T32" fmla="*/ 14 w 17"/>
                  <a:gd name="T33" fmla="*/ 22 h 2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
                  <a:gd name="T52" fmla="*/ 0 h 26"/>
                  <a:gd name="T53" fmla="*/ 17 w 17"/>
                  <a:gd name="T54" fmla="*/ 26 h 2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 h="26">
                    <a:moveTo>
                      <a:pt x="14" y="22"/>
                    </a:moveTo>
                    <a:cubicBezTo>
                      <a:pt x="12" y="23"/>
                      <a:pt x="10" y="22"/>
                      <a:pt x="10" y="20"/>
                    </a:cubicBezTo>
                    <a:cubicBezTo>
                      <a:pt x="7" y="8"/>
                      <a:pt x="7" y="8"/>
                      <a:pt x="7" y="8"/>
                    </a:cubicBezTo>
                    <a:cubicBezTo>
                      <a:pt x="11" y="7"/>
                      <a:pt x="11" y="7"/>
                      <a:pt x="11" y="7"/>
                    </a:cubicBezTo>
                    <a:cubicBezTo>
                      <a:pt x="10" y="4"/>
                      <a:pt x="10" y="4"/>
                      <a:pt x="10" y="4"/>
                    </a:cubicBezTo>
                    <a:cubicBezTo>
                      <a:pt x="6" y="5"/>
                      <a:pt x="6" y="5"/>
                      <a:pt x="6" y="5"/>
                    </a:cubicBezTo>
                    <a:cubicBezTo>
                      <a:pt x="5" y="0"/>
                      <a:pt x="5" y="0"/>
                      <a:pt x="5" y="0"/>
                    </a:cubicBezTo>
                    <a:cubicBezTo>
                      <a:pt x="2" y="1"/>
                      <a:pt x="2" y="1"/>
                      <a:pt x="2" y="1"/>
                    </a:cubicBezTo>
                    <a:cubicBezTo>
                      <a:pt x="3" y="6"/>
                      <a:pt x="3" y="6"/>
                      <a:pt x="3" y="6"/>
                    </a:cubicBezTo>
                    <a:cubicBezTo>
                      <a:pt x="0" y="7"/>
                      <a:pt x="0" y="7"/>
                      <a:pt x="0" y="7"/>
                    </a:cubicBezTo>
                    <a:cubicBezTo>
                      <a:pt x="0" y="9"/>
                      <a:pt x="0" y="9"/>
                      <a:pt x="0" y="9"/>
                    </a:cubicBezTo>
                    <a:cubicBezTo>
                      <a:pt x="4" y="9"/>
                      <a:pt x="4" y="9"/>
                      <a:pt x="4" y="9"/>
                    </a:cubicBezTo>
                    <a:cubicBezTo>
                      <a:pt x="7" y="20"/>
                      <a:pt x="7" y="20"/>
                      <a:pt x="7" y="20"/>
                    </a:cubicBezTo>
                    <a:cubicBezTo>
                      <a:pt x="8" y="24"/>
                      <a:pt x="10" y="26"/>
                      <a:pt x="14" y="25"/>
                    </a:cubicBezTo>
                    <a:cubicBezTo>
                      <a:pt x="15" y="24"/>
                      <a:pt x="16" y="24"/>
                      <a:pt x="17" y="24"/>
                    </a:cubicBezTo>
                    <a:cubicBezTo>
                      <a:pt x="16" y="21"/>
                      <a:pt x="16" y="21"/>
                      <a:pt x="16" y="21"/>
                    </a:cubicBezTo>
                    <a:cubicBezTo>
                      <a:pt x="15" y="22"/>
                      <a:pt x="14" y="22"/>
                      <a:pt x="14" y="2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0" name="Freeform 188">
                <a:extLst>
                  <a:ext uri="{FF2B5EF4-FFF2-40B4-BE49-F238E27FC236}">
                    <a16:creationId xmlns:a16="http://schemas.microsoft.com/office/drawing/2014/main" id="{8FF4F111-DB43-437E-8BCD-861B507002BE}"/>
                  </a:ext>
                </a:extLst>
              </p:cNvPr>
              <p:cNvSpPr>
                <a:spLocks noEditPoints="1" noChangeArrowheads="1"/>
              </p:cNvSpPr>
              <p:nvPr/>
            </p:nvSpPr>
            <p:spPr bwMode="auto">
              <a:xfrm>
                <a:off x="2209800" y="3373438"/>
                <a:ext cx="585788" cy="623888"/>
              </a:xfrm>
              <a:custGeom>
                <a:avLst/>
                <a:gdLst>
                  <a:gd name="T0" fmla="*/ 62 w 156"/>
                  <a:gd name="T1" fmla="*/ 118 h 166"/>
                  <a:gd name="T2" fmla="*/ 95 w 156"/>
                  <a:gd name="T3" fmla="*/ 130 h 166"/>
                  <a:gd name="T4" fmla="*/ 77 w 156"/>
                  <a:gd name="T5" fmla="*/ 94 h 166"/>
                  <a:gd name="T6" fmla="*/ 70 w 156"/>
                  <a:gd name="T7" fmla="*/ 95 h 166"/>
                  <a:gd name="T8" fmla="*/ 12 w 156"/>
                  <a:gd name="T9" fmla="*/ 80 h 166"/>
                  <a:gd name="T10" fmla="*/ 39 w 156"/>
                  <a:gd name="T11" fmla="*/ 20 h 166"/>
                  <a:gd name="T12" fmla="*/ 32 w 156"/>
                  <a:gd name="T13" fmla="*/ 6 h 166"/>
                  <a:gd name="T14" fmla="*/ 44 w 156"/>
                  <a:gd name="T15" fmla="*/ 0 h 166"/>
                  <a:gd name="T16" fmla="*/ 51 w 156"/>
                  <a:gd name="T17" fmla="*/ 14 h 166"/>
                  <a:gd name="T18" fmla="*/ 114 w 156"/>
                  <a:gd name="T19" fmla="*/ 29 h 166"/>
                  <a:gd name="T20" fmla="*/ 86 w 156"/>
                  <a:gd name="T21" fmla="*/ 43 h 166"/>
                  <a:gd name="T22" fmla="*/ 61 w 156"/>
                  <a:gd name="T23" fmla="*/ 34 h 166"/>
                  <a:gd name="T24" fmla="*/ 77 w 156"/>
                  <a:gd name="T25" fmla="*/ 65 h 166"/>
                  <a:gd name="T26" fmla="*/ 88 w 156"/>
                  <a:gd name="T27" fmla="*/ 63 h 166"/>
                  <a:gd name="T28" fmla="*/ 148 w 156"/>
                  <a:gd name="T29" fmla="*/ 83 h 166"/>
                  <a:gd name="T30" fmla="*/ 117 w 156"/>
                  <a:gd name="T31" fmla="*/ 145 h 166"/>
                  <a:gd name="T32" fmla="*/ 125 w 156"/>
                  <a:gd name="T33" fmla="*/ 160 h 166"/>
                  <a:gd name="T34" fmla="*/ 113 w 156"/>
                  <a:gd name="T35" fmla="*/ 166 h 166"/>
                  <a:gd name="T36" fmla="*/ 106 w 156"/>
                  <a:gd name="T37" fmla="*/ 151 h 166"/>
                  <a:gd name="T38" fmla="*/ 34 w 156"/>
                  <a:gd name="T39" fmla="*/ 132 h 166"/>
                  <a:gd name="T40" fmla="*/ 62 w 156"/>
                  <a:gd name="T41" fmla="*/ 118 h 166"/>
                  <a:gd name="T42" fmla="*/ 49 w 156"/>
                  <a:gd name="T43" fmla="*/ 40 h 166"/>
                  <a:gd name="T44" fmla="*/ 39 w 156"/>
                  <a:gd name="T45" fmla="*/ 64 h 166"/>
                  <a:gd name="T46" fmla="*/ 64 w 156"/>
                  <a:gd name="T47" fmla="*/ 69 h 166"/>
                  <a:gd name="T48" fmla="*/ 49 w 156"/>
                  <a:gd name="T49" fmla="*/ 40 h 166"/>
                  <a:gd name="T50" fmla="*/ 107 w 156"/>
                  <a:gd name="T51" fmla="*/ 125 h 166"/>
                  <a:gd name="T52" fmla="*/ 120 w 156"/>
                  <a:gd name="T53" fmla="*/ 97 h 166"/>
                  <a:gd name="T54" fmla="*/ 90 w 156"/>
                  <a:gd name="T55" fmla="*/ 91 h 166"/>
                  <a:gd name="T56" fmla="*/ 107 w 156"/>
                  <a:gd name="T57" fmla="*/ 125 h 16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56"/>
                  <a:gd name="T88" fmla="*/ 0 h 166"/>
                  <a:gd name="T89" fmla="*/ 156 w 156"/>
                  <a:gd name="T90" fmla="*/ 166 h 16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56" h="166">
                    <a:moveTo>
                      <a:pt x="62" y="118"/>
                    </a:moveTo>
                    <a:cubicBezTo>
                      <a:pt x="69" y="131"/>
                      <a:pt x="82" y="134"/>
                      <a:pt x="95" y="130"/>
                    </a:cubicBezTo>
                    <a:cubicBezTo>
                      <a:pt x="77" y="94"/>
                      <a:pt x="77" y="94"/>
                      <a:pt x="77" y="94"/>
                    </a:cubicBezTo>
                    <a:cubicBezTo>
                      <a:pt x="75" y="94"/>
                      <a:pt x="72" y="95"/>
                      <a:pt x="70" y="95"/>
                    </a:cubicBezTo>
                    <a:cubicBezTo>
                      <a:pt x="48" y="101"/>
                      <a:pt x="24" y="104"/>
                      <a:pt x="12" y="80"/>
                    </a:cubicBezTo>
                    <a:cubicBezTo>
                      <a:pt x="0" y="56"/>
                      <a:pt x="16" y="33"/>
                      <a:pt x="39" y="20"/>
                    </a:cubicBezTo>
                    <a:cubicBezTo>
                      <a:pt x="32" y="6"/>
                      <a:pt x="32" y="6"/>
                      <a:pt x="32" y="6"/>
                    </a:cubicBezTo>
                    <a:cubicBezTo>
                      <a:pt x="44" y="0"/>
                      <a:pt x="44" y="0"/>
                      <a:pt x="44" y="0"/>
                    </a:cubicBezTo>
                    <a:cubicBezTo>
                      <a:pt x="51" y="14"/>
                      <a:pt x="51" y="14"/>
                      <a:pt x="51" y="14"/>
                    </a:cubicBezTo>
                    <a:cubicBezTo>
                      <a:pt x="75" y="4"/>
                      <a:pt x="100" y="5"/>
                      <a:pt x="114" y="29"/>
                    </a:cubicBezTo>
                    <a:cubicBezTo>
                      <a:pt x="86" y="43"/>
                      <a:pt x="86" y="43"/>
                      <a:pt x="86" y="43"/>
                    </a:cubicBezTo>
                    <a:cubicBezTo>
                      <a:pt x="81" y="34"/>
                      <a:pt x="70" y="30"/>
                      <a:pt x="61" y="34"/>
                    </a:cubicBezTo>
                    <a:cubicBezTo>
                      <a:pt x="77" y="65"/>
                      <a:pt x="77" y="65"/>
                      <a:pt x="77" y="65"/>
                    </a:cubicBezTo>
                    <a:cubicBezTo>
                      <a:pt x="80" y="64"/>
                      <a:pt x="84" y="64"/>
                      <a:pt x="88" y="63"/>
                    </a:cubicBezTo>
                    <a:cubicBezTo>
                      <a:pt x="132" y="52"/>
                      <a:pt x="142" y="72"/>
                      <a:pt x="148" y="83"/>
                    </a:cubicBezTo>
                    <a:cubicBezTo>
                      <a:pt x="153" y="93"/>
                      <a:pt x="156" y="123"/>
                      <a:pt x="117" y="145"/>
                    </a:cubicBezTo>
                    <a:cubicBezTo>
                      <a:pt x="125" y="160"/>
                      <a:pt x="125" y="160"/>
                      <a:pt x="125" y="160"/>
                    </a:cubicBezTo>
                    <a:cubicBezTo>
                      <a:pt x="113" y="166"/>
                      <a:pt x="113" y="166"/>
                      <a:pt x="113" y="166"/>
                    </a:cubicBezTo>
                    <a:cubicBezTo>
                      <a:pt x="106" y="151"/>
                      <a:pt x="106" y="151"/>
                      <a:pt x="106" y="151"/>
                    </a:cubicBezTo>
                    <a:cubicBezTo>
                      <a:pt x="75" y="164"/>
                      <a:pt x="51" y="158"/>
                      <a:pt x="34" y="132"/>
                    </a:cubicBezTo>
                    <a:lnTo>
                      <a:pt x="62" y="118"/>
                    </a:lnTo>
                    <a:close/>
                    <a:moveTo>
                      <a:pt x="49" y="40"/>
                    </a:moveTo>
                    <a:cubicBezTo>
                      <a:pt x="41" y="45"/>
                      <a:pt x="34" y="54"/>
                      <a:pt x="39" y="64"/>
                    </a:cubicBezTo>
                    <a:cubicBezTo>
                      <a:pt x="43" y="71"/>
                      <a:pt x="50" y="73"/>
                      <a:pt x="64" y="69"/>
                    </a:cubicBezTo>
                    <a:lnTo>
                      <a:pt x="49" y="40"/>
                    </a:lnTo>
                    <a:close/>
                    <a:moveTo>
                      <a:pt x="107" y="125"/>
                    </a:moveTo>
                    <a:cubicBezTo>
                      <a:pt x="116" y="119"/>
                      <a:pt x="125" y="108"/>
                      <a:pt x="120" y="97"/>
                    </a:cubicBezTo>
                    <a:cubicBezTo>
                      <a:pt x="115" y="87"/>
                      <a:pt x="107" y="87"/>
                      <a:pt x="90" y="91"/>
                    </a:cubicBezTo>
                    <a:lnTo>
                      <a:pt x="107" y="12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1" name="Freeform 189">
                <a:extLst>
                  <a:ext uri="{FF2B5EF4-FFF2-40B4-BE49-F238E27FC236}">
                    <a16:creationId xmlns:a16="http://schemas.microsoft.com/office/drawing/2014/main" id="{CD90A084-CB44-4340-B80C-8964320131C0}"/>
                  </a:ext>
                </a:extLst>
              </p:cNvPr>
              <p:cNvSpPr>
                <a:spLocks noChangeArrowheads="1"/>
              </p:cNvSpPr>
              <p:nvPr/>
            </p:nvSpPr>
            <p:spPr bwMode="auto">
              <a:xfrm>
                <a:off x="3067050" y="1498600"/>
                <a:ext cx="93663" cy="93663"/>
              </a:xfrm>
              <a:custGeom>
                <a:avLst/>
                <a:gdLst>
                  <a:gd name="T0" fmla="*/ 23 w 25"/>
                  <a:gd name="T1" fmla="*/ 8 h 25"/>
                  <a:gd name="T2" fmla="*/ 7 w 25"/>
                  <a:gd name="T3" fmla="*/ 23 h 25"/>
                  <a:gd name="T4" fmla="*/ 1 w 25"/>
                  <a:gd name="T5" fmla="*/ 23 h 25"/>
                  <a:gd name="T6" fmla="*/ 1 w 25"/>
                  <a:gd name="T7" fmla="*/ 17 h 25"/>
                  <a:gd name="T8" fmla="*/ 18 w 25"/>
                  <a:gd name="T9" fmla="*/ 2 h 25"/>
                  <a:gd name="T10" fmla="*/ 23 w 25"/>
                  <a:gd name="T11" fmla="*/ 2 h 25"/>
                  <a:gd name="T12" fmla="*/ 23 w 25"/>
                  <a:gd name="T13" fmla="*/ 8 h 25"/>
                  <a:gd name="T14" fmla="*/ 0 60000 65536"/>
                  <a:gd name="T15" fmla="*/ 0 60000 65536"/>
                  <a:gd name="T16" fmla="*/ 0 60000 65536"/>
                  <a:gd name="T17" fmla="*/ 0 60000 65536"/>
                  <a:gd name="T18" fmla="*/ 0 60000 65536"/>
                  <a:gd name="T19" fmla="*/ 0 60000 65536"/>
                  <a:gd name="T20" fmla="*/ 0 60000 65536"/>
                  <a:gd name="T21" fmla="*/ 0 w 25"/>
                  <a:gd name="T22" fmla="*/ 0 h 25"/>
                  <a:gd name="T23" fmla="*/ 25 w 25"/>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25">
                    <a:moveTo>
                      <a:pt x="23" y="8"/>
                    </a:moveTo>
                    <a:cubicBezTo>
                      <a:pt x="7" y="23"/>
                      <a:pt x="7" y="23"/>
                      <a:pt x="7" y="23"/>
                    </a:cubicBezTo>
                    <a:cubicBezTo>
                      <a:pt x="5" y="25"/>
                      <a:pt x="3" y="25"/>
                      <a:pt x="1" y="23"/>
                    </a:cubicBezTo>
                    <a:cubicBezTo>
                      <a:pt x="0" y="21"/>
                      <a:pt x="0" y="19"/>
                      <a:pt x="1" y="17"/>
                    </a:cubicBezTo>
                    <a:cubicBezTo>
                      <a:pt x="18" y="2"/>
                      <a:pt x="18" y="2"/>
                      <a:pt x="18" y="2"/>
                    </a:cubicBezTo>
                    <a:cubicBezTo>
                      <a:pt x="19" y="0"/>
                      <a:pt x="22" y="1"/>
                      <a:pt x="23" y="2"/>
                    </a:cubicBezTo>
                    <a:cubicBezTo>
                      <a:pt x="25" y="4"/>
                      <a:pt x="25" y="6"/>
                      <a:pt x="23"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2" name="Freeform 190">
                <a:extLst>
                  <a:ext uri="{FF2B5EF4-FFF2-40B4-BE49-F238E27FC236}">
                    <a16:creationId xmlns:a16="http://schemas.microsoft.com/office/drawing/2014/main" id="{98E36822-2391-4C44-A5B1-AFEFB1C03B5E}"/>
                  </a:ext>
                </a:extLst>
              </p:cNvPr>
              <p:cNvSpPr>
                <a:spLocks noChangeArrowheads="1"/>
              </p:cNvSpPr>
              <p:nvPr/>
            </p:nvSpPr>
            <p:spPr bwMode="auto">
              <a:xfrm>
                <a:off x="2652713" y="1471613"/>
                <a:ext cx="112713" cy="117475"/>
              </a:xfrm>
              <a:custGeom>
                <a:avLst/>
                <a:gdLst>
                  <a:gd name="T0" fmla="*/ 29 w 30"/>
                  <a:gd name="T1" fmla="*/ 30 h 31"/>
                  <a:gd name="T2" fmla="*/ 23 w 30"/>
                  <a:gd name="T3" fmla="*/ 30 h 31"/>
                  <a:gd name="T4" fmla="*/ 1 w 30"/>
                  <a:gd name="T5" fmla="*/ 7 h 31"/>
                  <a:gd name="T6" fmla="*/ 2 w 30"/>
                  <a:gd name="T7" fmla="*/ 1 h 31"/>
                  <a:gd name="T8" fmla="*/ 7 w 30"/>
                  <a:gd name="T9" fmla="*/ 1 h 31"/>
                  <a:gd name="T10" fmla="*/ 29 w 30"/>
                  <a:gd name="T11" fmla="*/ 24 h 31"/>
                  <a:gd name="T12" fmla="*/ 29 w 30"/>
                  <a:gd name="T13" fmla="*/ 30 h 31"/>
                  <a:gd name="T14" fmla="*/ 0 60000 65536"/>
                  <a:gd name="T15" fmla="*/ 0 60000 65536"/>
                  <a:gd name="T16" fmla="*/ 0 60000 65536"/>
                  <a:gd name="T17" fmla="*/ 0 60000 65536"/>
                  <a:gd name="T18" fmla="*/ 0 60000 65536"/>
                  <a:gd name="T19" fmla="*/ 0 60000 65536"/>
                  <a:gd name="T20" fmla="*/ 0 60000 65536"/>
                  <a:gd name="T21" fmla="*/ 0 w 30"/>
                  <a:gd name="T22" fmla="*/ 0 h 31"/>
                  <a:gd name="T23" fmla="*/ 30 w 30"/>
                  <a:gd name="T24" fmla="*/ 31 h 3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31">
                    <a:moveTo>
                      <a:pt x="29" y="30"/>
                    </a:moveTo>
                    <a:cubicBezTo>
                      <a:pt x="27" y="31"/>
                      <a:pt x="25" y="31"/>
                      <a:pt x="23" y="30"/>
                    </a:cubicBezTo>
                    <a:cubicBezTo>
                      <a:pt x="1" y="7"/>
                      <a:pt x="1" y="7"/>
                      <a:pt x="1" y="7"/>
                    </a:cubicBezTo>
                    <a:cubicBezTo>
                      <a:pt x="0" y="5"/>
                      <a:pt x="0" y="3"/>
                      <a:pt x="2" y="1"/>
                    </a:cubicBezTo>
                    <a:cubicBezTo>
                      <a:pt x="3" y="0"/>
                      <a:pt x="6" y="0"/>
                      <a:pt x="7" y="1"/>
                    </a:cubicBezTo>
                    <a:cubicBezTo>
                      <a:pt x="29" y="24"/>
                      <a:pt x="29" y="24"/>
                      <a:pt x="29" y="24"/>
                    </a:cubicBezTo>
                    <a:cubicBezTo>
                      <a:pt x="30" y="26"/>
                      <a:pt x="30" y="28"/>
                      <a:pt x="29" y="3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3" name="Freeform 191">
                <a:extLst>
                  <a:ext uri="{FF2B5EF4-FFF2-40B4-BE49-F238E27FC236}">
                    <a16:creationId xmlns:a16="http://schemas.microsoft.com/office/drawing/2014/main" id="{5E62FB57-26E6-462F-9B20-D89D91B3145D}"/>
                  </a:ext>
                </a:extLst>
              </p:cNvPr>
              <p:cNvSpPr>
                <a:spLocks noChangeArrowheads="1"/>
              </p:cNvSpPr>
              <p:nvPr/>
            </p:nvSpPr>
            <p:spPr bwMode="auto">
              <a:xfrm>
                <a:off x="2563813" y="1727200"/>
                <a:ext cx="127000" cy="34925"/>
              </a:xfrm>
              <a:custGeom>
                <a:avLst/>
                <a:gdLst>
                  <a:gd name="T0" fmla="*/ 33 w 34"/>
                  <a:gd name="T1" fmla="*/ 7 h 9"/>
                  <a:gd name="T2" fmla="*/ 30 w 34"/>
                  <a:gd name="T3" fmla="*/ 8 h 9"/>
                  <a:gd name="T4" fmla="*/ 4 w 34"/>
                  <a:gd name="T5" fmla="*/ 9 h 9"/>
                  <a:gd name="T6" fmla="*/ 0 w 34"/>
                  <a:gd name="T7" fmla="*/ 5 h 9"/>
                  <a:gd name="T8" fmla="*/ 4 w 34"/>
                  <a:gd name="T9" fmla="*/ 1 h 9"/>
                  <a:gd name="T10" fmla="*/ 30 w 34"/>
                  <a:gd name="T11" fmla="*/ 0 h 9"/>
                  <a:gd name="T12" fmla="*/ 34 w 34"/>
                  <a:gd name="T13" fmla="*/ 4 h 9"/>
                  <a:gd name="T14" fmla="*/ 33 w 34"/>
                  <a:gd name="T15" fmla="*/ 7 h 9"/>
                  <a:gd name="T16" fmla="*/ 0 60000 65536"/>
                  <a:gd name="T17" fmla="*/ 0 60000 65536"/>
                  <a:gd name="T18" fmla="*/ 0 60000 65536"/>
                  <a:gd name="T19" fmla="*/ 0 60000 65536"/>
                  <a:gd name="T20" fmla="*/ 0 60000 65536"/>
                  <a:gd name="T21" fmla="*/ 0 60000 65536"/>
                  <a:gd name="T22" fmla="*/ 0 60000 65536"/>
                  <a:gd name="T23" fmla="*/ 0 60000 65536"/>
                  <a:gd name="T24" fmla="*/ 0 w 34"/>
                  <a:gd name="T25" fmla="*/ 0 h 9"/>
                  <a:gd name="T26" fmla="*/ 34 w 34"/>
                  <a:gd name="T27" fmla="*/ 9 h 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4" h="9">
                    <a:moveTo>
                      <a:pt x="33" y="7"/>
                    </a:moveTo>
                    <a:cubicBezTo>
                      <a:pt x="32" y="8"/>
                      <a:pt x="31" y="8"/>
                      <a:pt x="30" y="8"/>
                    </a:cubicBezTo>
                    <a:cubicBezTo>
                      <a:pt x="4" y="9"/>
                      <a:pt x="4" y="9"/>
                      <a:pt x="4" y="9"/>
                    </a:cubicBezTo>
                    <a:cubicBezTo>
                      <a:pt x="1" y="9"/>
                      <a:pt x="0" y="7"/>
                      <a:pt x="0" y="5"/>
                    </a:cubicBezTo>
                    <a:cubicBezTo>
                      <a:pt x="0" y="3"/>
                      <a:pt x="1" y="1"/>
                      <a:pt x="4" y="1"/>
                    </a:cubicBezTo>
                    <a:cubicBezTo>
                      <a:pt x="30" y="0"/>
                      <a:pt x="30" y="0"/>
                      <a:pt x="30" y="0"/>
                    </a:cubicBezTo>
                    <a:cubicBezTo>
                      <a:pt x="32" y="0"/>
                      <a:pt x="34" y="2"/>
                      <a:pt x="34" y="4"/>
                    </a:cubicBezTo>
                    <a:cubicBezTo>
                      <a:pt x="34" y="6"/>
                      <a:pt x="33" y="7"/>
                      <a:pt x="33"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4" name="Freeform 192">
                <a:extLst>
                  <a:ext uri="{FF2B5EF4-FFF2-40B4-BE49-F238E27FC236}">
                    <a16:creationId xmlns:a16="http://schemas.microsoft.com/office/drawing/2014/main" id="{741FB420-FB1F-4C33-AE6F-77C55EB32FCA}"/>
                  </a:ext>
                </a:extLst>
              </p:cNvPr>
              <p:cNvSpPr>
                <a:spLocks noChangeArrowheads="1"/>
              </p:cNvSpPr>
              <p:nvPr/>
            </p:nvSpPr>
            <p:spPr bwMode="auto">
              <a:xfrm>
                <a:off x="2913063" y="1400175"/>
                <a:ext cx="36513" cy="128588"/>
              </a:xfrm>
              <a:custGeom>
                <a:avLst/>
                <a:gdLst>
                  <a:gd name="T0" fmla="*/ 7 w 10"/>
                  <a:gd name="T1" fmla="*/ 33 h 34"/>
                  <a:gd name="T2" fmla="*/ 4 w 10"/>
                  <a:gd name="T3" fmla="*/ 34 h 34"/>
                  <a:gd name="T4" fmla="*/ 0 w 10"/>
                  <a:gd name="T5" fmla="*/ 30 h 34"/>
                  <a:gd name="T6" fmla="*/ 2 w 10"/>
                  <a:gd name="T7" fmla="*/ 4 h 34"/>
                  <a:gd name="T8" fmla="*/ 6 w 10"/>
                  <a:gd name="T9" fmla="*/ 0 h 34"/>
                  <a:gd name="T10" fmla="*/ 10 w 10"/>
                  <a:gd name="T11" fmla="*/ 4 h 34"/>
                  <a:gd name="T12" fmla="*/ 8 w 10"/>
                  <a:gd name="T13" fmla="*/ 30 h 34"/>
                  <a:gd name="T14" fmla="*/ 7 w 10"/>
                  <a:gd name="T15" fmla="*/ 33 h 34"/>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34"/>
                  <a:gd name="T26" fmla="*/ 10 w 10"/>
                  <a:gd name="T27" fmla="*/ 34 h 3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34">
                    <a:moveTo>
                      <a:pt x="7" y="33"/>
                    </a:moveTo>
                    <a:cubicBezTo>
                      <a:pt x="6" y="34"/>
                      <a:pt x="5" y="34"/>
                      <a:pt x="4" y="34"/>
                    </a:cubicBezTo>
                    <a:cubicBezTo>
                      <a:pt x="1" y="34"/>
                      <a:pt x="0" y="32"/>
                      <a:pt x="0" y="30"/>
                    </a:cubicBezTo>
                    <a:cubicBezTo>
                      <a:pt x="2" y="4"/>
                      <a:pt x="2" y="4"/>
                      <a:pt x="2" y="4"/>
                    </a:cubicBezTo>
                    <a:cubicBezTo>
                      <a:pt x="2" y="1"/>
                      <a:pt x="4" y="0"/>
                      <a:pt x="6" y="0"/>
                    </a:cubicBezTo>
                    <a:cubicBezTo>
                      <a:pt x="8" y="0"/>
                      <a:pt x="10" y="2"/>
                      <a:pt x="10" y="4"/>
                    </a:cubicBezTo>
                    <a:cubicBezTo>
                      <a:pt x="8" y="30"/>
                      <a:pt x="8" y="30"/>
                      <a:pt x="8" y="30"/>
                    </a:cubicBezTo>
                    <a:cubicBezTo>
                      <a:pt x="8" y="31"/>
                      <a:pt x="7" y="32"/>
                      <a:pt x="7" y="3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5" name="Freeform 193">
                <a:extLst>
                  <a:ext uri="{FF2B5EF4-FFF2-40B4-BE49-F238E27FC236}">
                    <a16:creationId xmlns:a16="http://schemas.microsoft.com/office/drawing/2014/main" id="{7DCE9BC8-80DD-4E32-8840-EB602A469730}"/>
                  </a:ext>
                </a:extLst>
              </p:cNvPr>
              <p:cNvSpPr>
                <a:spLocks noEditPoints="1" noChangeArrowheads="1"/>
              </p:cNvSpPr>
              <p:nvPr/>
            </p:nvSpPr>
            <p:spPr bwMode="auto">
              <a:xfrm>
                <a:off x="2724150" y="1566863"/>
                <a:ext cx="398463" cy="536575"/>
              </a:xfrm>
              <a:custGeom>
                <a:avLst/>
                <a:gdLst>
                  <a:gd name="T0" fmla="*/ 95 w 106"/>
                  <a:gd name="T1" fmla="*/ 29 h 143"/>
                  <a:gd name="T2" fmla="*/ 94 w 106"/>
                  <a:gd name="T3" fmla="*/ 26 h 143"/>
                  <a:gd name="T4" fmla="*/ 89 w 106"/>
                  <a:gd name="T5" fmla="*/ 19 h 143"/>
                  <a:gd name="T6" fmla="*/ 86 w 106"/>
                  <a:gd name="T7" fmla="*/ 16 h 143"/>
                  <a:gd name="T8" fmla="*/ 85 w 106"/>
                  <a:gd name="T9" fmla="*/ 15 h 143"/>
                  <a:gd name="T10" fmla="*/ 34 w 106"/>
                  <a:gd name="T11" fmla="*/ 5 h 143"/>
                  <a:gd name="T12" fmla="*/ 59 w 106"/>
                  <a:gd name="T13" fmla="*/ 108 h 143"/>
                  <a:gd name="T14" fmla="*/ 60 w 106"/>
                  <a:gd name="T15" fmla="*/ 111 h 143"/>
                  <a:gd name="T16" fmla="*/ 61 w 106"/>
                  <a:gd name="T17" fmla="*/ 115 h 143"/>
                  <a:gd name="T18" fmla="*/ 61 w 106"/>
                  <a:gd name="T19" fmla="*/ 116 h 143"/>
                  <a:gd name="T20" fmla="*/ 64 w 106"/>
                  <a:gd name="T21" fmla="*/ 121 h 143"/>
                  <a:gd name="T22" fmla="*/ 64 w 106"/>
                  <a:gd name="T23" fmla="*/ 128 h 143"/>
                  <a:gd name="T24" fmla="*/ 69 w 106"/>
                  <a:gd name="T25" fmla="*/ 133 h 143"/>
                  <a:gd name="T26" fmla="*/ 70 w 106"/>
                  <a:gd name="T27" fmla="*/ 135 h 143"/>
                  <a:gd name="T28" fmla="*/ 70 w 106"/>
                  <a:gd name="T29" fmla="*/ 136 h 143"/>
                  <a:gd name="T30" fmla="*/ 79 w 106"/>
                  <a:gd name="T31" fmla="*/ 141 h 143"/>
                  <a:gd name="T32" fmla="*/ 85 w 106"/>
                  <a:gd name="T33" fmla="*/ 141 h 143"/>
                  <a:gd name="T34" fmla="*/ 99 w 106"/>
                  <a:gd name="T35" fmla="*/ 135 h 143"/>
                  <a:gd name="T36" fmla="*/ 102 w 106"/>
                  <a:gd name="T37" fmla="*/ 131 h 143"/>
                  <a:gd name="T38" fmla="*/ 105 w 106"/>
                  <a:gd name="T39" fmla="*/ 121 h 143"/>
                  <a:gd name="T40" fmla="*/ 102 w 106"/>
                  <a:gd name="T41" fmla="*/ 115 h 143"/>
                  <a:gd name="T42" fmla="*/ 99 w 106"/>
                  <a:gd name="T43" fmla="*/ 110 h 143"/>
                  <a:gd name="T44" fmla="*/ 99 w 106"/>
                  <a:gd name="T45" fmla="*/ 102 h 143"/>
                  <a:gd name="T46" fmla="*/ 93 w 106"/>
                  <a:gd name="T47" fmla="*/ 94 h 143"/>
                  <a:gd name="T48" fmla="*/ 93 w 106"/>
                  <a:gd name="T49" fmla="*/ 94 h 143"/>
                  <a:gd name="T50" fmla="*/ 92 w 106"/>
                  <a:gd name="T51" fmla="*/ 93 h 143"/>
                  <a:gd name="T52" fmla="*/ 79 w 106"/>
                  <a:gd name="T53" fmla="*/ 97 h 143"/>
                  <a:gd name="T54" fmla="*/ 72 w 106"/>
                  <a:gd name="T55" fmla="*/ 100 h 143"/>
                  <a:gd name="T56" fmla="*/ 59 w 106"/>
                  <a:gd name="T57" fmla="*/ 100 h 143"/>
                  <a:gd name="T58" fmla="*/ 37 w 106"/>
                  <a:gd name="T59" fmla="*/ 13 h 143"/>
                  <a:gd name="T60" fmla="*/ 81 w 106"/>
                  <a:gd name="T61" fmla="*/ 21 h 143"/>
                  <a:gd name="T62" fmla="*/ 82 w 106"/>
                  <a:gd name="T63" fmla="*/ 22 h 143"/>
                  <a:gd name="T64" fmla="*/ 84 w 106"/>
                  <a:gd name="T65" fmla="*/ 24 h 143"/>
                  <a:gd name="T66" fmla="*/ 88 w 106"/>
                  <a:gd name="T67" fmla="*/ 31 h 143"/>
                  <a:gd name="T68" fmla="*/ 89 w 106"/>
                  <a:gd name="T69" fmla="*/ 33 h 143"/>
                  <a:gd name="T70" fmla="*/ 87 w 106"/>
                  <a:gd name="T71" fmla="*/ 88 h 14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06"/>
                  <a:gd name="T109" fmla="*/ 0 h 143"/>
                  <a:gd name="T110" fmla="*/ 106 w 106"/>
                  <a:gd name="T111" fmla="*/ 143 h 14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06" h="143">
                    <a:moveTo>
                      <a:pt x="96" y="31"/>
                    </a:moveTo>
                    <a:cubicBezTo>
                      <a:pt x="96" y="31"/>
                      <a:pt x="96" y="30"/>
                      <a:pt x="95" y="29"/>
                    </a:cubicBezTo>
                    <a:cubicBezTo>
                      <a:pt x="95" y="29"/>
                      <a:pt x="95" y="28"/>
                      <a:pt x="95" y="28"/>
                    </a:cubicBezTo>
                    <a:cubicBezTo>
                      <a:pt x="94" y="27"/>
                      <a:pt x="94" y="27"/>
                      <a:pt x="94" y="26"/>
                    </a:cubicBezTo>
                    <a:cubicBezTo>
                      <a:pt x="93" y="24"/>
                      <a:pt x="92" y="22"/>
                      <a:pt x="90" y="21"/>
                    </a:cubicBezTo>
                    <a:cubicBezTo>
                      <a:pt x="90" y="20"/>
                      <a:pt x="89" y="19"/>
                      <a:pt x="89" y="19"/>
                    </a:cubicBezTo>
                    <a:cubicBezTo>
                      <a:pt x="88" y="18"/>
                      <a:pt x="87" y="17"/>
                      <a:pt x="87" y="16"/>
                    </a:cubicBezTo>
                    <a:cubicBezTo>
                      <a:pt x="86" y="16"/>
                      <a:pt x="86" y="16"/>
                      <a:pt x="86" y="16"/>
                    </a:cubicBezTo>
                    <a:cubicBezTo>
                      <a:pt x="86" y="15"/>
                      <a:pt x="86" y="15"/>
                      <a:pt x="86" y="15"/>
                    </a:cubicBezTo>
                    <a:cubicBezTo>
                      <a:pt x="85" y="15"/>
                      <a:pt x="85" y="15"/>
                      <a:pt x="85" y="15"/>
                    </a:cubicBezTo>
                    <a:cubicBezTo>
                      <a:pt x="81" y="11"/>
                      <a:pt x="77" y="8"/>
                      <a:pt x="72" y="6"/>
                    </a:cubicBezTo>
                    <a:cubicBezTo>
                      <a:pt x="60" y="0"/>
                      <a:pt x="46" y="0"/>
                      <a:pt x="34" y="5"/>
                    </a:cubicBezTo>
                    <a:cubicBezTo>
                      <a:pt x="10" y="16"/>
                      <a:pt x="0" y="43"/>
                      <a:pt x="10" y="67"/>
                    </a:cubicBezTo>
                    <a:cubicBezTo>
                      <a:pt x="18" y="84"/>
                      <a:pt x="42" y="93"/>
                      <a:pt x="59" y="108"/>
                    </a:cubicBezTo>
                    <a:cubicBezTo>
                      <a:pt x="58" y="108"/>
                      <a:pt x="58" y="108"/>
                      <a:pt x="58" y="109"/>
                    </a:cubicBezTo>
                    <a:cubicBezTo>
                      <a:pt x="60" y="111"/>
                      <a:pt x="60" y="111"/>
                      <a:pt x="60" y="111"/>
                    </a:cubicBezTo>
                    <a:cubicBezTo>
                      <a:pt x="60" y="111"/>
                      <a:pt x="60" y="111"/>
                      <a:pt x="60" y="111"/>
                    </a:cubicBezTo>
                    <a:cubicBezTo>
                      <a:pt x="61" y="115"/>
                      <a:pt x="61" y="115"/>
                      <a:pt x="61" y="115"/>
                    </a:cubicBezTo>
                    <a:cubicBezTo>
                      <a:pt x="61" y="115"/>
                      <a:pt x="61" y="115"/>
                      <a:pt x="61" y="115"/>
                    </a:cubicBezTo>
                    <a:cubicBezTo>
                      <a:pt x="61" y="116"/>
                      <a:pt x="61" y="116"/>
                      <a:pt x="61" y="116"/>
                    </a:cubicBezTo>
                    <a:cubicBezTo>
                      <a:pt x="60" y="117"/>
                      <a:pt x="60" y="118"/>
                      <a:pt x="60" y="119"/>
                    </a:cubicBezTo>
                    <a:cubicBezTo>
                      <a:pt x="61" y="120"/>
                      <a:pt x="62" y="121"/>
                      <a:pt x="64" y="121"/>
                    </a:cubicBezTo>
                    <a:cubicBezTo>
                      <a:pt x="65" y="125"/>
                      <a:pt x="65" y="125"/>
                      <a:pt x="65" y="125"/>
                    </a:cubicBezTo>
                    <a:cubicBezTo>
                      <a:pt x="64" y="126"/>
                      <a:pt x="64" y="127"/>
                      <a:pt x="64" y="128"/>
                    </a:cubicBezTo>
                    <a:cubicBezTo>
                      <a:pt x="65" y="129"/>
                      <a:pt x="66" y="129"/>
                      <a:pt x="68" y="130"/>
                    </a:cubicBezTo>
                    <a:cubicBezTo>
                      <a:pt x="69" y="133"/>
                      <a:pt x="69" y="133"/>
                      <a:pt x="69" y="133"/>
                    </a:cubicBezTo>
                    <a:cubicBezTo>
                      <a:pt x="69" y="133"/>
                      <a:pt x="69" y="133"/>
                      <a:pt x="69" y="133"/>
                    </a:cubicBezTo>
                    <a:cubicBezTo>
                      <a:pt x="70" y="135"/>
                      <a:pt x="70" y="135"/>
                      <a:pt x="70" y="135"/>
                    </a:cubicBezTo>
                    <a:cubicBezTo>
                      <a:pt x="70" y="135"/>
                      <a:pt x="70" y="135"/>
                      <a:pt x="70" y="135"/>
                    </a:cubicBezTo>
                    <a:cubicBezTo>
                      <a:pt x="70" y="136"/>
                      <a:pt x="70" y="136"/>
                      <a:pt x="70" y="136"/>
                    </a:cubicBezTo>
                    <a:cubicBezTo>
                      <a:pt x="71" y="137"/>
                      <a:pt x="72" y="138"/>
                      <a:pt x="75" y="138"/>
                    </a:cubicBezTo>
                    <a:cubicBezTo>
                      <a:pt x="77" y="139"/>
                      <a:pt x="78" y="140"/>
                      <a:pt x="79" y="141"/>
                    </a:cubicBezTo>
                    <a:cubicBezTo>
                      <a:pt x="80" y="142"/>
                      <a:pt x="81" y="143"/>
                      <a:pt x="82" y="142"/>
                    </a:cubicBezTo>
                    <a:cubicBezTo>
                      <a:pt x="83" y="142"/>
                      <a:pt x="84" y="142"/>
                      <a:pt x="85" y="141"/>
                    </a:cubicBezTo>
                    <a:cubicBezTo>
                      <a:pt x="88" y="142"/>
                      <a:pt x="90" y="142"/>
                      <a:pt x="93" y="141"/>
                    </a:cubicBezTo>
                    <a:cubicBezTo>
                      <a:pt x="96" y="140"/>
                      <a:pt x="98" y="138"/>
                      <a:pt x="99" y="135"/>
                    </a:cubicBezTo>
                    <a:cubicBezTo>
                      <a:pt x="100" y="135"/>
                      <a:pt x="100" y="135"/>
                      <a:pt x="100" y="134"/>
                    </a:cubicBezTo>
                    <a:cubicBezTo>
                      <a:pt x="102" y="134"/>
                      <a:pt x="102" y="132"/>
                      <a:pt x="102" y="131"/>
                    </a:cubicBezTo>
                    <a:cubicBezTo>
                      <a:pt x="102" y="130"/>
                      <a:pt x="102" y="128"/>
                      <a:pt x="103" y="127"/>
                    </a:cubicBezTo>
                    <a:cubicBezTo>
                      <a:pt x="105" y="124"/>
                      <a:pt x="106" y="122"/>
                      <a:pt x="105" y="121"/>
                    </a:cubicBezTo>
                    <a:cubicBezTo>
                      <a:pt x="105" y="120"/>
                      <a:pt x="104" y="120"/>
                      <a:pt x="104" y="120"/>
                    </a:cubicBezTo>
                    <a:cubicBezTo>
                      <a:pt x="102" y="115"/>
                      <a:pt x="102" y="115"/>
                      <a:pt x="102" y="115"/>
                    </a:cubicBezTo>
                    <a:cubicBezTo>
                      <a:pt x="103" y="113"/>
                      <a:pt x="103" y="112"/>
                      <a:pt x="103" y="111"/>
                    </a:cubicBezTo>
                    <a:cubicBezTo>
                      <a:pt x="102" y="110"/>
                      <a:pt x="101" y="109"/>
                      <a:pt x="99" y="110"/>
                    </a:cubicBezTo>
                    <a:cubicBezTo>
                      <a:pt x="98" y="106"/>
                      <a:pt x="98" y="106"/>
                      <a:pt x="98" y="106"/>
                    </a:cubicBezTo>
                    <a:cubicBezTo>
                      <a:pt x="99" y="104"/>
                      <a:pt x="99" y="103"/>
                      <a:pt x="99" y="102"/>
                    </a:cubicBezTo>
                    <a:cubicBezTo>
                      <a:pt x="98" y="101"/>
                      <a:pt x="97" y="100"/>
                      <a:pt x="95" y="100"/>
                    </a:cubicBezTo>
                    <a:cubicBezTo>
                      <a:pt x="93" y="94"/>
                      <a:pt x="93" y="94"/>
                      <a:pt x="93" y="94"/>
                    </a:cubicBezTo>
                    <a:cubicBezTo>
                      <a:pt x="93" y="94"/>
                      <a:pt x="93" y="94"/>
                      <a:pt x="93" y="94"/>
                    </a:cubicBezTo>
                    <a:cubicBezTo>
                      <a:pt x="93" y="94"/>
                      <a:pt x="93" y="94"/>
                      <a:pt x="93" y="94"/>
                    </a:cubicBezTo>
                    <a:cubicBezTo>
                      <a:pt x="93" y="94"/>
                      <a:pt x="93" y="94"/>
                      <a:pt x="93" y="94"/>
                    </a:cubicBezTo>
                    <a:cubicBezTo>
                      <a:pt x="92" y="93"/>
                      <a:pt x="92" y="93"/>
                      <a:pt x="92" y="93"/>
                    </a:cubicBezTo>
                    <a:cubicBezTo>
                      <a:pt x="90" y="73"/>
                      <a:pt x="103" y="49"/>
                      <a:pt x="96" y="31"/>
                    </a:cubicBezTo>
                    <a:close/>
                    <a:moveTo>
                      <a:pt x="79" y="97"/>
                    </a:moveTo>
                    <a:cubicBezTo>
                      <a:pt x="77" y="98"/>
                      <a:pt x="76" y="98"/>
                      <a:pt x="75" y="99"/>
                    </a:cubicBezTo>
                    <a:cubicBezTo>
                      <a:pt x="74" y="99"/>
                      <a:pt x="73" y="100"/>
                      <a:pt x="72" y="100"/>
                    </a:cubicBezTo>
                    <a:moveTo>
                      <a:pt x="69" y="101"/>
                    </a:moveTo>
                    <a:cubicBezTo>
                      <a:pt x="65" y="102"/>
                      <a:pt x="62" y="103"/>
                      <a:pt x="59" y="100"/>
                    </a:cubicBezTo>
                    <a:cubicBezTo>
                      <a:pt x="45" y="88"/>
                      <a:pt x="24" y="80"/>
                      <a:pt x="17" y="65"/>
                    </a:cubicBezTo>
                    <a:cubicBezTo>
                      <a:pt x="8" y="45"/>
                      <a:pt x="17" y="22"/>
                      <a:pt x="37" y="13"/>
                    </a:cubicBezTo>
                    <a:cubicBezTo>
                      <a:pt x="48" y="8"/>
                      <a:pt x="60" y="9"/>
                      <a:pt x="69" y="13"/>
                    </a:cubicBezTo>
                    <a:cubicBezTo>
                      <a:pt x="74" y="15"/>
                      <a:pt x="78" y="18"/>
                      <a:pt x="81" y="21"/>
                    </a:cubicBezTo>
                    <a:cubicBezTo>
                      <a:pt x="81" y="21"/>
                      <a:pt x="81" y="21"/>
                      <a:pt x="81" y="21"/>
                    </a:cubicBezTo>
                    <a:cubicBezTo>
                      <a:pt x="82" y="22"/>
                      <a:pt x="82" y="22"/>
                      <a:pt x="82" y="22"/>
                    </a:cubicBezTo>
                    <a:cubicBezTo>
                      <a:pt x="82" y="22"/>
                      <a:pt x="82" y="22"/>
                      <a:pt x="82" y="22"/>
                    </a:cubicBezTo>
                    <a:cubicBezTo>
                      <a:pt x="83" y="23"/>
                      <a:pt x="83" y="24"/>
                      <a:pt x="84" y="24"/>
                    </a:cubicBezTo>
                    <a:cubicBezTo>
                      <a:pt x="84" y="25"/>
                      <a:pt x="85" y="25"/>
                      <a:pt x="85" y="26"/>
                    </a:cubicBezTo>
                    <a:cubicBezTo>
                      <a:pt x="86" y="27"/>
                      <a:pt x="87" y="29"/>
                      <a:pt x="88" y="31"/>
                    </a:cubicBezTo>
                    <a:cubicBezTo>
                      <a:pt x="88" y="31"/>
                      <a:pt x="89" y="32"/>
                      <a:pt x="89" y="32"/>
                    </a:cubicBezTo>
                    <a:cubicBezTo>
                      <a:pt x="89" y="32"/>
                      <a:pt x="89" y="33"/>
                      <a:pt x="89" y="33"/>
                    </a:cubicBezTo>
                    <a:cubicBezTo>
                      <a:pt x="90" y="34"/>
                      <a:pt x="90" y="35"/>
                      <a:pt x="90" y="35"/>
                    </a:cubicBezTo>
                    <a:cubicBezTo>
                      <a:pt x="96" y="50"/>
                      <a:pt x="85" y="70"/>
                      <a:pt x="87" y="88"/>
                    </a:cubicBezTo>
                    <a:cubicBezTo>
                      <a:pt x="87" y="92"/>
                      <a:pt x="85" y="94"/>
                      <a:pt x="81" y="96"/>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6" name="Freeform 194">
                <a:extLst>
                  <a:ext uri="{FF2B5EF4-FFF2-40B4-BE49-F238E27FC236}">
                    <a16:creationId xmlns:a16="http://schemas.microsoft.com/office/drawing/2014/main" id="{87DFA1F1-7D8E-4E12-972A-D4E3B3C9305F}"/>
                  </a:ext>
                </a:extLst>
              </p:cNvPr>
              <p:cNvSpPr>
                <a:spLocks noChangeArrowheads="1"/>
              </p:cNvSpPr>
              <p:nvPr/>
            </p:nvSpPr>
            <p:spPr bwMode="auto">
              <a:xfrm>
                <a:off x="635000" y="2182813"/>
                <a:ext cx="590550" cy="552450"/>
              </a:xfrm>
              <a:custGeom>
                <a:avLst/>
                <a:gdLst>
                  <a:gd name="T0" fmla="*/ 151 w 157"/>
                  <a:gd name="T1" fmla="*/ 6 h 147"/>
                  <a:gd name="T2" fmla="*/ 151 w 157"/>
                  <a:gd name="T3" fmla="*/ 6 h 147"/>
                  <a:gd name="T4" fmla="*/ 151 w 157"/>
                  <a:gd name="T5" fmla="*/ 5 h 147"/>
                  <a:gd name="T6" fmla="*/ 150 w 157"/>
                  <a:gd name="T7" fmla="*/ 4 h 147"/>
                  <a:gd name="T8" fmla="*/ 150 w 157"/>
                  <a:gd name="T9" fmla="*/ 3 h 147"/>
                  <a:gd name="T10" fmla="*/ 147 w 157"/>
                  <a:gd name="T11" fmla="*/ 1 h 147"/>
                  <a:gd name="T12" fmla="*/ 146 w 157"/>
                  <a:gd name="T13" fmla="*/ 1 h 147"/>
                  <a:gd name="T14" fmla="*/ 145 w 157"/>
                  <a:gd name="T15" fmla="*/ 1 h 147"/>
                  <a:gd name="T16" fmla="*/ 144 w 157"/>
                  <a:gd name="T17" fmla="*/ 1 h 147"/>
                  <a:gd name="T18" fmla="*/ 144 w 157"/>
                  <a:gd name="T19" fmla="*/ 1 h 147"/>
                  <a:gd name="T20" fmla="*/ 142 w 157"/>
                  <a:gd name="T21" fmla="*/ 1 h 147"/>
                  <a:gd name="T22" fmla="*/ 103 w 157"/>
                  <a:gd name="T23" fmla="*/ 6 h 147"/>
                  <a:gd name="T24" fmla="*/ 95 w 157"/>
                  <a:gd name="T25" fmla="*/ 16 h 147"/>
                  <a:gd name="T26" fmla="*/ 105 w 157"/>
                  <a:gd name="T27" fmla="*/ 23 h 147"/>
                  <a:gd name="T28" fmla="*/ 123 w 157"/>
                  <a:gd name="T29" fmla="*/ 21 h 147"/>
                  <a:gd name="T30" fmla="*/ 93 w 157"/>
                  <a:gd name="T31" fmla="*/ 63 h 147"/>
                  <a:gd name="T32" fmla="*/ 55 w 157"/>
                  <a:gd name="T33" fmla="*/ 68 h 147"/>
                  <a:gd name="T34" fmla="*/ 55 w 157"/>
                  <a:gd name="T35" fmla="*/ 68 h 147"/>
                  <a:gd name="T36" fmla="*/ 54 w 157"/>
                  <a:gd name="T37" fmla="*/ 68 h 147"/>
                  <a:gd name="T38" fmla="*/ 53 w 157"/>
                  <a:gd name="T39" fmla="*/ 69 h 147"/>
                  <a:gd name="T40" fmla="*/ 53 w 157"/>
                  <a:gd name="T41" fmla="*/ 69 h 147"/>
                  <a:gd name="T42" fmla="*/ 48 w 157"/>
                  <a:gd name="T43" fmla="*/ 73 h 147"/>
                  <a:gd name="T44" fmla="*/ 3 w 157"/>
                  <a:gd name="T45" fmla="*/ 133 h 147"/>
                  <a:gd name="T46" fmla="*/ 5 w 157"/>
                  <a:gd name="T47" fmla="*/ 145 h 147"/>
                  <a:gd name="T48" fmla="*/ 11 w 157"/>
                  <a:gd name="T49" fmla="*/ 147 h 147"/>
                  <a:gd name="T50" fmla="*/ 17 w 157"/>
                  <a:gd name="T51" fmla="*/ 143 h 147"/>
                  <a:gd name="T52" fmla="*/ 61 w 157"/>
                  <a:gd name="T53" fmla="*/ 85 h 147"/>
                  <a:gd name="T54" fmla="*/ 99 w 157"/>
                  <a:gd name="T55" fmla="*/ 80 h 147"/>
                  <a:gd name="T56" fmla="*/ 99 w 157"/>
                  <a:gd name="T57" fmla="*/ 80 h 147"/>
                  <a:gd name="T58" fmla="*/ 99 w 157"/>
                  <a:gd name="T59" fmla="*/ 80 h 147"/>
                  <a:gd name="T60" fmla="*/ 99 w 157"/>
                  <a:gd name="T61" fmla="*/ 80 h 147"/>
                  <a:gd name="T62" fmla="*/ 100 w 157"/>
                  <a:gd name="T63" fmla="*/ 80 h 147"/>
                  <a:gd name="T64" fmla="*/ 101 w 157"/>
                  <a:gd name="T65" fmla="*/ 79 h 147"/>
                  <a:gd name="T66" fmla="*/ 106 w 157"/>
                  <a:gd name="T67" fmla="*/ 75 h 147"/>
                  <a:gd name="T68" fmla="*/ 137 w 157"/>
                  <a:gd name="T69" fmla="*/ 32 h 147"/>
                  <a:gd name="T70" fmla="*/ 139 w 157"/>
                  <a:gd name="T71" fmla="*/ 45 h 147"/>
                  <a:gd name="T72" fmla="*/ 149 w 157"/>
                  <a:gd name="T73" fmla="*/ 53 h 147"/>
                  <a:gd name="T74" fmla="*/ 157 w 157"/>
                  <a:gd name="T75" fmla="*/ 43 h 147"/>
                  <a:gd name="T76" fmla="*/ 152 w 157"/>
                  <a:gd name="T77" fmla="*/ 8 h 147"/>
                  <a:gd name="T78" fmla="*/ 151 w 157"/>
                  <a:gd name="T79" fmla="*/ 6 h 14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7"/>
                  <a:gd name="T121" fmla="*/ 0 h 147"/>
                  <a:gd name="T122" fmla="*/ 157 w 157"/>
                  <a:gd name="T123" fmla="*/ 147 h 14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7" h="147">
                    <a:moveTo>
                      <a:pt x="151" y="6"/>
                    </a:moveTo>
                    <a:cubicBezTo>
                      <a:pt x="151" y="6"/>
                      <a:pt x="151" y="6"/>
                      <a:pt x="151" y="6"/>
                    </a:cubicBezTo>
                    <a:cubicBezTo>
                      <a:pt x="151" y="5"/>
                      <a:pt x="151" y="5"/>
                      <a:pt x="151" y="5"/>
                    </a:cubicBezTo>
                    <a:cubicBezTo>
                      <a:pt x="150" y="4"/>
                      <a:pt x="150" y="4"/>
                      <a:pt x="150" y="4"/>
                    </a:cubicBezTo>
                    <a:cubicBezTo>
                      <a:pt x="150" y="3"/>
                      <a:pt x="150" y="3"/>
                      <a:pt x="150" y="3"/>
                    </a:cubicBezTo>
                    <a:cubicBezTo>
                      <a:pt x="149" y="3"/>
                      <a:pt x="148" y="2"/>
                      <a:pt x="147" y="1"/>
                    </a:cubicBezTo>
                    <a:cubicBezTo>
                      <a:pt x="146" y="1"/>
                      <a:pt x="146" y="1"/>
                      <a:pt x="146" y="1"/>
                    </a:cubicBezTo>
                    <a:cubicBezTo>
                      <a:pt x="145" y="1"/>
                      <a:pt x="145" y="1"/>
                      <a:pt x="145" y="1"/>
                    </a:cubicBezTo>
                    <a:cubicBezTo>
                      <a:pt x="144" y="1"/>
                      <a:pt x="144" y="1"/>
                      <a:pt x="144" y="1"/>
                    </a:cubicBezTo>
                    <a:cubicBezTo>
                      <a:pt x="144" y="1"/>
                      <a:pt x="144" y="1"/>
                      <a:pt x="144" y="1"/>
                    </a:cubicBezTo>
                    <a:cubicBezTo>
                      <a:pt x="143" y="0"/>
                      <a:pt x="142" y="1"/>
                      <a:pt x="142" y="1"/>
                    </a:cubicBezTo>
                    <a:cubicBezTo>
                      <a:pt x="103" y="6"/>
                      <a:pt x="103" y="6"/>
                      <a:pt x="103" y="6"/>
                    </a:cubicBezTo>
                    <a:cubicBezTo>
                      <a:pt x="98" y="7"/>
                      <a:pt x="95" y="11"/>
                      <a:pt x="95" y="16"/>
                    </a:cubicBezTo>
                    <a:cubicBezTo>
                      <a:pt x="96" y="21"/>
                      <a:pt x="101" y="24"/>
                      <a:pt x="105" y="23"/>
                    </a:cubicBezTo>
                    <a:cubicBezTo>
                      <a:pt x="123" y="21"/>
                      <a:pt x="123" y="21"/>
                      <a:pt x="123" y="21"/>
                    </a:cubicBezTo>
                    <a:cubicBezTo>
                      <a:pt x="93" y="63"/>
                      <a:pt x="93" y="63"/>
                      <a:pt x="93" y="63"/>
                    </a:cubicBezTo>
                    <a:cubicBezTo>
                      <a:pt x="55" y="68"/>
                      <a:pt x="55" y="68"/>
                      <a:pt x="55" y="68"/>
                    </a:cubicBezTo>
                    <a:cubicBezTo>
                      <a:pt x="55" y="68"/>
                      <a:pt x="55" y="68"/>
                      <a:pt x="55" y="68"/>
                    </a:cubicBezTo>
                    <a:cubicBezTo>
                      <a:pt x="54" y="68"/>
                      <a:pt x="54" y="68"/>
                      <a:pt x="54" y="68"/>
                    </a:cubicBezTo>
                    <a:cubicBezTo>
                      <a:pt x="53" y="69"/>
                      <a:pt x="53" y="69"/>
                      <a:pt x="53" y="69"/>
                    </a:cubicBezTo>
                    <a:cubicBezTo>
                      <a:pt x="53" y="69"/>
                      <a:pt x="53" y="69"/>
                      <a:pt x="53" y="69"/>
                    </a:cubicBezTo>
                    <a:cubicBezTo>
                      <a:pt x="51" y="69"/>
                      <a:pt x="49" y="71"/>
                      <a:pt x="48" y="73"/>
                    </a:cubicBezTo>
                    <a:cubicBezTo>
                      <a:pt x="3" y="133"/>
                      <a:pt x="3" y="133"/>
                      <a:pt x="3" y="133"/>
                    </a:cubicBezTo>
                    <a:cubicBezTo>
                      <a:pt x="0" y="137"/>
                      <a:pt x="1" y="142"/>
                      <a:pt x="5" y="145"/>
                    </a:cubicBezTo>
                    <a:cubicBezTo>
                      <a:pt x="7" y="146"/>
                      <a:pt x="9" y="147"/>
                      <a:pt x="11" y="147"/>
                    </a:cubicBezTo>
                    <a:cubicBezTo>
                      <a:pt x="13" y="146"/>
                      <a:pt x="15" y="145"/>
                      <a:pt x="17" y="143"/>
                    </a:cubicBezTo>
                    <a:cubicBezTo>
                      <a:pt x="61" y="85"/>
                      <a:pt x="61" y="85"/>
                      <a:pt x="61" y="85"/>
                    </a:cubicBezTo>
                    <a:cubicBezTo>
                      <a:pt x="99" y="80"/>
                      <a:pt x="99" y="80"/>
                      <a:pt x="99" y="80"/>
                    </a:cubicBezTo>
                    <a:cubicBezTo>
                      <a:pt x="99" y="80"/>
                      <a:pt x="99" y="80"/>
                      <a:pt x="99" y="80"/>
                    </a:cubicBezTo>
                    <a:cubicBezTo>
                      <a:pt x="99" y="80"/>
                      <a:pt x="99" y="80"/>
                      <a:pt x="99" y="80"/>
                    </a:cubicBezTo>
                    <a:cubicBezTo>
                      <a:pt x="99" y="80"/>
                      <a:pt x="99" y="80"/>
                      <a:pt x="99" y="80"/>
                    </a:cubicBezTo>
                    <a:cubicBezTo>
                      <a:pt x="100" y="80"/>
                      <a:pt x="100" y="80"/>
                      <a:pt x="100" y="80"/>
                    </a:cubicBezTo>
                    <a:cubicBezTo>
                      <a:pt x="100" y="80"/>
                      <a:pt x="100" y="79"/>
                      <a:pt x="101" y="79"/>
                    </a:cubicBezTo>
                    <a:cubicBezTo>
                      <a:pt x="103" y="79"/>
                      <a:pt x="105" y="77"/>
                      <a:pt x="106" y="75"/>
                    </a:cubicBezTo>
                    <a:cubicBezTo>
                      <a:pt x="137" y="32"/>
                      <a:pt x="137" y="32"/>
                      <a:pt x="137" y="32"/>
                    </a:cubicBezTo>
                    <a:cubicBezTo>
                      <a:pt x="139" y="45"/>
                      <a:pt x="139" y="45"/>
                      <a:pt x="139" y="45"/>
                    </a:cubicBezTo>
                    <a:cubicBezTo>
                      <a:pt x="140" y="50"/>
                      <a:pt x="144" y="53"/>
                      <a:pt x="149" y="53"/>
                    </a:cubicBezTo>
                    <a:cubicBezTo>
                      <a:pt x="154" y="52"/>
                      <a:pt x="157" y="48"/>
                      <a:pt x="157" y="43"/>
                    </a:cubicBezTo>
                    <a:cubicBezTo>
                      <a:pt x="152" y="8"/>
                      <a:pt x="152" y="8"/>
                      <a:pt x="152" y="8"/>
                    </a:cubicBezTo>
                    <a:cubicBezTo>
                      <a:pt x="152" y="8"/>
                      <a:pt x="152" y="7"/>
                      <a:pt x="151" y="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7" name="Freeform 195">
                <a:extLst>
                  <a:ext uri="{FF2B5EF4-FFF2-40B4-BE49-F238E27FC236}">
                    <a16:creationId xmlns:a16="http://schemas.microsoft.com/office/drawing/2014/main" id="{B6D09F38-1640-4204-9D46-AD3FAF4D59CF}"/>
                  </a:ext>
                </a:extLst>
              </p:cNvPr>
              <p:cNvSpPr>
                <a:spLocks noChangeArrowheads="1"/>
              </p:cNvSpPr>
              <p:nvPr/>
            </p:nvSpPr>
            <p:spPr bwMode="auto">
              <a:xfrm>
                <a:off x="363538" y="1146175"/>
                <a:ext cx="312738" cy="701675"/>
              </a:xfrm>
              <a:custGeom>
                <a:avLst/>
                <a:gdLst>
                  <a:gd name="T0" fmla="*/ 81 w 83"/>
                  <a:gd name="T1" fmla="*/ 176 h 187"/>
                  <a:gd name="T2" fmla="*/ 77 w 83"/>
                  <a:gd name="T3" fmla="*/ 186 h 187"/>
                  <a:gd name="T4" fmla="*/ 68 w 83"/>
                  <a:gd name="T5" fmla="*/ 182 h 187"/>
                  <a:gd name="T6" fmla="*/ 2 w 83"/>
                  <a:gd name="T7" fmla="*/ 11 h 187"/>
                  <a:gd name="T8" fmla="*/ 6 w 83"/>
                  <a:gd name="T9" fmla="*/ 2 h 187"/>
                  <a:gd name="T10" fmla="*/ 16 w 83"/>
                  <a:gd name="T11" fmla="*/ 6 h 187"/>
                  <a:gd name="T12" fmla="*/ 81 w 83"/>
                  <a:gd name="T13" fmla="*/ 176 h 187"/>
                  <a:gd name="T14" fmla="*/ 0 60000 65536"/>
                  <a:gd name="T15" fmla="*/ 0 60000 65536"/>
                  <a:gd name="T16" fmla="*/ 0 60000 65536"/>
                  <a:gd name="T17" fmla="*/ 0 60000 65536"/>
                  <a:gd name="T18" fmla="*/ 0 60000 65536"/>
                  <a:gd name="T19" fmla="*/ 0 60000 65536"/>
                  <a:gd name="T20" fmla="*/ 0 60000 65536"/>
                  <a:gd name="T21" fmla="*/ 0 w 83"/>
                  <a:gd name="T22" fmla="*/ 0 h 187"/>
                  <a:gd name="T23" fmla="*/ 83 w 83"/>
                  <a:gd name="T24" fmla="*/ 187 h 18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3" h="187">
                    <a:moveTo>
                      <a:pt x="81" y="176"/>
                    </a:moveTo>
                    <a:cubicBezTo>
                      <a:pt x="83" y="180"/>
                      <a:pt x="81" y="184"/>
                      <a:pt x="77" y="186"/>
                    </a:cubicBezTo>
                    <a:cubicBezTo>
                      <a:pt x="73" y="187"/>
                      <a:pt x="69" y="186"/>
                      <a:pt x="68" y="182"/>
                    </a:cubicBezTo>
                    <a:cubicBezTo>
                      <a:pt x="2" y="11"/>
                      <a:pt x="2" y="11"/>
                      <a:pt x="2" y="11"/>
                    </a:cubicBezTo>
                    <a:cubicBezTo>
                      <a:pt x="0" y="8"/>
                      <a:pt x="2" y="3"/>
                      <a:pt x="6" y="2"/>
                    </a:cubicBezTo>
                    <a:cubicBezTo>
                      <a:pt x="10" y="0"/>
                      <a:pt x="14" y="2"/>
                      <a:pt x="16" y="6"/>
                    </a:cubicBezTo>
                    <a:lnTo>
                      <a:pt x="81" y="17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8" name="Freeform 196">
                <a:extLst>
                  <a:ext uri="{FF2B5EF4-FFF2-40B4-BE49-F238E27FC236}">
                    <a16:creationId xmlns:a16="http://schemas.microsoft.com/office/drawing/2014/main" id="{A79E4535-48B1-4473-9E18-35B28F3F424C}"/>
                  </a:ext>
                </a:extLst>
              </p:cNvPr>
              <p:cNvSpPr>
                <a:spLocks noChangeArrowheads="1"/>
              </p:cNvSpPr>
              <p:nvPr/>
            </p:nvSpPr>
            <p:spPr bwMode="auto">
              <a:xfrm>
                <a:off x="627063" y="1454150"/>
                <a:ext cx="925513" cy="390525"/>
              </a:xfrm>
              <a:custGeom>
                <a:avLst/>
                <a:gdLst>
                  <a:gd name="T0" fmla="*/ 13 w 246"/>
                  <a:gd name="T1" fmla="*/ 103 h 104"/>
                  <a:gd name="T2" fmla="*/ 1 w 246"/>
                  <a:gd name="T3" fmla="*/ 99 h 104"/>
                  <a:gd name="T4" fmla="*/ 7 w 246"/>
                  <a:gd name="T5" fmla="*/ 89 h 104"/>
                  <a:gd name="T6" fmla="*/ 232 w 246"/>
                  <a:gd name="T7" fmla="*/ 2 h 104"/>
                  <a:gd name="T8" fmla="*/ 244 w 246"/>
                  <a:gd name="T9" fmla="*/ 5 h 104"/>
                  <a:gd name="T10" fmla="*/ 238 w 246"/>
                  <a:gd name="T11" fmla="*/ 16 h 104"/>
                  <a:gd name="T12" fmla="*/ 13 w 246"/>
                  <a:gd name="T13" fmla="*/ 103 h 104"/>
                  <a:gd name="T14" fmla="*/ 0 60000 65536"/>
                  <a:gd name="T15" fmla="*/ 0 60000 65536"/>
                  <a:gd name="T16" fmla="*/ 0 60000 65536"/>
                  <a:gd name="T17" fmla="*/ 0 60000 65536"/>
                  <a:gd name="T18" fmla="*/ 0 60000 65536"/>
                  <a:gd name="T19" fmla="*/ 0 60000 65536"/>
                  <a:gd name="T20" fmla="*/ 0 60000 65536"/>
                  <a:gd name="T21" fmla="*/ 0 w 246"/>
                  <a:gd name="T22" fmla="*/ 0 h 104"/>
                  <a:gd name="T23" fmla="*/ 246 w 246"/>
                  <a:gd name="T24" fmla="*/ 104 h 10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6" h="104">
                    <a:moveTo>
                      <a:pt x="13" y="103"/>
                    </a:moveTo>
                    <a:cubicBezTo>
                      <a:pt x="8" y="104"/>
                      <a:pt x="2" y="103"/>
                      <a:pt x="1" y="99"/>
                    </a:cubicBezTo>
                    <a:cubicBezTo>
                      <a:pt x="0" y="95"/>
                      <a:pt x="2" y="91"/>
                      <a:pt x="7" y="89"/>
                    </a:cubicBezTo>
                    <a:cubicBezTo>
                      <a:pt x="232" y="2"/>
                      <a:pt x="232" y="2"/>
                      <a:pt x="232" y="2"/>
                    </a:cubicBezTo>
                    <a:cubicBezTo>
                      <a:pt x="237" y="0"/>
                      <a:pt x="243" y="2"/>
                      <a:pt x="244" y="5"/>
                    </a:cubicBezTo>
                    <a:cubicBezTo>
                      <a:pt x="246" y="9"/>
                      <a:pt x="243" y="14"/>
                      <a:pt x="238" y="16"/>
                    </a:cubicBezTo>
                    <a:lnTo>
                      <a:pt x="13" y="10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39" name="Freeform 197">
                <a:extLst>
                  <a:ext uri="{FF2B5EF4-FFF2-40B4-BE49-F238E27FC236}">
                    <a16:creationId xmlns:a16="http://schemas.microsoft.com/office/drawing/2014/main" id="{E73E646B-BA9E-4954-BF30-6F67FDCBCBEC}"/>
                  </a:ext>
                </a:extLst>
              </p:cNvPr>
              <p:cNvSpPr>
                <a:spLocks noChangeArrowheads="1"/>
              </p:cNvSpPr>
              <p:nvPr/>
            </p:nvSpPr>
            <p:spPr bwMode="auto">
              <a:xfrm>
                <a:off x="1443038" y="269875"/>
                <a:ext cx="228600" cy="417513"/>
              </a:xfrm>
              <a:custGeom>
                <a:avLst/>
                <a:gdLst>
                  <a:gd name="T0" fmla="*/ 31 w 144"/>
                  <a:gd name="T1" fmla="*/ 0 h 263"/>
                  <a:gd name="T2" fmla="*/ 144 w 144"/>
                  <a:gd name="T3" fmla="*/ 12 h 263"/>
                  <a:gd name="T4" fmla="*/ 114 w 144"/>
                  <a:gd name="T5" fmla="*/ 263 h 263"/>
                  <a:gd name="T6" fmla="*/ 0 w 144"/>
                  <a:gd name="T7" fmla="*/ 249 h 263"/>
                  <a:gd name="T8" fmla="*/ 31 w 144"/>
                  <a:gd name="T9" fmla="*/ 0 h 263"/>
                  <a:gd name="T10" fmla="*/ 0 60000 65536"/>
                  <a:gd name="T11" fmla="*/ 0 60000 65536"/>
                  <a:gd name="T12" fmla="*/ 0 60000 65536"/>
                  <a:gd name="T13" fmla="*/ 0 60000 65536"/>
                  <a:gd name="T14" fmla="*/ 0 60000 65536"/>
                  <a:gd name="T15" fmla="*/ 0 w 144"/>
                  <a:gd name="T16" fmla="*/ 0 h 263"/>
                  <a:gd name="T17" fmla="*/ 144 w 144"/>
                  <a:gd name="T18" fmla="*/ 263 h 263"/>
                </a:gdLst>
                <a:ahLst/>
                <a:cxnLst>
                  <a:cxn ang="T10">
                    <a:pos x="T0" y="T1"/>
                  </a:cxn>
                  <a:cxn ang="T11">
                    <a:pos x="T2" y="T3"/>
                  </a:cxn>
                  <a:cxn ang="T12">
                    <a:pos x="T4" y="T5"/>
                  </a:cxn>
                  <a:cxn ang="T13">
                    <a:pos x="T6" y="T7"/>
                  </a:cxn>
                  <a:cxn ang="T14">
                    <a:pos x="T8" y="T9"/>
                  </a:cxn>
                </a:cxnLst>
                <a:rect l="T15" t="T16" r="T17" b="T18"/>
                <a:pathLst>
                  <a:path w="144" h="263">
                    <a:moveTo>
                      <a:pt x="31" y="0"/>
                    </a:moveTo>
                    <a:lnTo>
                      <a:pt x="144" y="12"/>
                    </a:lnTo>
                    <a:lnTo>
                      <a:pt x="114" y="263"/>
                    </a:lnTo>
                    <a:lnTo>
                      <a:pt x="0" y="249"/>
                    </a:lnTo>
                    <a:lnTo>
                      <a:pt x="31"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0" name="Freeform 198">
                <a:extLst>
                  <a:ext uri="{FF2B5EF4-FFF2-40B4-BE49-F238E27FC236}">
                    <a16:creationId xmlns:a16="http://schemas.microsoft.com/office/drawing/2014/main" id="{602B7F13-2F9D-4C39-9E1C-1964BD861D22}"/>
                  </a:ext>
                </a:extLst>
              </p:cNvPr>
              <p:cNvSpPr>
                <a:spLocks noChangeArrowheads="1"/>
              </p:cNvSpPr>
              <p:nvPr/>
            </p:nvSpPr>
            <p:spPr bwMode="auto">
              <a:xfrm>
                <a:off x="1665288" y="454025"/>
                <a:ext cx="209550" cy="258763"/>
              </a:xfrm>
              <a:custGeom>
                <a:avLst/>
                <a:gdLst>
                  <a:gd name="T0" fmla="*/ 19 w 132"/>
                  <a:gd name="T1" fmla="*/ 0 h 163"/>
                  <a:gd name="T2" fmla="*/ 132 w 132"/>
                  <a:gd name="T3" fmla="*/ 14 h 163"/>
                  <a:gd name="T4" fmla="*/ 116 w 132"/>
                  <a:gd name="T5" fmla="*/ 163 h 163"/>
                  <a:gd name="T6" fmla="*/ 0 w 132"/>
                  <a:gd name="T7" fmla="*/ 149 h 163"/>
                  <a:gd name="T8" fmla="*/ 19 w 132"/>
                  <a:gd name="T9" fmla="*/ 0 h 163"/>
                  <a:gd name="T10" fmla="*/ 0 60000 65536"/>
                  <a:gd name="T11" fmla="*/ 0 60000 65536"/>
                  <a:gd name="T12" fmla="*/ 0 60000 65536"/>
                  <a:gd name="T13" fmla="*/ 0 60000 65536"/>
                  <a:gd name="T14" fmla="*/ 0 60000 65536"/>
                  <a:gd name="T15" fmla="*/ 0 w 132"/>
                  <a:gd name="T16" fmla="*/ 0 h 163"/>
                  <a:gd name="T17" fmla="*/ 132 w 132"/>
                  <a:gd name="T18" fmla="*/ 163 h 163"/>
                </a:gdLst>
                <a:ahLst/>
                <a:cxnLst>
                  <a:cxn ang="T10">
                    <a:pos x="T0" y="T1"/>
                  </a:cxn>
                  <a:cxn ang="T11">
                    <a:pos x="T2" y="T3"/>
                  </a:cxn>
                  <a:cxn ang="T12">
                    <a:pos x="T4" y="T5"/>
                  </a:cxn>
                  <a:cxn ang="T13">
                    <a:pos x="T6" y="T7"/>
                  </a:cxn>
                  <a:cxn ang="T14">
                    <a:pos x="T8" y="T9"/>
                  </a:cxn>
                </a:cxnLst>
                <a:rect l="T15" t="T16" r="T17" b="T18"/>
                <a:pathLst>
                  <a:path w="132" h="163">
                    <a:moveTo>
                      <a:pt x="19" y="0"/>
                    </a:moveTo>
                    <a:lnTo>
                      <a:pt x="132" y="14"/>
                    </a:lnTo>
                    <a:lnTo>
                      <a:pt x="116" y="163"/>
                    </a:lnTo>
                    <a:lnTo>
                      <a:pt x="0" y="149"/>
                    </a:lnTo>
                    <a:lnTo>
                      <a:pt x="19"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1" name="Freeform 199">
                <a:extLst>
                  <a:ext uri="{FF2B5EF4-FFF2-40B4-BE49-F238E27FC236}">
                    <a16:creationId xmlns:a16="http://schemas.microsoft.com/office/drawing/2014/main" id="{2A00B8A0-C357-4C73-A7F8-41902FCCD128}"/>
                  </a:ext>
                </a:extLst>
              </p:cNvPr>
              <p:cNvSpPr>
                <a:spLocks noChangeArrowheads="1"/>
              </p:cNvSpPr>
              <p:nvPr/>
            </p:nvSpPr>
            <p:spPr bwMode="auto">
              <a:xfrm>
                <a:off x="1893888" y="657225"/>
                <a:ext cx="187325" cy="82550"/>
              </a:xfrm>
              <a:custGeom>
                <a:avLst/>
                <a:gdLst>
                  <a:gd name="T0" fmla="*/ 5 w 118"/>
                  <a:gd name="T1" fmla="*/ 0 h 52"/>
                  <a:gd name="T2" fmla="*/ 118 w 118"/>
                  <a:gd name="T3" fmla="*/ 14 h 52"/>
                  <a:gd name="T4" fmla="*/ 114 w 118"/>
                  <a:gd name="T5" fmla="*/ 52 h 52"/>
                  <a:gd name="T6" fmla="*/ 0 w 118"/>
                  <a:gd name="T7" fmla="*/ 40 h 52"/>
                  <a:gd name="T8" fmla="*/ 5 w 118"/>
                  <a:gd name="T9" fmla="*/ 0 h 52"/>
                  <a:gd name="T10" fmla="*/ 0 60000 65536"/>
                  <a:gd name="T11" fmla="*/ 0 60000 65536"/>
                  <a:gd name="T12" fmla="*/ 0 60000 65536"/>
                  <a:gd name="T13" fmla="*/ 0 60000 65536"/>
                  <a:gd name="T14" fmla="*/ 0 60000 65536"/>
                  <a:gd name="T15" fmla="*/ 0 w 118"/>
                  <a:gd name="T16" fmla="*/ 0 h 52"/>
                  <a:gd name="T17" fmla="*/ 118 w 118"/>
                  <a:gd name="T18" fmla="*/ 52 h 52"/>
                </a:gdLst>
                <a:ahLst/>
                <a:cxnLst>
                  <a:cxn ang="T10">
                    <a:pos x="T0" y="T1"/>
                  </a:cxn>
                  <a:cxn ang="T11">
                    <a:pos x="T2" y="T3"/>
                  </a:cxn>
                  <a:cxn ang="T12">
                    <a:pos x="T4" y="T5"/>
                  </a:cxn>
                  <a:cxn ang="T13">
                    <a:pos x="T6" y="T7"/>
                  </a:cxn>
                  <a:cxn ang="T14">
                    <a:pos x="T8" y="T9"/>
                  </a:cxn>
                </a:cxnLst>
                <a:rect l="T15" t="T16" r="T17" b="T18"/>
                <a:pathLst>
                  <a:path w="118" h="52">
                    <a:moveTo>
                      <a:pt x="5" y="0"/>
                    </a:moveTo>
                    <a:lnTo>
                      <a:pt x="118" y="14"/>
                    </a:lnTo>
                    <a:lnTo>
                      <a:pt x="114" y="52"/>
                    </a:lnTo>
                    <a:lnTo>
                      <a:pt x="0" y="40"/>
                    </a:lnTo>
                    <a:lnTo>
                      <a:pt x="5"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2" name="Freeform 200">
                <a:extLst>
                  <a:ext uri="{FF2B5EF4-FFF2-40B4-BE49-F238E27FC236}">
                    <a16:creationId xmlns:a16="http://schemas.microsoft.com/office/drawing/2014/main" id="{BD3B97E2-20B4-42CC-9F47-BBFF70E17F31}"/>
                  </a:ext>
                </a:extLst>
              </p:cNvPr>
              <p:cNvSpPr>
                <a:spLocks noChangeArrowheads="1"/>
              </p:cNvSpPr>
              <p:nvPr/>
            </p:nvSpPr>
            <p:spPr bwMode="auto">
              <a:xfrm>
                <a:off x="93663" y="2130425"/>
                <a:ext cx="596900" cy="476250"/>
              </a:xfrm>
              <a:custGeom>
                <a:avLst/>
                <a:gdLst>
                  <a:gd name="T0" fmla="*/ 150 w 159"/>
                  <a:gd name="T1" fmla="*/ 7 h 127"/>
                  <a:gd name="T2" fmla="*/ 124 w 159"/>
                  <a:gd name="T3" fmla="*/ 9 h 127"/>
                  <a:gd name="T4" fmla="*/ 99 w 159"/>
                  <a:gd name="T5" fmla="*/ 39 h 127"/>
                  <a:gd name="T6" fmla="*/ 68 w 159"/>
                  <a:gd name="T7" fmla="*/ 76 h 127"/>
                  <a:gd name="T8" fmla="*/ 52 w 159"/>
                  <a:gd name="T9" fmla="*/ 54 h 127"/>
                  <a:gd name="T10" fmla="*/ 0 w 159"/>
                  <a:gd name="T11" fmla="*/ 45 h 127"/>
                  <a:gd name="T12" fmla="*/ 52 w 159"/>
                  <a:gd name="T13" fmla="*/ 118 h 127"/>
                  <a:gd name="T14" fmla="*/ 63 w 159"/>
                  <a:gd name="T15" fmla="*/ 125 h 127"/>
                  <a:gd name="T16" fmla="*/ 64 w 159"/>
                  <a:gd name="T17" fmla="*/ 125 h 127"/>
                  <a:gd name="T18" fmla="*/ 64 w 159"/>
                  <a:gd name="T19" fmla="*/ 126 h 127"/>
                  <a:gd name="T20" fmla="*/ 82 w 159"/>
                  <a:gd name="T21" fmla="*/ 119 h 127"/>
                  <a:gd name="T22" fmla="*/ 152 w 159"/>
                  <a:gd name="T23" fmla="*/ 33 h 127"/>
                  <a:gd name="T24" fmla="*/ 150 w 159"/>
                  <a:gd name="T25" fmla="*/ 7 h 1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59"/>
                  <a:gd name="T40" fmla="*/ 0 h 127"/>
                  <a:gd name="T41" fmla="*/ 159 w 159"/>
                  <a:gd name="T42" fmla="*/ 127 h 1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59" h="127">
                    <a:moveTo>
                      <a:pt x="150" y="7"/>
                    </a:moveTo>
                    <a:cubicBezTo>
                      <a:pt x="142" y="0"/>
                      <a:pt x="130" y="1"/>
                      <a:pt x="124" y="9"/>
                    </a:cubicBezTo>
                    <a:cubicBezTo>
                      <a:pt x="99" y="39"/>
                      <a:pt x="99" y="39"/>
                      <a:pt x="99" y="39"/>
                    </a:cubicBezTo>
                    <a:cubicBezTo>
                      <a:pt x="68" y="76"/>
                      <a:pt x="68" y="76"/>
                      <a:pt x="68" y="76"/>
                    </a:cubicBezTo>
                    <a:cubicBezTo>
                      <a:pt x="52" y="54"/>
                      <a:pt x="52" y="54"/>
                      <a:pt x="52" y="54"/>
                    </a:cubicBezTo>
                    <a:cubicBezTo>
                      <a:pt x="0" y="45"/>
                      <a:pt x="0" y="45"/>
                      <a:pt x="0" y="45"/>
                    </a:cubicBezTo>
                    <a:cubicBezTo>
                      <a:pt x="52" y="118"/>
                      <a:pt x="52" y="118"/>
                      <a:pt x="52" y="118"/>
                    </a:cubicBezTo>
                    <a:cubicBezTo>
                      <a:pt x="55" y="122"/>
                      <a:pt x="59" y="125"/>
                      <a:pt x="63" y="125"/>
                    </a:cubicBezTo>
                    <a:cubicBezTo>
                      <a:pt x="64" y="125"/>
                      <a:pt x="64" y="125"/>
                      <a:pt x="64" y="125"/>
                    </a:cubicBezTo>
                    <a:cubicBezTo>
                      <a:pt x="64" y="126"/>
                      <a:pt x="64" y="126"/>
                      <a:pt x="64" y="126"/>
                    </a:cubicBezTo>
                    <a:cubicBezTo>
                      <a:pt x="71" y="127"/>
                      <a:pt x="77" y="124"/>
                      <a:pt x="82" y="119"/>
                    </a:cubicBezTo>
                    <a:cubicBezTo>
                      <a:pt x="152" y="33"/>
                      <a:pt x="152" y="33"/>
                      <a:pt x="152" y="33"/>
                    </a:cubicBezTo>
                    <a:cubicBezTo>
                      <a:pt x="159" y="25"/>
                      <a:pt x="158" y="13"/>
                      <a:pt x="150"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3" name="Freeform 201">
                <a:extLst>
                  <a:ext uri="{FF2B5EF4-FFF2-40B4-BE49-F238E27FC236}">
                    <a16:creationId xmlns:a16="http://schemas.microsoft.com/office/drawing/2014/main" id="{83C7128B-B38F-4495-B08A-6D780831493D}"/>
                  </a:ext>
                </a:extLst>
              </p:cNvPr>
              <p:cNvSpPr>
                <a:spLocks noChangeArrowheads="1"/>
              </p:cNvSpPr>
              <p:nvPr/>
            </p:nvSpPr>
            <p:spPr bwMode="auto">
              <a:xfrm>
                <a:off x="2157413" y="427038"/>
                <a:ext cx="714375" cy="725488"/>
              </a:xfrm>
              <a:custGeom>
                <a:avLst/>
                <a:gdLst>
                  <a:gd name="T0" fmla="*/ 113 w 190"/>
                  <a:gd name="T1" fmla="*/ 5 h 193"/>
                  <a:gd name="T2" fmla="*/ 22 w 190"/>
                  <a:gd name="T3" fmla="*/ 51 h 193"/>
                  <a:gd name="T4" fmla="*/ 60 w 190"/>
                  <a:gd name="T5" fmla="*/ 170 h 193"/>
                  <a:gd name="T6" fmla="*/ 179 w 190"/>
                  <a:gd name="T7" fmla="*/ 133 h 193"/>
                  <a:gd name="T8" fmla="*/ 188 w 190"/>
                  <a:gd name="T9" fmla="*/ 84 h 193"/>
                  <a:gd name="T10" fmla="*/ 101 w 190"/>
                  <a:gd name="T11" fmla="*/ 92 h 193"/>
                  <a:gd name="T12" fmla="*/ 113 w 190"/>
                  <a:gd name="T13" fmla="*/ 5 h 193"/>
                  <a:gd name="T14" fmla="*/ 0 60000 65536"/>
                  <a:gd name="T15" fmla="*/ 0 60000 65536"/>
                  <a:gd name="T16" fmla="*/ 0 60000 65536"/>
                  <a:gd name="T17" fmla="*/ 0 60000 65536"/>
                  <a:gd name="T18" fmla="*/ 0 60000 65536"/>
                  <a:gd name="T19" fmla="*/ 0 60000 65536"/>
                  <a:gd name="T20" fmla="*/ 0 60000 65536"/>
                  <a:gd name="T21" fmla="*/ 0 w 190"/>
                  <a:gd name="T22" fmla="*/ 0 h 193"/>
                  <a:gd name="T23" fmla="*/ 190 w 190"/>
                  <a:gd name="T24" fmla="*/ 193 h 19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0" h="193">
                    <a:moveTo>
                      <a:pt x="113" y="5"/>
                    </a:moveTo>
                    <a:cubicBezTo>
                      <a:pt x="77" y="0"/>
                      <a:pt x="40" y="17"/>
                      <a:pt x="22" y="51"/>
                    </a:cubicBezTo>
                    <a:cubicBezTo>
                      <a:pt x="0" y="94"/>
                      <a:pt x="17" y="148"/>
                      <a:pt x="60" y="170"/>
                    </a:cubicBezTo>
                    <a:cubicBezTo>
                      <a:pt x="103" y="193"/>
                      <a:pt x="156" y="176"/>
                      <a:pt x="179" y="133"/>
                    </a:cubicBezTo>
                    <a:cubicBezTo>
                      <a:pt x="187" y="117"/>
                      <a:pt x="190" y="100"/>
                      <a:pt x="188" y="84"/>
                    </a:cubicBezTo>
                    <a:cubicBezTo>
                      <a:pt x="101" y="92"/>
                      <a:pt x="101" y="92"/>
                      <a:pt x="101" y="92"/>
                    </a:cubicBezTo>
                    <a:lnTo>
                      <a:pt x="113"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4" name="Freeform 202">
                <a:extLst>
                  <a:ext uri="{FF2B5EF4-FFF2-40B4-BE49-F238E27FC236}">
                    <a16:creationId xmlns:a16="http://schemas.microsoft.com/office/drawing/2014/main" id="{EB6853A3-EE10-48F2-AF59-279E21DD6A0D}"/>
                  </a:ext>
                </a:extLst>
              </p:cNvPr>
              <p:cNvSpPr>
                <a:spLocks noChangeArrowheads="1"/>
              </p:cNvSpPr>
              <p:nvPr/>
            </p:nvSpPr>
            <p:spPr bwMode="auto">
              <a:xfrm>
                <a:off x="2627313" y="338138"/>
                <a:ext cx="330200" cy="330200"/>
              </a:xfrm>
              <a:custGeom>
                <a:avLst/>
                <a:gdLst>
                  <a:gd name="T0" fmla="*/ 41 w 88"/>
                  <a:gd name="T1" fmla="*/ 9 h 88"/>
                  <a:gd name="T2" fmla="*/ 13 w 88"/>
                  <a:gd name="T3" fmla="*/ 0 h 88"/>
                  <a:gd name="T4" fmla="*/ 0 w 88"/>
                  <a:gd name="T5" fmla="*/ 88 h 88"/>
                  <a:gd name="T6" fmla="*/ 88 w 88"/>
                  <a:gd name="T7" fmla="*/ 80 h 88"/>
                  <a:gd name="T8" fmla="*/ 41 w 88"/>
                  <a:gd name="T9" fmla="*/ 9 h 88"/>
                  <a:gd name="T10" fmla="*/ 0 60000 65536"/>
                  <a:gd name="T11" fmla="*/ 0 60000 65536"/>
                  <a:gd name="T12" fmla="*/ 0 60000 65536"/>
                  <a:gd name="T13" fmla="*/ 0 60000 65536"/>
                  <a:gd name="T14" fmla="*/ 0 60000 65536"/>
                  <a:gd name="T15" fmla="*/ 0 w 88"/>
                  <a:gd name="T16" fmla="*/ 0 h 88"/>
                  <a:gd name="T17" fmla="*/ 88 w 88"/>
                  <a:gd name="T18" fmla="*/ 88 h 88"/>
                </a:gdLst>
                <a:ahLst/>
                <a:cxnLst>
                  <a:cxn ang="T10">
                    <a:pos x="T0" y="T1"/>
                  </a:cxn>
                  <a:cxn ang="T11">
                    <a:pos x="T2" y="T3"/>
                  </a:cxn>
                  <a:cxn ang="T12">
                    <a:pos x="T4" y="T5"/>
                  </a:cxn>
                  <a:cxn ang="T13">
                    <a:pos x="T6" y="T7"/>
                  </a:cxn>
                  <a:cxn ang="T14">
                    <a:pos x="T8" y="T9"/>
                  </a:cxn>
                </a:cxnLst>
                <a:rect l="T15" t="T16" r="T17" b="T18"/>
                <a:pathLst>
                  <a:path w="88" h="88">
                    <a:moveTo>
                      <a:pt x="41" y="9"/>
                    </a:moveTo>
                    <a:cubicBezTo>
                      <a:pt x="32" y="5"/>
                      <a:pt x="22" y="1"/>
                      <a:pt x="13" y="0"/>
                    </a:cubicBezTo>
                    <a:cubicBezTo>
                      <a:pt x="0" y="88"/>
                      <a:pt x="0" y="88"/>
                      <a:pt x="0" y="88"/>
                    </a:cubicBezTo>
                    <a:cubicBezTo>
                      <a:pt x="88" y="80"/>
                      <a:pt x="88" y="80"/>
                      <a:pt x="88" y="80"/>
                    </a:cubicBezTo>
                    <a:cubicBezTo>
                      <a:pt x="86" y="51"/>
                      <a:pt x="69" y="24"/>
                      <a:pt x="41" y="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5" name="Freeform 203">
                <a:extLst>
                  <a:ext uri="{FF2B5EF4-FFF2-40B4-BE49-F238E27FC236}">
                    <a16:creationId xmlns:a16="http://schemas.microsoft.com/office/drawing/2014/main" id="{5A74009F-AB75-4DEB-84F6-D37545C6D15B}"/>
                  </a:ext>
                </a:extLst>
              </p:cNvPr>
              <p:cNvSpPr>
                <a:spLocks noChangeArrowheads="1"/>
              </p:cNvSpPr>
              <p:nvPr/>
            </p:nvSpPr>
            <p:spPr bwMode="auto">
              <a:xfrm>
                <a:off x="1404938" y="3670300"/>
                <a:ext cx="530225" cy="630238"/>
              </a:xfrm>
              <a:custGeom>
                <a:avLst/>
                <a:gdLst>
                  <a:gd name="T0" fmla="*/ 110 w 141"/>
                  <a:gd name="T1" fmla="*/ 133 h 168"/>
                  <a:gd name="T2" fmla="*/ 107 w 141"/>
                  <a:gd name="T3" fmla="*/ 131 h 168"/>
                  <a:gd name="T4" fmla="*/ 98 w 141"/>
                  <a:gd name="T5" fmla="*/ 134 h 168"/>
                  <a:gd name="T6" fmla="*/ 62 w 141"/>
                  <a:gd name="T7" fmla="*/ 143 h 168"/>
                  <a:gd name="T8" fmla="*/ 34 w 141"/>
                  <a:gd name="T9" fmla="*/ 91 h 168"/>
                  <a:gd name="T10" fmla="*/ 84 w 141"/>
                  <a:gd name="T11" fmla="*/ 106 h 168"/>
                  <a:gd name="T12" fmla="*/ 92 w 141"/>
                  <a:gd name="T13" fmla="*/ 102 h 168"/>
                  <a:gd name="T14" fmla="*/ 87 w 141"/>
                  <a:gd name="T15" fmla="*/ 93 h 168"/>
                  <a:gd name="T16" fmla="*/ 37 w 141"/>
                  <a:gd name="T17" fmla="*/ 78 h 168"/>
                  <a:gd name="T18" fmla="*/ 39 w 141"/>
                  <a:gd name="T19" fmla="*/ 71 h 168"/>
                  <a:gd name="T20" fmla="*/ 42 w 141"/>
                  <a:gd name="T21" fmla="*/ 63 h 168"/>
                  <a:gd name="T22" fmla="*/ 102 w 141"/>
                  <a:gd name="T23" fmla="*/ 81 h 168"/>
                  <a:gd name="T24" fmla="*/ 110 w 141"/>
                  <a:gd name="T25" fmla="*/ 77 h 168"/>
                  <a:gd name="T26" fmla="*/ 106 w 141"/>
                  <a:gd name="T27" fmla="*/ 69 h 168"/>
                  <a:gd name="T28" fmla="*/ 47 w 141"/>
                  <a:gd name="T29" fmla="*/ 51 h 168"/>
                  <a:gd name="T30" fmla="*/ 54 w 141"/>
                  <a:gd name="T31" fmla="*/ 41 h 168"/>
                  <a:gd name="T32" fmla="*/ 98 w 141"/>
                  <a:gd name="T33" fmla="*/ 25 h 168"/>
                  <a:gd name="T34" fmla="*/ 123 w 141"/>
                  <a:gd name="T35" fmla="*/ 54 h 168"/>
                  <a:gd name="T36" fmla="*/ 128 w 141"/>
                  <a:gd name="T37" fmla="*/ 61 h 168"/>
                  <a:gd name="T38" fmla="*/ 133 w 141"/>
                  <a:gd name="T39" fmla="*/ 62 h 168"/>
                  <a:gd name="T40" fmla="*/ 141 w 141"/>
                  <a:gd name="T41" fmla="*/ 56 h 168"/>
                  <a:gd name="T42" fmla="*/ 141 w 141"/>
                  <a:gd name="T43" fmla="*/ 52 h 168"/>
                  <a:gd name="T44" fmla="*/ 103 w 141"/>
                  <a:gd name="T45" fmla="*/ 9 h 168"/>
                  <a:gd name="T46" fmla="*/ 33 w 141"/>
                  <a:gd name="T47" fmla="*/ 40 h 168"/>
                  <a:gd name="T48" fmla="*/ 30 w 141"/>
                  <a:gd name="T49" fmla="*/ 45 h 168"/>
                  <a:gd name="T50" fmla="*/ 18 w 141"/>
                  <a:gd name="T51" fmla="*/ 42 h 168"/>
                  <a:gd name="T52" fmla="*/ 10 w 141"/>
                  <a:gd name="T53" fmla="*/ 46 h 168"/>
                  <a:gd name="T54" fmla="*/ 14 w 141"/>
                  <a:gd name="T55" fmla="*/ 54 h 168"/>
                  <a:gd name="T56" fmla="*/ 25 w 141"/>
                  <a:gd name="T57" fmla="*/ 57 h 168"/>
                  <a:gd name="T58" fmla="*/ 22 w 141"/>
                  <a:gd name="T59" fmla="*/ 66 h 168"/>
                  <a:gd name="T60" fmla="*/ 20 w 141"/>
                  <a:gd name="T61" fmla="*/ 73 h 168"/>
                  <a:gd name="T62" fmla="*/ 9 w 141"/>
                  <a:gd name="T63" fmla="*/ 69 h 168"/>
                  <a:gd name="T64" fmla="*/ 1 w 141"/>
                  <a:gd name="T65" fmla="*/ 74 h 168"/>
                  <a:gd name="T66" fmla="*/ 5 w 141"/>
                  <a:gd name="T67" fmla="*/ 82 h 168"/>
                  <a:gd name="T68" fmla="*/ 17 w 141"/>
                  <a:gd name="T69" fmla="*/ 86 h 168"/>
                  <a:gd name="T70" fmla="*/ 57 w 141"/>
                  <a:gd name="T71" fmla="*/ 160 h 168"/>
                  <a:gd name="T72" fmla="*/ 113 w 141"/>
                  <a:gd name="T73" fmla="*/ 145 h 168"/>
                  <a:gd name="T74" fmla="*/ 115 w 141"/>
                  <a:gd name="T75" fmla="*/ 142 h 168"/>
                  <a:gd name="T76" fmla="*/ 110 w 141"/>
                  <a:gd name="T77" fmla="*/ 133 h 16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1"/>
                  <a:gd name="T118" fmla="*/ 0 h 168"/>
                  <a:gd name="T119" fmla="*/ 141 w 141"/>
                  <a:gd name="T120" fmla="*/ 168 h 16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1" h="168">
                    <a:moveTo>
                      <a:pt x="110" y="133"/>
                    </a:moveTo>
                    <a:cubicBezTo>
                      <a:pt x="109" y="132"/>
                      <a:pt x="108" y="131"/>
                      <a:pt x="107" y="131"/>
                    </a:cubicBezTo>
                    <a:cubicBezTo>
                      <a:pt x="104" y="130"/>
                      <a:pt x="101" y="131"/>
                      <a:pt x="98" y="134"/>
                    </a:cubicBezTo>
                    <a:cubicBezTo>
                      <a:pt x="88" y="146"/>
                      <a:pt x="79" y="148"/>
                      <a:pt x="62" y="143"/>
                    </a:cubicBezTo>
                    <a:cubicBezTo>
                      <a:pt x="41" y="137"/>
                      <a:pt x="31" y="118"/>
                      <a:pt x="34" y="91"/>
                    </a:cubicBezTo>
                    <a:cubicBezTo>
                      <a:pt x="84" y="106"/>
                      <a:pt x="84" y="106"/>
                      <a:pt x="84" y="106"/>
                    </a:cubicBezTo>
                    <a:cubicBezTo>
                      <a:pt x="87" y="107"/>
                      <a:pt x="91" y="106"/>
                      <a:pt x="92" y="102"/>
                    </a:cubicBezTo>
                    <a:cubicBezTo>
                      <a:pt x="93" y="97"/>
                      <a:pt x="92" y="95"/>
                      <a:pt x="87" y="93"/>
                    </a:cubicBezTo>
                    <a:cubicBezTo>
                      <a:pt x="37" y="78"/>
                      <a:pt x="37" y="78"/>
                      <a:pt x="37" y="78"/>
                    </a:cubicBezTo>
                    <a:cubicBezTo>
                      <a:pt x="37" y="76"/>
                      <a:pt x="38" y="73"/>
                      <a:pt x="39" y="71"/>
                    </a:cubicBezTo>
                    <a:cubicBezTo>
                      <a:pt x="40" y="68"/>
                      <a:pt x="41" y="65"/>
                      <a:pt x="42" y="63"/>
                    </a:cubicBezTo>
                    <a:cubicBezTo>
                      <a:pt x="102" y="81"/>
                      <a:pt x="102" y="81"/>
                      <a:pt x="102" y="81"/>
                    </a:cubicBezTo>
                    <a:cubicBezTo>
                      <a:pt x="106" y="82"/>
                      <a:pt x="109" y="81"/>
                      <a:pt x="110" y="77"/>
                    </a:cubicBezTo>
                    <a:cubicBezTo>
                      <a:pt x="111" y="72"/>
                      <a:pt x="110" y="70"/>
                      <a:pt x="106" y="69"/>
                    </a:cubicBezTo>
                    <a:cubicBezTo>
                      <a:pt x="47" y="51"/>
                      <a:pt x="47" y="51"/>
                      <a:pt x="47" y="51"/>
                    </a:cubicBezTo>
                    <a:cubicBezTo>
                      <a:pt x="49" y="47"/>
                      <a:pt x="52" y="44"/>
                      <a:pt x="54" y="41"/>
                    </a:cubicBezTo>
                    <a:cubicBezTo>
                      <a:pt x="66" y="26"/>
                      <a:pt x="82" y="20"/>
                      <a:pt x="98" y="25"/>
                    </a:cubicBezTo>
                    <a:cubicBezTo>
                      <a:pt x="115" y="30"/>
                      <a:pt x="121" y="39"/>
                      <a:pt x="123" y="54"/>
                    </a:cubicBezTo>
                    <a:cubicBezTo>
                      <a:pt x="123" y="58"/>
                      <a:pt x="125" y="60"/>
                      <a:pt x="128" y="61"/>
                    </a:cubicBezTo>
                    <a:cubicBezTo>
                      <a:pt x="130" y="61"/>
                      <a:pt x="131" y="61"/>
                      <a:pt x="133" y="62"/>
                    </a:cubicBezTo>
                    <a:cubicBezTo>
                      <a:pt x="136" y="61"/>
                      <a:pt x="139" y="59"/>
                      <a:pt x="141" y="56"/>
                    </a:cubicBezTo>
                    <a:cubicBezTo>
                      <a:pt x="141" y="55"/>
                      <a:pt x="141" y="53"/>
                      <a:pt x="141" y="52"/>
                    </a:cubicBezTo>
                    <a:cubicBezTo>
                      <a:pt x="139" y="33"/>
                      <a:pt x="130" y="17"/>
                      <a:pt x="103" y="9"/>
                    </a:cubicBezTo>
                    <a:cubicBezTo>
                      <a:pt x="76" y="0"/>
                      <a:pt x="50" y="12"/>
                      <a:pt x="33" y="40"/>
                    </a:cubicBezTo>
                    <a:cubicBezTo>
                      <a:pt x="32" y="42"/>
                      <a:pt x="31" y="43"/>
                      <a:pt x="30" y="45"/>
                    </a:cubicBezTo>
                    <a:cubicBezTo>
                      <a:pt x="18" y="42"/>
                      <a:pt x="18" y="42"/>
                      <a:pt x="18" y="42"/>
                    </a:cubicBezTo>
                    <a:cubicBezTo>
                      <a:pt x="14" y="40"/>
                      <a:pt x="11" y="42"/>
                      <a:pt x="10" y="46"/>
                    </a:cubicBezTo>
                    <a:cubicBezTo>
                      <a:pt x="8" y="50"/>
                      <a:pt x="10" y="53"/>
                      <a:pt x="14" y="54"/>
                    </a:cubicBezTo>
                    <a:cubicBezTo>
                      <a:pt x="25" y="57"/>
                      <a:pt x="25" y="57"/>
                      <a:pt x="25" y="57"/>
                    </a:cubicBezTo>
                    <a:cubicBezTo>
                      <a:pt x="24" y="60"/>
                      <a:pt x="23" y="63"/>
                      <a:pt x="22" y="66"/>
                    </a:cubicBezTo>
                    <a:cubicBezTo>
                      <a:pt x="21" y="68"/>
                      <a:pt x="20" y="70"/>
                      <a:pt x="20" y="73"/>
                    </a:cubicBezTo>
                    <a:cubicBezTo>
                      <a:pt x="9" y="69"/>
                      <a:pt x="9" y="69"/>
                      <a:pt x="9" y="69"/>
                    </a:cubicBezTo>
                    <a:cubicBezTo>
                      <a:pt x="5" y="68"/>
                      <a:pt x="2" y="70"/>
                      <a:pt x="1" y="74"/>
                    </a:cubicBezTo>
                    <a:cubicBezTo>
                      <a:pt x="0" y="78"/>
                      <a:pt x="1" y="81"/>
                      <a:pt x="5" y="82"/>
                    </a:cubicBezTo>
                    <a:cubicBezTo>
                      <a:pt x="17" y="86"/>
                      <a:pt x="17" y="86"/>
                      <a:pt x="17" y="86"/>
                    </a:cubicBezTo>
                    <a:cubicBezTo>
                      <a:pt x="11" y="122"/>
                      <a:pt x="25" y="150"/>
                      <a:pt x="57" y="160"/>
                    </a:cubicBezTo>
                    <a:cubicBezTo>
                      <a:pt x="83" y="168"/>
                      <a:pt x="100" y="161"/>
                      <a:pt x="113" y="145"/>
                    </a:cubicBezTo>
                    <a:cubicBezTo>
                      <a:pt x="114" y="144"/>
                      <a:pt x="114" y="143"/>
                      <a:pt x="115" y="142"/>
                    </a:cubicBezTo>
                    <a:cubicBezTo>
                      <a:pt x="116" y="139"/>
                      <a:pt x="114" y="135"/>
                      <a:pt x="110" y="13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6" name="Freeform 204">
                <a:extLst>
                  <a:ext uri="{FF2B5EF4-FFF2-40B4-BE49-F238E27FC236}">
                    <a16:creationId xmlns:a16="http://schemas.microsoft.com/office/drawing/2014/main" id="{F85AC615-980B-49FF-8165-23EBF78B9E8E}"/>
                  </a:ext>
                </a:extLst>
              </p:cNvPr>
              <p:cNvSpPr>
                <a:spLocks noChangeArrowheads="1"/>
              </p:cNvSpPr>
              <p:nvPr/>
            </p:nvSpPr>
            <p:spPr bwMode="auto">
              <a:xfrm>
                <a:off x="642938" y="1050925"/>
                <a:ext cx="796925" cy="774700"/>
              </a:xfrm>
              <a:custGeom>
                <a:avLst/>
                <a:gdLst>
                  <a:gd name="T0" fmla="*/ 471 w 502"/>
                  <a:gd name="T1" fmla="*/ 60 h 488"/>
                  <a:gd name="T2" fmla="*/ 281 w 502"/>
                  <a:gd name="T3" fmla="*/ 308 h 488"/>
                  <a:gd name="T4" fmla="*/ 258 w 502"/>
                  <a:gd name="T5" fmla="*/ 218 h 488"/>
                  <a:gd name="T6" fmla="*/ 177 w 502"/>
                  <a:gd name="T7" fmla="*/ 370 h 488"/>
                  <a:gd name="T8" fmla="*/ 144 w 502"/>
                  <a:gd name="T9" fmla="*/ 263 h 488"/>
                  <a:gd name="T10" fmla="*/ 23 w 502"/>
                  <a:gd name="T11" fmla="*/ 488 h 488"/>
                  <a:gd name="T12" fmla="*/ 0 w 502"/>
                  <a:gd name="T13" fmla="*/ 464 h 488"/>
                  <a:gd name="T14" fmla="*/ 151 w 502"/>
                  <a:gd name="T15" fmla="*/ 192 h 488"/>
                  <a:gd name="T16" fmla="*/ 184 w 502"/>
                  <a:gd name="T17" fmla="*/ 299 h 488"/>
                  <a:gd name="T18" fmla="*/ 265 w 502"/>
                  <a:gd name="T19" fmla="*/ 145 h 488"/>
                  <a:gd name="T20" fmla="*/ 293 w 502"/>
                  <a:gd name="T21" fmla="*/ 246 h 488"/>
                  <a:gd name="T22" fmla="*/ 449 w 502"/>
                  <a:gd name="T23" fmla="*/ 43 h 488"/>
                  <a:gd name="T24" fmla="*/ 433 w 502"/>
                  <a:gd name="T25" fmla="*/ 29 h 488"/>
                  <a:gd name="T26" fmla="*/ 502 w 502"/>
                  <a:gd name="T27" fmla="*/ 0 h 488"/>
                  <a:gd name="T28" fmla="*/ 490 w 502"/>
                  <a:gd name="T29" fmla="*/ 74 h 488"/>
                  <a:gd name="T30" fmla="*/ 471 w 502"/>
                  <a:gd name="T31" fmla="*/ 60 h 48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02"/>
                  <a:gd name="T49" fmla="*/ 0 h 488"/>
                  <a:gd name="T50" fmla="*/ 502 w 502"/>
                  <a:gd name="T51" fmla="*/ 488 h 48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02" h="488">
                    <a:moveTo>
                      <a:pt x="471" y="60"/>
                    </a:moveTo>
                    <a:lnTo>
                      <a:pt x="281" y="308"/>
                    </a:lnTo>
                    <a:lnTo>
                      <a:pt x="258" y="218"/>
                    </a:lnTo>
                    <a:lnTo>
                      <a:pt x="177" y="370"/>
                    </a:lnTo>
                    <a:lnTo>
                      <a:pt x="144" y="263"/>
                    </a:lnTo>
                    <a:lnTo>
                      <a:pt x="23" y="488"/>
                    </a:lnTo>
                    <a:lnTo>
                      <a:pt x="0" y="464"/>
                    </a:lnTo>
                    <a:lnTo>
                      <a:pt x="151" y="192"/>
                    </a:lnTo>
                    <a:lnTo>
                      <a:pt x="184" y="299"/>
                    </a:lnTo>
                    <a:lnTo>
                      <a:pt x="265" y="145"/>
                    </a:lnTo>
                    <a:lnTo>
                      <a:pt x="293" y="246"/>
                    </a:lnTo>
                    <a:lnTo>
                      <a:pt x="449" y="43"/>
                    </a:lnTo>
                    <a:lnTo>
                      <a:pt x="433" y="29"/>
                    </a:lnTo>
                    <a:lnTo>
                      <a:pt x="502" y="0"/>
                    </a:lnTo>
                    <a:lnTo>
                      <a:pt x="490" y="74"/>
                    </a:lnTo>
                    <a:lnTo>
                      <a:pt x="471" y="6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7" name="Freeform 206">
                <a:extLst>
                  <a:ext uri="{FF2B5EF4-FFF2-40B4-BE49-F238E27FC236}">
                    <a16:creationId xmlns:a16="http://schemas.microsoft.com/office/drawing/2014/main" id="{B631BA0A-B481-4DCB-A30E-C08AB9A9412A}"/>
                  </a:ext>
                </a:extLst>
              </p:cNvPr>
              <p:cNvSpPr>
                <a:spLocks noChangeArrowheads="1"/>
              </p:cNvSpPr>
              <p:nvPr/>
            </p:nvSpPr>
            <p:spPr bwMode="auto">
              <a:xfrm>
                <a:off x="1338263" y="2103438"/>
                <a:ext cx="173038" cy="184150"/>
              </a:xfrm>
              <a:custGeom>
                <a:avLst/>
                <a:gdLst>
                  <a:gd name="T0" fmla="*/ 75 w 109"/>
                  <a:gd name="T1" fmla="*/ 9 h 116"/>
                  <a:gd name="T2" fmla="*/ 61 w 109"/>
                  <a:gd name="T3" fmla="*/ 14 h 116"/>
                  <a:gd name="T4" fmla="*/ 40 w 109"/>
                  <a:gd name="T5" fmla="*/ 71 h 116"/>
                  <a:gd name="T6" fmla="*/ 11 w 109"/>
                  <a:gd name="T7" fmla="*/ 0 h 116"/>
                  <a:gd name="T8" fmla="*/ 0 w 109"/>
                  <a:gd name="T9" fmla="*/ 5 h 116"/>
                  <a:gd name="T10" fmla="*/ 40 w 109"/>
                  <a:gd name="T11" fmla="*/ 116 h 116"/>
                  <a:gd name="T12" fmla="*/ 54 w 109"/>
                  <a:gd name="T13" fmla="*/ 111 h 116"/>
                  <a:gd name="T14" fmla="*/ 45 w 109"/>
                  <a:gd name="T15" fmla="*/ 88 h 116"/>
                  <a:gd name="T16" fmla="*/ 54 w 109"/>
                  <a:gd name="T17" fmla="*/ 59 h 116"/>
                  <a:gd name="T18" fmla="*/ 97 w 109"/>
                  <a:gd name="T19" fmla="*/ 97 h 116"/>
                  <a:gd name="T20" fmla="*/ 109 w 109"/>
                  <a:gd name="T21" fmla="*/ 92 h 116"/>
                  <a:gd name="T22" fmla="*/ 61 w 109"/>
                  <a:gd name="T23" fmla="*/ 50 h 116"/>
                  <a:gd name="T24" fmla="*/ 75 w 109"/>
                  <a:gd name="T25" fmla="*/ 9 h 1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9"/>
                  <a:gd name="T40" fmla="*/ 0 h 116"/>
                  <a:gd name="T41" fmla="*/ 109 w 109"/>
                  <a:gd name="T42" fmla="*/ 116 h 11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9" h="116">
                    <a:moveTo>
                      <a:pt x="75" y="9"/>
                    </a:moveTo>
                    <a:lnTo>
                      <a:pt x="61" y="14"/>
                    </a:lnTo>
                    <a:lnTo>
                      <a:pt x="40" y="71"/>
                    </a:lnTo>
                    <a:lnTo>
                      <a:pt x="11" y="0"/>
                    </a:lnTo>
                    <a:lnTo>
                      <a:pt x="0" y="5"/>
                    </a:lnTo>
                    <a:lnTo>
                      <a:pt x="40" y="116"/>
                    </a:lnTo>
                    <a:lnTo>
                      <a:pt x="54" y="111"/>
                    </a:lnTo>
                    <a:lnTo>
                      <a:pt x="45" y="88"/>
                    </a:lnTo>
                    <a:lnTo>
                      <a:pt x="54" y="59"/>
                    </a:lnTo>
                    <a:lnTo>
                      <a:pt x="97" y="97"/>
                    </a:lnTo>
                    <a:lnTo>
                      <a:pt x="109" y="92"/>
                    </a:lnTo>
                    <a:lnTo>
                      <a:pt x="61" y="50"/>
                    </a:lnTo>
                    <a:lnTo>
                      <a:pt x="75" y="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8" name="Freeform 207">
                <a:extLst>
                  <a:ext uri="{FF2B5EF4-FFF2-40B4-BE49-F238E27FC236}">
                    <a16:creationId xmlns:a16="http://schemas.microsoft.com/office/drawing/2014/main" id="{3C20190B-2640-4877-BF4D-28C283DE0977}"/>
                  </a:ext>
                </a:extLst>
              </p:cNvPr>
              <p:cNvSpPr>
                <a:spLocks noChangeArrowheads="1"/>
              </p:cNvSpPr>
              <p:nvPr/>
            </p:nvSpPr>
            <p:spPr bwMode="auto">
              <a:xfrm>
                <a:off x="1487488" y="2076450"/>
                <a:ext cx="153988" cy="166688"/>
              </a:xfrm>
              <a:custGeom>
                <a:avLst/>
                <a:gdLst>
                  <a:gd name="T0" fmla="*/ 23 w 41"/>
                  <a:gd name="T1" fmla="*/ 1 h 44"/>
                  <a:gd name="T2" fmla="*/ 16 w 41"/>
                  <a:gd name="T3" fmla="*/ 2 h 44"/>
                  <a:gd name="T4" fmla="*/ 8 w 41"/>
                  <a:gd name="T5" fmla="*/ 13 h 44"/>
                  <a:gd name="T6" fmla="*/ 5 w 41"/>
                  <a:gd name="T7" fmla="*/ 7 h 44"/>
                  <a:gd name="T8" fmla="*/ 0 w 41"/>
                  <a:gd name="T9" fmla="*/ 8 h 44"/>
                  <a:gd name="T10" fmla="*/ 13 w 41"/>
                  <a:gd name="T11" fmla="*/ 44 h 44"/>
                  <a:gd name="T12" fmla="*/ 18 w 41"/>
                  <a:gd name="T13" fmla="*/ 42 h 44"/>
                  <a:gd name="T14" fmla="*/ 11 w 41"/>
                  <a:gd name="T15" fmla="*/ 22 h 44"/>
                  <a:gd name="T16" fmla="*/ 11 w 41"/>
                  <a:gd name="T17" fmla="*/ 12 h 44"/>
                  <a:gd name="T18" fmla="*/ 17 w 41"/>
                  <a:gd name="T19" fmla="*/ 7 h 44"/>
                  <a:gd name="T20" fmla="*/ 23 w 41"/>
                  <a:gd name="T21" fmla="*/ 7 h 44"/>
                  <a:gd name="T22" fmla="*/ 27 w 41"/>
                  <a:gd name="T23" fmla="*/ 13 h 44"/>
                  <a:gd name="T24" fmla="*/ 35 w 41"/>
                  <a:gd name="T25" fmla="*/ 35 h 44"/>
                  <a:gd name="T26" fmla="*/ 41 w 41"/>
                  <a:gd name="T27" fmla="*/ 33 h 44"/>
                  <a:gd name="T28" fmla="*/ 33 w 41"/>
                  <a:gd name="T29" fmla="*/ 13 h 44"/>
                  <a:gd name="T30" fmla="*/ 29 w 41"/>
                  <a:gd name="T31" fmla="*/ 4 h 44"/>
                  <a:gd name="T32" fmla="*/ 23 w 41"/>
                  <a:gd name="T33" fmla="*/ 1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1"/>
                  <a:gd name="T52" fmla="*/ 0 h 44"/>
                  <a:gd name="T53" fmla="*/ 41 w 41"/>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1" h="44">
                    <a:moveTo>
                      <a:pt x="23" y="1"/>
                    </a:moveTo>
                    <a:cubicBezTo>
                      <a:pt x="21" y="0"/>
                      <a:pt x="19" y="1"/>
                      <a:pt x="16" y="2"/>
                    </a:cubicBezTo>
                    <a:cubicBezTo>
                      <a:pt x="11" y="3"/>
                      <a:pt x="9" y="7"/>
                      <a:pt x="8" y="13"/>
                    </a:cubicBezTo>
                    <a:cubicBezTo>
                      <a:pt x="5" y="7"/>
                      <a:pt x="5" y="7"/>
                      <a:pt x="5" y="7"/>
                    </a:cubicBezTo>
                    <a:cubicBezTo>
                      <a:pt x="0" y="8"/>
                      <a:pt x="0" y="8"/>
                      <a:pt x="0" y="8"/>
                    </a:cubicBezTo>
                    <a:cubicBezTo>
                      <a:pt x="13" y="44"/>
                      <a:pt x="13" y="44"/>
                      <a:pt x="13" y="44"/>
                    </a:cubicBezTo>
                    <a:cubicBezTo>
                      <a:pt x="18" y="42"/>
                      <a:pt x="18" y="42"/>
                      <a:pt x="18" y="42"/>
                    </a:cubicBezTo>
                    <a:cubicBezTo>
                      <a:pt x="11" y="22"/>
                      <a:pt x="11" y="22"/>
                      <a:pt x="11" y="22"/>
                    </a:cubicBezTo>
                    <a:cubicBezTo>
                      <a:pt x="10" y="19"/>
                      <a:pt x="10" y="15"/>
                      <a:pt x="11" y="12"/>
                    </a:cubicBezTo>
                    <a:cubicBezTo>
                      <a:pt x="12" y="10"/>
                      <a:pt x="14" y="8"/>
                      <a:pt x="17" y="7"/>
                    </a:cubicBezTo>
                    <a:cubicBezTo>
                      <a:pt x="19" y="6"/>
                      <a:pt x="21" y="6"/>
                      <a:pt x="23" y="7"/>
                    </a:cubicBezTo>
                    <a:cubicBezTo>
                      <a:pt x="25" y="7"/>
                      <a:pt x="26" y="10"/>
                      <a:pt x="27" y="13"/>
                    </a:cubicBezTo>
                    <a:cubicBezTo>
                      <a:pt x="35" y="35"/>
                      <a:pt x="35" y="35"/>
                      <a:pt x="35" y="35"/>
                    </a:cubicBezTo>
                    <a:cubicBezTo>
                      <a:pt x="41" y="33"/>
                      <a:pt x="41" y="33"/>
                      <a:pt x="41" y="33"/>
                    </a:cubicBezTo>
                    <a:cubicBezTo>
                      <a:pt x="33" y="13"/>
                      <a:pt x="33" y="13"/>
                      <a:pt x="33" y="13"/>
                    </a:cubicBezTo>
                    <a:cubicBezTo>
                      <a:pt x="32" y="9"/>
                      <a:pt x="30" y="6"/>
                      <a:pt x="29" y="4"/>
                    </a:cubicBezTo>
                    <a:cubicBezTo>
                      <a:pt x="28" y="3"/>
                      <a:pt x="26" y="2"/>
                      <a:pt x="23"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49" name="Freeform 208">
                <a:extLst>
                  <a:ext uri="{FF2B5EF4-FFF2-40B4-BE49-F238E27FC236}">
                    <a16:creationId xmlns:a16="http://schemas.microsoft.com/office/drawing/2014/main" id="{FAB083CA-B427-4823-91C7-82C6C43A3A68}"/>
                  </a:ext>
                </a:extLst>
              </p:cNvPr>
              <p:cNvSpPr>
                <a:spLocks noEditPoints="1" noChangeArrowheads="1"/>
              </p:cNvSpPr>
              <p:nvPr/>
            </p:nvSpPr>
            <p:spPr bwMode="auto">
              <a:xfrm>
                <a:off x="1638300" y="2028825"/>
                <a:ext cx="134938" cy="153988"/>
              </a:xfrm>
              <a:custGeom>
                <a:avLst/>
                <a:gdLst>
                  <a:gd name="T0" fmla="*/ 12 w 36"/>
                  <a:gd name="T1" fmla="*/ 2 h 41"/>
                  <a:gd name="T2" fmla="*/ 2 w 36"/>
                  <a:gd name="T3" fmla="*/ 11 h 41"/>
                  <a:gd name="T4" fmla="*/ 2 w 36"/>
                  <a:gd name="T5" fmla="*/ 26 h 41"/>
                  <a:gd name="T6" fmla="*/ 11 w 36"/>
                  <a:gd name="T7" fmla="*/ 38 h 41"/>
                  <a:gd name="T8" fmla="*/ 24 w 36"/>
                  <a:gd name="T9" fmla="*/ 39 h 41"/>
                  <a:gd name="T10" fmla="*/ 34 w 36"/>
                  <a:gd name="T11" fmla="*/ 29 h 41"/>
                  <a:gd name="T12" fmla="*/ 34 w 36"/>
                  <a:gd name="T13" fmla="*/ 14 h 41"/>
                  <a:gd name="T14" fmla="*/ 25 w 36"/>
                  <a:gd name="T15" fmla="*/ 3 h 41"/>
                  <a:gd name="T16" fmla="*/ 12 w 36"/>
                  <a:gd name="T17" fmla="*/ 2 h 41"/>
                  <a:gd name="T18" fmla="*/ 29 w 36"/>
                  <a:gd name="T19" fmla="*/ 28 h 41"/>
                  <a:gd name="T20" fmla="*/ 23 w 36"/>
                  <a:gd name="T21" fmla="*/ 34 h 41"/>
                  <a:gd name="T22" fmla="*/ 15 w 36"/>
                  <a:gd name="T23" fmla="*/ 33 h 41"/>
                  <a:gd name="T24" fmla="*/ 8 w 36"/>
                  <a:gd name="T25" fmla="*/ 24 h 41"/>
                  <a:gd name="T26" fmla="*/ 7 w 36"/>
                  <a:gd name="T27" fmla="*/ 12 h 41"/>
                  <a:gd name="T28" fmla="*/ 13 w 36"/>
                  <a:gd name="T29" fmla="*/ 6 h 41"/>
                  <a:gd name="T30" fmla="*/ 21 w 36"/>
                  <a:gd name="T31" fmla="*/ 7 h 41"/>
                  <a:gd name="T32" fmla="*/ 28 w 36"/>
                  <a:gd name="T33" fmla="*/ 17 h 41"/>
                  <a:gd name="T34" fmla="*/ 29 w 36"/>
                  <a:gd name="T35" fmla="*/ 28 h 4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6"/>
                  <a:gd name="T55" fmla="*/ 0 h 41"/>
                  <a:gd name="T56" fmla="*/ 36 w 36"/>
                  <a:gd name="T57" fmla="*/ 41 h 4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6" h="41">
                    <a:moveTo>
                      <a:pt x="12" y="2"/>
                    </a:moveTo>
                    <a:cubicBezTo>
                      <a:pt x="7" y="3"/>
                      <a:pt x="4" y="6"/>
                      <a:pt x="2" y="11"/>
                    </a:cubicBezTo>
                    <a:cubicBezTo>
                      <a:pt x="0" y="15"/>
                      <a:pt x="0" y="20"/>
                      <a:pt x="2" y="26"/>
                    </a:cubicBezTo>
                    <a:cubicBezTo>
                      <a:pt x="4" y="31"/>
                      <a:pt x="7" y="35"/>
                      <a:pt x="11" y="38"/>
                    </a:cubicBezTo>
                    <a:cubicBezTo>
                      <a:pt x="15" y="40"/>
                      <a:pt x="20" y="41"/>
                      <a:pt x="24" y="39"/>
                    </a:cubicBezTo>
                    <a:cubicBezTo>
                      <a:pt x="29" y="37"/>
                      <a:pt x="32" y="34"/>
                      <a:pt x="34" y="29"/>
                    </a:cubicBezTo>
                    <a:cubicBezTo>
                      <a:pt x="36" y="25"/>
                      <a:pt x="36" y="20"/>
                      <a:pt x="34" y="14"/>
                    </a:cubicBezTo>
                    <a:cubicBezTo>
                      <a:pt x="32" y="9"/>
                      <a:pt x="29" y="5"/>
                      <a:pt x="25" y="3"/>
                    </a:cubicBezTo>
                    <a:cubicBezTo>
                      <a:pt x="21" y="0"/>
                      <a:pt x="16" y="0"/>
                      <a:pt x="12" y="2"/>
                    </a:cubicBezTo>
                    <a:close/>
                    <a:moveTo>
                      <a:pt x="29" y="28"/>
                    </a:moveTo>
                    <a:cubicBezTo>
                      <a:pt x="28" y="31"/>
                      <a:pt x="26" y="33"/>
                      <a:pt x="23" y="34"/>
                    </a:cubicBezTo>
                    <a:cubicBezTo>
                      <a:pt x="20" y="35"/>
                      <a:pt x="18" y="35"/>
                      <a:pt x="15" y="33"/>
                    </a:cubicBezTo>
                    <a:cubicBezTo>
                      <a:pt x="12" y="32"/>
                      <a:pt x="10" y="29"/>
                      <a:pt x="8" y="24"/>
                    </a:cubicBezTo>
                    <a:cubicBezTo>
                      <a:pt x="7" y="19"/>
                      <a:pt x="6" y="15"/>
                      <a:pt x="7" y="12"/>
                    </a:cubicBezTo>
                    <a:cubicBezTo>
                      <a:pt x="8" y="9"/>
                      <a:pt x="10" y="7"/>
                      <a:pt x="13" y="6"/>
                    </a:cubicBezTo>
                    <a:cubicBezTo>
                      <a:pt x="16" y="5"/>
                      <a:pt x="18" y="6"/>
                      <a:pt x="21" y="7"/>
                    </a:cubicBezTo>
                    <a:cubicBezTo>
                      <a:pt x="24" y="8"/>
                      <a:pt x="26" y="12"/>
                      <a:pt x="28" y="17"/>
                    </a:cubicBezTo>
                    <a:cubicBezTo>
                      <a:pt x="30" y="21"/>
                      <a:pt x="30" y="25"/>
                      <a:pt x="29"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0" name="Freeform 209">
                <a:extLst>
                  <a:ext uri="{FF2B5EF4-FFF2-40B4-BE49-F238E27FC236}">
                    <a16:creationId xmlns:a16="http://schemas.microsoft.com/office/drawing/2014/main" id="{F06FC99A-547F-4BD3-AD74-FABF42930008}"/>
                  </a:ext>
                </a:extLst>
              </p:cNvPr>
              <p:cNvSpPr>
                <a:spLocks noChangeArrowheads="1"/>
              </p:cNvSpPr>
              <p:nvPr/>
            </p:nvSpPr>
            <p:spPr bwMode="auto">
              <a:xfrm>
                <a:off x="1754188" y="1952625"/>
                <a:ext cx="177800" cy="177800"/>
              </a:xfrm>
              <a:custGeom>
                <a:avLst/>
                <a:gdLst>
                  <a:gd name="T0" fmla="*/ 100 w 112"/>
                  <a:gd name="T1" fmla="*/ 71 h 112"/>
                  <a:gd name="T2" fmla="*/ 57 w 112"/>
                  <a:gd name="T3" fmla="*/ 17 h 112"/>
                  <a:gd name="T4" fmla="*/ 48 w 112"/>
                  <a:gd name="T5" fmla="*/ 19 h 112"/>
                  <a:gd name="T6" fmla="*/ 53 w 112"/>
                  <a:gd name="T7" fmla="*/ 88 h 112"/>
                  <a:gd name="T8" fmla="*/ 12 w 112"/>
                  <a:gd name="T9" fmla="*/ 33 h 112"/>
                  <a:gd name="T10" fmla="*/ 0 w 112"/>
                  <a:gd name="T11" fmla="*/ 38 h 112"/>
                  <a:gd name="T12" fmla="*/ 55 w 112"/>
                  <a:gd name="T13" fmla="*/ 112 h 112"/>
                  <a:gd name="T14" fmla="*/ 64 w 112"/>
                  <a:gd name="T15" fmla="*/ 107 h 112"/>
                  <a:gd name="T16" fmla="*/ 60 w 112"/>
                  <a:gd name="T17" fmla="*/ 41 h 112"/>
                  <a:gd name="T18" fmla="*/ 100 w 112"/>
                  <a:gd name="T19" fmla="*/ 95 h 112"/>
                  <a:gd name="T20" fmla="*/ 112 w 112"/>
                  <a:gd name="T21" fmla="*/ 90 h 112"/>
                  <a:gd name="T22" fmla="*/ 105 w 112"/>
                  <a:gd name="T23" fmla="*/ 0 h 112"/>
                  <a:gd name="T24" fmla="*/ 95 w 112"/>
                  <a:gd name="T25" fmla="*/ 3 h 112"/>
                  <a:gd name="T26" fmla="*/ 100 w 112"/>
                  <a:gd name="T27" fmla="*/ 71 h 11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2"/>
                  <a:gd name="T43" fmla="*/ 0 h 112"/>
                  <a:gd name="T44" fmla="*/ 112 w 112"/>
                  <a:gd name="T45" fmla="*/ 112 h 11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2" h="112">
                    <a:moveTo>
                      <a:pt x="100" y="71"/>
                    </a:moveTo>
                    <a:lnTo>
                      <a:pt x="57" y="17"/>
                    </a:lnTo>
                    <a:lnTo>
                      <a:pt x="48" y="19"/>
                    </a:lnTo>
                    <a:lnTo>
                      <a:pt x="53" y="88"/>
                    </a:lnTo>
                    <a:lnTo>
                      <a:pt x="12" y="33"/>
                    </a:lnTo>
                    <a:lnTo>
                      <a:pt x="0" y="38"/>
                    </a:lnTo>
                    <a:lnTo>
                      <a:pt x="55" y="112"/>
                    </a:lnTo>
                    <a:lnTo>
                      <a:pt x="64" y="107"/>
                    </a:lnTo>
                    <a:lnTo>
                      <a:pt x="60" y="41"/>
                    </a:lnTo>
                    <a:lnTo>
                      <a:pt x="100" y="95"/>
                    </a:lnTo>
                    <a:lnTo>
                      <a:pt x="112" y="90"/>
                    </a:lnTo>
                    <a:lnTo>
                      <a:pt x="105" y="0"/>
                    </a:lnTo>
                    <a:lnTo>
                      <a:pt x="95" y="3"/>
                    </a:lnTo>
                    <a:lnTo>
                      <a:pt x="100" y="7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1" name="Freeform 210">
                <a:extLst>
                  <a:ext uri="{FF2B5EF4-FFF2-40B4-BE49-F238E27FC236}">
                    <a16:creationId xmlns:a16="http://schemas.microsoft.com/office/drawing/2014/main" id="{0579D53B-15B0-4A8C-AAA3-F8B4AF18A82F}"/>
                  </a:ext>
                </a:extLst>
              </p:cNvPr>
              <p:cNvSpPr>
                <a:spLocks noChangeArrowheads="1"/>
              </p:cNvSpPr>
              <p:nvPr/>
            </p:nvSpPr>
            <p:spPr bwMode="auto">
              <a:xfrm>
                <a:off x="2003425" y="1863725"/>
                <a:ext cx="165100" cy="182563"/>
              </a:xfrm>
              <a:custGeom>
                <a:avLst/>
                <a:gdLst>
                  <a:gd name="T0" fmla="*/ 31 w 44"/>
                  <a:gd name="T1" fmla="*/ 8 h 49"/>
                  <a:gd name="T2" fmla="*/ 26 w 44"/>
                  <a:gd name="T3" fmla="*/ 7 h 49"/>
                  <a:gd name="T4" fmla="*/ 20 w 44"/>
                  <a:gd name="T5" fmla="*/ 7 h 49"/>
                  <a:gd name="T6" fmla="*/ 12 w 44"/>
                  <a:gd name="T7" fmla="*/ 19 h 49"/>
                  <a:gd name="T8" fmla="*/ 5 w 44"/>
                  <a:gd name="T9" fmla="*/ 0 h 49"/>
                  <a:gd name="T10" fmla="*/ 0 w 44"/>
                  <a:gd name="T11" fmla="*/ 2 h 49"/>
                  <a:gd name="T12" fmla="*/ 17 w 44"/>
                  <a:gd name="T13" fmla="*/ 49 h 49"/>
                  <a:gd name="T14" fmla="*/ 22 w 44"/>
                  <a:gd name="T15" fmla="*/ 47 h 49"/>
                  <a:gd name="T16" fmla="*/ 15 w 44"/>
                  <a:gd name="T17" fmla="*/ 28 h 49"/>
                  <a:gd name="T18" fmla="*/ 15 w 44"/>
                  <a:gd name="T19" fmla="*/ 18 h 49"/>
                  <a:gd name="T20" fmla="*/ 21 w 44"/>
                  <a:gd name="T21" fmla="*/ 12 h 49"/>
                  <a:gd name="T22" fmla="*/ 25 w 44"/>
                  <a:gd name="T23" fmla="*/ 12 h 49"/>
                  <a:gd name="T24" fmla="*/ 29 w 44"/>
                  <a:gd name="T25" fmla="*/ 15 h 49"/>
                  <a:gd name="T26" fmla="*/ 31 w 44"/>
                  <a:gd name="T27" fmla="*/ 20 h 49"/>
                  <a:gd name="T28" fmla="*/ 39 w 44"/>
                  <a:gd name="T29" fmla="*/ 41 h 49"/>
                  <a:gd name="T30" fmla="*/ 44 w 44"/>
                  <a:gd name="T31" fmla="*/ 39 h 49"/>
                  <a:gd name="T32" fmla="*/ 37 w 44"/>
                  <a:gd name="T33" fmla="*/ 18 h 49"/>
                  <a:gd name="T34" fmla="*/ 34 w 44"/>
                  <a:gd name="T35" fmla="*/ 12 h 49"/>
                  <a:gd name="T36" fmla="*/ 31 w 44"/>
                  <a:gd name="T37" fmla="*/ 8 h 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4"/>
                  <a:gd name="T58" fmla="*/ 0 h 49"/>
                  <a:gd name="T59" fmla="*/ 44 w 44"/>
                  <a:gd name="T60" fmla="*/ 49 h 4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4" h="49">
                    <a:moveTo>
                      <a:pt x="31" y="8"/>
                    </a:moveTo>
                    <a:cubicBezTo>
                      <a:pt x="29" y="7"/>
                      <a:pt x="28" y="7"/>
                      <a:pt x="26" y="7"/>
                    </a:cubicBezTo>
                    <a:cubicBezTo>
                      <a:pt x="24" y="6"/>
                      <a:pt x="22" y="7"/>
                      <a:pt x="20" y="7"/>
                    </a:cubicBezTo>
                    <a:cubicBezTo>
                      <a:pt x="15" y="9"/>
                      <a:pt x="13" y="13"/>
                      <a:pt x="12" y="19"/>
                    </a:cubicBezTo>
                    <a:cubicBezTo>
                      <a:pt x="5" y="0"/>
                      <a:pt x="5" y="0"/>
                      <a:pt x="5" y="0"/>
                    </a:cubicBezTo>
                    <a:cubicBezTo>
                      <a:pt x="0" y="2"/>
                      <a:pt x="0" y="2"/>
                      <a:pt x="0" y="2"/>
                    </a:cubicBezTo>
                    <a:cubicBezTo>
                      <a:pt x="17" y="49"/>
                      <a:pt x="17" y="49"/>
                      <a:pt x="17" y="49"/>
                    </a:cubicBezTo>
                    <a:cubicBezTo>
                      <a:pt x="22" y="47"/>
                      <a:pt x="22" y="47"/>
                      <a:pt x="22" y="47"/>
                    </a:cubicBezTo>
                    <a:cubicBezTo>
                      <a:pt x="15" y="28"/>
                      <a:pt x="15" y="28"/>
                      <a:pt x="15" y="28"/>
                    </a:cubicBezTo>
                    <a:cubicBezTo>
                      <a:pt x="14" y="25"/>
                      <a:pt x="14" y="21"/>
                      <a:pt x="15" y="18"/>
                    </a:cubicBezTo>
                    <a:cubicBezTo>
                      <a:pt x="16" y="15"/>
                      <a:pt x="18" y="13"/>
                      <a:pt x="21" y="12"/>
                    </a:cubicBezTo>
                    <a:cubicBezTo>
                      <a:pt x="22" y="12"/>
                      <a:pt x="24" y="12"/>
                      <a:pt x="25" y="12"/>
                    </a:cubicBezTo>
                    <a:cubicBezTo>
                      <a:pt x="27" y="13"/>
                      <a:pt x="28" y="13"/>
                      <a:pt x="29" y="15"/>
                    </a:cubicBezTo>
                    <a:cubicBezTo>
                      <a:pt x="29" y="16"/>
                      <a:pt x="30" y="17"/>
                      <a:pt x="31" y="20"/>
                    </a:cubicBezTo>
                    <a:cubicBezTo>
                      <a:pt x="39" y="41"/>
                      <a:pt x="39" y="41"/>
                      <a:pt x="39" y="41"/>
                    </a:cubicBezTo>
                    <a:cubicBezTo>
                      <a:pt x="44" y="39"/>
                      <a:pt x="44" y="39"/>
                      <a:pt x="44" y="39"/>
                    </a:cubicBezTo>
                    <a:cubicBezTo>
                      <a:pt x="37" y="18"/>
                      <a:pt x="37" y="18"/>
                      <a:pt x="37" y="18"/>
                    </a:cubicBezTo>
                    <a:cubicBezTo>
                      <a:pt x="35" y="15"/>
                      <a:pt x="35" y="13"/>
                      <a:pt x="34" y="12"/>
                    </a:cubicBezTo>
                    <a:cubicBezTo>
                      <a:pt x="33" y="11"/>
                      <a:pt x="32" y="9"/>
                      <a:pt x="31"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2" name="Freeform 211">
                <a:extLst>
                  <a:ext uri="{FF2B5EF4-FFF2-40B4-BE49-F238E27FC236}">
                    <a16:creationId xmlns:a16="http://schemas.microsoft.com/office/drawing/2014/main" id="{39BA6A44-D7DA-46E0-B71D-30315406CB8F}"/>
                  </a:ext>
                </a:extLst>
              </p:cNvPr>
              <p:cNvSpPr>
                <a:spLocks noEditPoints="1" noChangeArrowheads="1"/>
              </p:cNvSpPr>
              <p:nvPr/>
            </p:nvSpPr>
            <p:spPr bwMode="auto">
              <a:xfrm>
                <a:off x="2168525" y="1836738"/>
                <a:ext cx="134938" cy="153988"/>
              </a:xfrm>
              <a:custGeom>
                <a:avLst/>
                <a:gdLst>
                  <a:gd name="T0" fmla="*/ 11 w 36"/>
                  <a:gd name="T1" fmla="*/ 1 h 41"/>
                  <a:gd name="T2" fmla="*/ 2 w 36"/>
                  <a:gd name="T3" fmla="*/ 11 h 41"/>
                  <a:gd name="T4" fmla="*/ 2 w 36"/>
                  <a:gd name="T5" fmla="*/ 26 h 41"/>
                  <a:gd name="T6" fmla="*/ 11 w 36"/>
                  <a:gd name="T7" fmla="*/ 37 h 41"/>
                  <a:gd name="T8" fmla="*/ 24 w 36"/>
                  <a:gd name="T9" fmla="*/ 39 h 41"/>
                  <a:gd name="T10" fmla="*/ 34 w 36"/>
                  <a:gd name="T11" fmla="*/ 29 h 41"/>
                  <a:gd name="T12" fmla="*/ 34 w 36"/>
                  <a:gd name="T13" fmla="*/ 14 h 41"/>
                  <a:gd name="T14" fmla="*/ 25 w 36"/>
                  <a:gd name="T15" fmla="*/ 3 h 41"/>
                  <a:gd name="T16" fmla="*/ 11 w 36"/>
                  <a:gd name="T17" fmla="*/ 1 h 41"/>
                  <a:gd name="T18" fmla="*/ 29 w 36"/>
                  <a:gd name="T19" fmla="*/ 28 h 41"/>
                  <a:gd name="T20" fmla="*/ 23 w 36"/>
                  <a:gd name="T21" fmla="*/ 34 h 41"/>
                  <a:gd name="T22" fmla="*/ 15 w 36"/>
                  <a:gd name="T23" fmla="*/ 33 h 41"/>
                  <a:gd name="T24" fmla="*/ 8 w 36"/>
                  <a:gd name="T25" fmla="*/ 23 h 41"/>
                  <a:gd name="T26" fmla="*/ 7 w 36"/>
                  <a:gd name="T27" fmla="*/ 12 h 41"/>
                  <a:gd name="T28" fmla="*/ 13 w 36"/>
                  <a:gd name="T29" fmla="*/ 6 h 41"/>
                  <a:gd name="T30" fmla="*/ 21 w 36"/>
                  <a:gd name="T31" fmla="*/ 7 h 41"/>
                  <a:gd name="T32" fmla="*/ 28 w 36"/>
                  <a:gd name="T33" fmla="*/ 16 h 41"/>
                  <a:gd name="T34" fmla="*/ 29 w 36"/>
                  <a:gd name="T35" fmla="*/ 28 h 4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6"/>
                  <a:gd name="T55" fmla="*/ 0 h 41"/>
                  <a:gd name="T56" fmla="*/ 36 w 36"/>
                  <a:gd name="T57" fmla="*/ 41 h 4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6" h="41">
                    <a:moveTo>
                      <a:pt x="11" y="1"/>
                    </a:moveTo>
                    <a:cubicBezTo>
                      <a:pt x="7" y="3"/>
                      <a:pt x="4" y="6"/>
                      <a:pt x="2" y="11"/>
                    </a:cubicBezTo>
                    <a:cubicBezTo>
                      <a:pt x="0" y="15"/>
                      <a:pt x="0" y="20"/>
                      <a:pt x="2" y="26"/>
                    </a:cubicBezTo>
                    <a:cubicBezTo>
                      <a:pt x="4" y="31"/>
                      <a:pt x="7" y="35"/>
                      <a:pt x="11" y="37"/>
                    </a:cubicBezTo>
                    <a:cubicBezTo>
                      <a:pt x="15" y="40"/>
                      <a:pt x="19" y="41"/>
                      <a:pt x="24" y="39"/>
                    </a:cubicBezTo>
                    <a:cubicBezTo>
                      <a:pt x="29" y="37"/>
                      <a:pt x="32" y="34"/>
                      <a:pt x="34" y="29"/>
                    </a:cubicBezTo>
                    <a:cubicBezTo>
                      <a:pt x="36" y="25"/>
                      <a:pt x="36" y="20"/>
                      <a:pt x="34" y="14"/>
                    </a:cubicBezTo>
                    <a:cubicBezTo>
                      <a:pt x="32" y="9"/>
                      <a:pt x="29" y="5"/>
                      <a:pt x="25" y="3"/>
                    </a:cubicBezTo>
                    <a:cubicBezTo>
                      <a:pt x="21" y="0"/>
                      <a:pt x="16" y="0"/>
                      <a:pt x="11" y="1"/>
                    </a:cubicBezTo>
                    <a:close/>
                    <a:moveTo>
                      <a:pt x="29" y="28"/>
                    </a:moveTo>
                    <a:cubicBezTo>
                      <a:pt x="28" y="31"/>
                      <a:pt x="26" y="33"/>
                      <a:pt x="23" y="34"/>
                    </a:cubicBezTo>
                    <a:cubicBezTo>
                      <a:pt x="20" y="35"/>
                      <a:pt x="17" y="35"/>
                      <a:pt x="15" y="33"/>
                    </a:cubicBezTo>
                    <a:cubicBezTo>
                      <a:pt x="12" y="32"/>
                      <a:pt x="10" y="29"/>
                      <a:pt x="8" y="23"/>
                    </a:cubicBezTo>
                    <a:cubicBezTo>
                      <a:pt x="6" y="19"/>
                      <a:pt x="6" y="15"/>
                      <a:pt x="7" y="12"/>
                    </a:cubicBezTo>
                    <a:cubicBezTo>
                      <a:pt x="8" y="9"/>
                      <a:pt x="10" y="7"/>
                      <a:pt x="13" y="6"/>
                    </a:cubicBezTo>
                    <a:cubicBezTo>
                      <a:pt x="15" y="5"/>
                      <a:pt x="18" y="5"/>
                      <a:pt x="21" y="7"/>
                    </a:cubicBezTo>
                    <a:cubicBezTo>
                      <a:pt x="24" y="8"/>
                      <a:pt x="26" y="12"/>
                      <a:pt x="28" y="16"/>
                    </a:cubicBezTo>
                    <a:cubicBezTo>
                      <a:pt x="29" y="21"/>
                      <a:pt x="30" y="25"/>
                      <a:pt x="29"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3" name="Freeform 212">
                <a:extLst>
                  <a:ext uri="{FF2B5EF4-FFF2-40B4-BE49-F238E27FC236}">
                    <a16:creationId xmlns:a16="http://schemas.microsoft.com/office/drawing/2014/main" id="{29FB36C2-C6DC-455C-A0FF-92362941CE73}"/>
                  </a:ext>
                </a:extLst>
              </p:cNvPr>
              <p:cNvSpPr>
                <a:spLocks noChangeArrowheads="1"/>
              </p:cNvSpPr>
              <p:nvPr/>
            </p:nvSpPr>
            <p:spPr bwMode="auto">
              <a:xfrm>
                <a:off x="2281238" y="1757363"/>
                <a:ext cx="180975" cy="180975"/>
              </a:xfrm>
              <a:custGeom>
                <a:avLst/>
                <a:gdLst>
                  <a:gd name="T0" fmla="*/ 97 w 114"/>
                  <a:gd name="T1" fmla="*/ 5 h 114"/>
                  <a:gd name="T2" fmla="*/ 99 w 114"/>
                  <a:gd name="T3" fmla="*/ 74 h 114"/>
                  <a:gd name="T4" fmla="*/ 59 w 114"/>
                  <a:gd name="T5" fmla="*/ 19 h 114"/>
                  <a:gd name="T6" fmla="*/ 50 w 114"/>
                  <a:gd name="T7" fmla="*/ 22 h 114"/>
                  <a:gd name="T8" fmla="*/ 54 w 114"/>
                  <a:gd name="T9" fmla="*/ 90 h 114"/>
                  <a:gd name="T10" fmla="*/ 14 w 114"/>
                  <a:gd name="T11" fmla="*/ 36 h 114"/>
                  <a:gd name="T12" fmla="*/ 0 w 114"/>
                  <a:gd name="T13" fmla="*/ 40 h 114"/>
                  <a:gd name="T14" fmla="*/ 57 w 114"/>
                  <a:gd name="T15" fmla="*/ 114 h 114"/>
                  <a:gd name="T16" fmla="*/ 66 w 114"/>
                  <a:gd name="T17" fmla="*/ 109 h 114"/>
                  <a:gd name="T18" fmla="*/ 62 w 114"/>
                  <a:gd name="T19" fmla="*/ 43 h 114"/>
                  <a:gd name="T20" fmla="*/ 102 w 114"/>
                  <a:gd name="T21" fmla="*/ 97 h 114"/>
                  <a:gd name="T22" fmla="*/ 114 w 114"/>
                  <a:gd name="T23" fmla="*/ 93 h 114"/>
                  <a:gd name="T24" fmla="*/ 107 w 114"/>
                  <a:gd name="T25" fmla="*/ 0 h 114"/>
                  <a:gd name="T26" fmla="*/ 97 w 114"/>
                  <a:gd name="T27" fmla="*/ 5 h 1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4"/>
                  <a:gd name="T43" fmla="*/ 0 h 114"/>
                  <a:gd name="T44" fmla="*/ 114 w 114"/>
                  <a:gd name="T45" fmla="*/ 114 h 1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4" h="114">
                    <a:moveTo>
                      <a:pt x="97" y="5"/>
                    </a:moveTo>
                    <a:lnTo>
                      <a:pt x="99" y="74"/>
                    </a:lnTo>
                    <a:lnTo>
                      <a:pt x="59" y="19"/>
                    </a:lnTo>
                    <a:lnTo>
                      <a:pt x="50" y="22"/>
                    </a:lnTo>
                    <a:lnTo>
                      <a:pt x="54" y="90"/>
                    </a:lnTo>
                    <a:lnTo>
                      <a:pt x="14" y="36"/>
                    </a:lnTo>
                    <a:lnTo>
                      <a:pt x="0" y="40"/>
                    </a:lnTo>
                    <a:lnTo>
                      <a:pt x="57" y="114"/>
                    </a:lnTo>
                    <a:lnTo>
                      <a:pt x="66" y="109"/>
                    </a:lnTo>
                    <a:lnTo>
                      <a:pt x="62" y="43"/>
                    </a:lnTo>
                    <a:lnTo>
                      <a:pt x="102" y="97"/>
                    </a:lnTo>
                    <a:lnTo>
                      <a:pt x="114" y="93"/>
                    </a:lnTo>
                    <a:lnTo>
                      <a:pt x="107" y="0"/>
                    </a:lnTo>
                    <a:lnTo>
                      <a:pt x="97"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4" name="Freeform 213">
                <a:extLst>
                  <a:ext uri="{FF2B5EF4-FFF2-40B4-BE49-F238E27FC236}">
                    <a16:creationId xmlns:a16="http://schemas.microsoft.com/office/drawing/2014/main" id="{2A47477A-3889-4D9C-9542-482AF505E0D5}"/>
                  </a:ext>
                </a:extLst>
              </p:cNvPr>
              <p:cNvSpPr>
                <a:spLocks noChangeArrowheads="1"/>
              </p:cNvSpPr>
              <p:nvPr/>
            </p:nvSpPr>
            <p:spPr bwMode="auto">
              <a:xfrm>
                <a:off x="1946275" y="1987550"/>
                <a:ext cx="57150" cy="30163"/>
              </a:xfrm>
              <a:custGeom>
                <a:avLst/>
                <a:gdLst>
                  <a:gd name="T0" fmla="*/ 31 w 36"/>
                  <a:gd name="T1" fmla="*/ 0 h 19"/>
                  <a:gd name="T2" fmla="*/ 36 w 36"/>
                  <a:gd name="T3" fmla="*/ 7 h 19"/>
                  <a:gd name="T4" fmla="*/ 3 w 36"/>
                  <a:gd name="T5" fmla="*/ 19 h 19"/>
                  <a:gd name="T6" fmla="*/ 0 w 36"/>
                  <a:gd name="T7" fmla="*/ 9 h 19"/>
                  <a:gd name="T8" fmla="*/ 31 w 36"/>
                  <a:gd name="T9" fmla="*/ 0 h 19"/>
                  <a:gd name="T10" fmla="*/ 0 60000 65536"/>
                  <a:gd name="T11" fmla="*/ 0 60000 65536"/>
                  <a:gd name="T12" fmla="*/ 0 60000 65536"/>
                  <a:gd name="T13" fmla="*/ 0 60000 65536"/>
                  <a:gd name="T14" fmla="*/ 0 60000 65536"/>
                  <a:gd name="T15" fmla="*/ 0 w 36"/>
                  <a:gd name="T16" fmla="*/ 0 h 19"/>
                  <a:gd name="T17" fmla="*/ 36 w 36"/>
                  <a:gd name="T18" fmla="*/ 19 h 19"/>
                </a:gdLst>
                <a:ahLst/>
                <a:cxnLst>
                  <a:cxn ang="T10">
                    <a:pos x="T0" y="T1"/>
                  </a:cxn>
                  <a:cxn ang="T11">
                    <a:pos x="T2" y="T3"/>
                  </a:cxn>
                  <a:cxn ang="T12">
                    <a:pos x="T4" y="T5"/>
                  </a:cxn>
                  <a:cxn ang="T13">
                    <a:pos x="T6" y="T7"/>
                  </a:cxn>
                  <a:cxn ang="T14">
                    <a:pos x="T8" y="T9"/>
                  </a:cxn>
                </a:cxnLst>
                <a:rect l="T15" t="T16" r="T17" b="T18"/>
                <a:pathLst>
                  <a:path w="36" h="19">
                    <a:moveTo>
                      <a:pt x="31" y="0"/>
                    </a:moveTo>
                    <a:lnTo>
                      <a:pt x="36" y="7"/>
                    </a:lnTo>
                    <a:lnTo>
                      <a:pt x="3" y="19"/>
                    </a:lnTo>
                    <a:lnTo>
                      <a:pt x="0" y="9"/>
                    </a:lnTo>
                    <a:lnTo>
                      <a:pt x="31"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5" name="Freeform 214">
                <a:extLst>
                  <a:ext uri="{FF2B5EF4-FFF2-40B4-BE49-F238E27FC236}">
                    <a16:creationId xmlns:a16="http://schemas.microsoft.com/office/drawing/2014/main" id="{3EF853BB-BE94-41D0-BA4D-6873C7D72B7D}"/>
                  </a:ext>
                </a:extLst>
              </p:cNvPr>
              <p:cNvSpPr>
                <a:spLocks noChangeArrowheads="1"/>
              </p:cNvSpPr>
              <p:nvPr/>
            </p:nvSpPr>
            <p:spPr bwMode="auto">
              <a:xfrm>
                <a:off x="3319463" y="2103438"/>
                <a:ext cx="142875" cy="180975"/>
              </a:xfrm>
              <a:custGeom>
                <a:avLst/>
                <a:gdLst>
                  <a:gd name="T0" fmla="*/ 5 w 38"/>
                  <a:gd name="T1" fmla="*/ 3 h 48"/>
                  <a:gd name="T2" fmla="*/ 2 w 38"/>
                  <a:gd name="T3" fmla="*/ 9 h 48"/>
                  <a:gd name="T4" fmla="*/ 9 w 38"/>
                  <a:gd name="T5" fmla="*/ 21 h 48"/>
                  <a:gd name="T6" fmla="*/ 3 w 38"/>
                  <a:gd name="T7" fmla="*/ 24 h 48"/>
                  <a:gd name="T8" fmla="*/ 0 w 38"/>
                  <a:gd name="T9" fmla="*/ 30 h 48"/>
                  <a:gd name="T10" fmla="*/ 7 w 38"/>
                  <a:gd name="T11" fmla="*/ 41 h 48"/>
                  <a:gd name="T12" fmla="*/ 0 w 38"/>
                  <a:gd name="T13" fmla="*/ 40 h 48"/>
                  <a:gd name="T14" fmla="*/ 0 w 38"/>
                  <a:gd name="T15" fmla="*/ 45 h 48"/>
                  <a:gd name="T16" fmla="*/ 34 w 38"/>
                  <a:gd name="T17" fmla="*/ 48 h 48"/>
                  <a:gd name="T18" fmla="*/ 34 w 38"/>
                  <a:gd name="T19" fmla="*/ 43 h 48"/>
                  <a:gd name="T20" fmla="*/ 14 w 38"/>
                  <a:gd name="T21" fmla="*/ 41 h 48"/>
                  <a:gd name="T22" fmla="*/ 7 w 38"/>
                  <a:gd name="T23" fmla="*/ 38 h 48"/>
                  <a:gd name="T24" fmla="*/ 4 w 38"/>
                  <a:gd name="T25" fmla="*/ 32 h 48"/>
                  <a:gd name="T26" fmla="*/ 7 w 38"/>
                  <a:gd name="T27" fmla="*/ 27 h 48"/>
                  <a:gd name="T28" fmla="*/ 13 w 38"/>
                  <a:gd name="T29" fmla="*/ 26 h 48"/>
                  <a:gd name="T30" fmla="*/ 36 w 38"/>
                  <a:gd name="T31" fmla="*/ 28 h 48"/>
                  <a:gd name="T32" fmla="*/ 36 w 38"/>
                  <a:gd name="T33" fmla="*/ 23 h 48"/>
                  <a:gd name="T34" fmla="*/ 17 w 38"/>
                  <a:gd name="T35" fmla="*/ 21 h 48"/>
                  <a:gd name="T36" fmla="*/ 9 w 38"/>
                  <a:gd name="T37" fmla="*/ 17 h 48"/>
                  <a:gd name="T38" fmla="*/ 7 w 38"/>
                  <a:gd name="T39" fmla="*/ 11 h 48"/>
                  <a:gd name="T40" fmla="*/ 8 w 38"/>
                  <a:gd name="T41" fmla="*/ 7 h 48"/>
                  <a:gd name="T42" fmla="*/ 12 w 38"/>
                  <a:gd name="T43" fmla="*/ 5 h 48"/>
                  <a:gd name="T44" fmla="*/ 17 w 38"/>
                  <a:gd name="T45" fmla="*/ 5 h 48"/>
                  <a:gd name="T46" fmla="*/ 38 w 38"/>
                  <a:gd name="T47" fmla="*/ 8 h 48"/>
                  <a:gd name="T48" fmla="*/ 38 w 38"/>
                  <a:gd name="T49" fmla="*/ 2 h 48"/>
                  <a:gd name="T50" fmla="*/ 17 w 38"/>
                  <a:gd name="T51" fmla="*/ 0 h 48"/>
                  <a:gd name="T52" fmla="*/ 10 w 38"/>
                  <a:gd name="T53" fmla="*/ 0 h 48"/>
                  <a:gd name="T54" fmla="*/ 5 w 38"/>
                  <a:gd name="T55" fmla="*/ 3 h 4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8"/>
                  <a:gd name="T85" fmla="*/ 0 h 48"/>
                  <a:gd name="T86" fmla="*/ 38 w 38"/>
                  <a:gd name="T87" fmla="*/ 48 h 4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8" h="48">
                    <a:moveTo>
                      <a:pt x="5" y="3"/>
                    </a:moveTo>
                    <a:cubicBezTo>
                      <a:pt x="3" y="5"/>
                      <a:pt x="2" y="7"/>
                      <a:pt x="2" y="9"/>
                    </a:cubicBezTo>
                    <a:cubicBezTo>
                      <a:pt x="2" y="14"/>
                      <a:pt x="4" y="18"/>
                      <a:pt x="9" y="21"/>
                    </a:cubicBezTo>
                    <a:cubicBezTo>
                      <a:pt x="7" y="21"/>
                      <a:pt x="5" y="22"/>
                      <a:pt x="3" y="24"/>
                    </a:cubicBezTo>
                    <a:cubicBezTo>
                      <a:pt x="1" y="25"/>
                      <a:pt x="0" y="27"/>
                      <a:pt x="0" y="30"/>
                    </a:cubicBezTo>
                    <a:cubicBezTo>
                      <a:pt x="0" y="34"/>
                      <a:pt x="2" y="38"/>
                      <a:pt x="7" y="41"/>
                    </a:cubicBezTo>
                    <a:cubicBezTo>
                      <a:pt x="0" y="40"/>
                      <a:pt x="0" y="40"/>
                      <a:pt x="0" y="40"/>
                    </a:cubicBezTo>
                    <a:cubicBezTo>
                      <a:pt x="0" y="45"/>
                      <a:pt x="0" y="45"/>
                      <a:pt x="0" y="45"/>
                    </a:cubicBezTo>
                    <a:cubicBezTo>
                      <a:pt x="34" y="48"/>
                      <a:pt x="34" y="48"/>
                      <a:pt x="34" y="48"/>
                    </a:cubicBezTo>
                    <a:cubicBezTo>
                      <a:pt x="34" y="43"/>
                      <a:pt x="34" y="43"/>
                      <a:pt x="34" y="43"/>
                    </a:cubicBezTo>
                    <a:cubicBezTo>
                      <a:pt x="14" y="41"/>
                      <a:pt x="14" y="41"/>
                      <a:pt x="14" y="41"/>
                    </a:cubicBezTo>
                    <a:cubicBezTo>
                      <a:pt x="11" y="41"/>
                      <a:pt x="8" y="40"/>
                      <a:pt x="7" y="38"/>
                    </a:cubicBezTo>
                    <a:cubicBezTo>
                      <a:pt x="5" y="36"/>
                      <a:pt x="4" y="34"/>
                      <a:pt x="4" y="32"/>
                    </a:cubicBezTo>
                    <a:cubicBezTo>
                      <a:pt x="4" y="30"/>
                      <a:pt x="5" y="29"/>
                      <a:pt x="7" y="27"/>
                    </a:cubicBezTo>
                    <a:cubicBezTo>
                      <a:pt x="8" y="26"/>
                      <a:pt x="10" y="26"/>
                      <a:pt x="13" y="26"/>
                    </a:cubicBezTo>
                    <a:cubicBezTo>
                      <a:pt x="36" y="28"/>
                      <a:pt x="36" y="28"/>
                      <a:pt x="36" y="28"/>
                    </a:cubicBezTo>
                    <a:cubicBezTo>
                      <a:pt x="36" y="23"/>
                      <a:pt x="36" y="23"/>
                      <a:pt x="36" y="23"/>
                    </a:cubicBezTo>
                    <a:cubicBezTo>
                      <a:pt x="17" y="21"/>
                      <a:pt x="17" y="21"/>
                      <a:pt x="17" y="21"/>
                    </a:cubicBezTo>
                    <a:cubicBezTo>
                      <a:pt x="13" y="21"/>
                      <a:pt x="10" y="19"/>
                      <a:pt x="9" y="17"/>
                    </a:cubicBezTo>
                    <a:cubicBezTo>
                      <a:pt x="7" y="15"/>
                      <a:pt x="6" y="13"/>
                      <a:pt x="7" y="11"/>
                    </a:cubicBezTo>
                    <a:cubicBezTo>
                      <a:pt x="7" y="10"/>
                      <a:pt x="7" y="8"/>
                      <a:pt x="8" y="7"/>
                    </a:cubicBezTo>
                    <a:cubicBezTo>
                      <a:pt x="9" y="6"/>
                      <a:pt x="10" y="6"/>
                      <a:pt x="12" y="5"/>
                    </a:cubicBezTo>
                    <a:cubicBezTo>
                      <a:pt x="13" y="5"/>
                      <a:pt x="14" y="5"/>
                      <a:pt x="17" y="5"/>
                    </a:cubicBezTo>
                    <a:cubicBezTo>
                      <a:pt x="38" y="8"/>
                      <a:pt x="38" y="8"/>
                      <a:pt x="38" y="8"/>
                    </a:cubicBezTo>
                    <a:cubicBezTo>
                      <a:pt x="38" y="2"/>
                      <a:pt x="38" y="2"/>
                      <a:pt x="38" y="2"/>
                    </a:cubicBezTo>
                    <a:cubicBezTo>
                      <a:pt x="17" y="0"/>
                      <a:pt x="17" y="0"/>
                      <a:pt x="17" y="0"/>
                    </a:cubicBezTo>
                    <a:cubicBezTo>
                      <a:pt x="14" y="0"/>
                      <a:pt x="11" y="0"/>
                      <a:pt x="10" y="0"/>
                    </a:cubicBezTo>
                    <a:cubicBezTo>
                      <a:pt x="8" y="1"/>
                      <a:pt x="6" y="2"/>
                      <a:pt x="5"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6" name="Freeform 215">
                <a:extLst>
                  <a:ext uri="{FF2B5EF4-FFF2-40B4-BE49-F238E27FC236}">
                    <a16:creationId xmlns:a16="http://schemas.microsoft.com/office/drawing/2014/main" id="{C95E87C2-A267-4F21-834E-3C8FEED9F0D5}"/>
                  </a:ext>
                </a:extLst>
              </p:cNvPr>
              <p:cNvSpPr>
                <a:spLocks noEditPoints="1" noChangeArrowheads="1"/>
              </p:cNvSpPr>
              <p:nvPr/>
            </p:nvSpPr>
            <p:spPr bwMode="auto">
              <a:xfrm>
                <a:off x="3336925" y="1957388"/>
                <a:ext cx="139700" cy="119063"/>
              </a:xfrm>
              <a:custGeom>
                <a:avLst/>
                <a:gdLst>
                  <a:gd name="T0" fmla="*/ 0 w 37"/>
                  <a:gd name="T1" fmla="*/ 14 h 32"/>
                  <a:gd name="T2" fmla="*/ 4 w 37"/>
                  <a:gd name="T3" fmla="*/ 26 h 32"/>
                  <a:gd name="T4" fmla="*/ 17 w 37"/>
                  <a:gd name="T5" fmla="*/ 32 h 32"/>
                  <a:gd name="T6" fmla="*/ 30 w 37"/>
                  <a:gd name="T7" fmla="*/ 29 h 32"/>
                  <a:gd name="T8" fmla="*/ 37 w 37"/>
                  <a:gd name="T9" fmla="*/ 18 h 32"/>
                  <a:gd name="T10" fmla="*/ 33 w 37"/>
                  <a:gd name="T11" fmla="*/ 7 h 32"/>
                  <a:gd name="T12" fmla="*/ 20 w 37"/>
                  <a:gd name="T13" fmla="*/ 1 h 32"/>
                  <a:gd name="T14" fmla="*/ 7 w 37"/>
                  <a:gd name="T15" fmla="*/ 4 h 32"/>
                  <a:gd name="T16" fmla="*/ 0 w 37"/>
                  <a:gd name="T17" fmla="*/ 14 h 32"/>
                  <a:gd name="T18" fmla="*/ 30 w 37"/>
                  <a:gd name="T19" fmla="*/ 10 h 32"/>
                  <a:gd name="T20" fmla="*/ 32 w 37"/>
                  <a:gd name="T21" fmla="*/ 18 h 32"/>
                  <a:gd name="T22" fmla="*/ 28 w 37"/>
                  <a:gd name="T23" fmla="*/ 24 h 32"/>
                  <a:gd name="T24" fmla="*/ 17 w 37"/>
                  <a:gd name="T25" fmla="*/ 26 h 32"/>
                  <a:gd name="T26" fmla="*/ 7 w 37"/>
                  <a:gd name="T27" fmla="*/ 22 h 32"/>
                  <a:gd name="T28" fmla="*/ 5 w 37"/>
                  <a:gd name="T29" fmla="*/ 15 h 32"/>
                  <a:gd name="T30" fmla="*/ 9 w 37"/>
                  <a:gd name="T31" fmla="*/ 9 h 32"/>
                  <a:gd name="T32" fmla="*/ 19 w 37"/>
                  <a:gd name="T33" fmla="*/ 7 h 32"/>
                  <a:gd name="T34" fmla="*/ 30 w 37"/>
                  <a:gd name="T35" fmla="*/ 10 h 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
                  <a:gd name="T55" fmla="*/ 0 h 32"/>
                  <a:gd name="T56" fmla="*/ 37 w 37"/>
                  <a:gd name="T57" fmla="*/ 32 h 3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 h="32">
                    <a:moveTo>
                      <a:pt x="0" y="14"/>
                    </a:moveTo>
                    <a:cubicBezTo>
                      <a:pt x="0" y="19"/>
                      <a:pt x="1" y="23"/>
                      <a:pt x="4" y="26"/>
                    </a:cubicBezTo>
                    <a:cubicBezTo>
                      <a:pt x="7" y="29"/>
                      <a:pt x="11" y="31"/>
                      <a:pt x="17" y="32"/>
                    </a:cubicBezTo>
                    <a:cubicBezTo>
                      <a:pt x="22" y="32"/>
                      <a:pt x="27" y="31"/>
                      <a:pt x="30" y="29"/>
                    </a:cubicBezTo>
                    <a:cubicBezTo>
                      <a:pt x="34" y="27"/>
                      <a:pt x="36" y="23"/>
                      <a:pt x="37" y="18"/>
                    </a:cubicBezTo>
                    <a:cubicBezTo>
                      <a:pt x="37" y="14"/>
                      <a:pt x="36" y="10"/>
                      <a:pt x="33" y="7"/>
                    </a:cubicBezTo>
                    <a:cubicBezTo>
                      <a:pt x="30" y="3"/>
                      <a:pt x="25" y="1"/>
                      <a:pt x="20" y="1"/>
                    </a:cubicBezTo>
                    <a:cubicBezTo>
                      <a:pt x="15" y="0"/>
                      <a:pt x="10" y="1"/>
                      <a:pt x="7" y="4"/>
                    </a:cubicBezTo>
                    <a:cubicBezTo>
                      <a:pt x="3" y="6"/>
                      <a:pt x="1" y="10"/>
                      <a:pt x="0" y="14"/>
                    </a:cubicBezTo>
                    <a:close/>
                    <a:moveTo>
                      <a:pt x="30" y="10"/>
                    </a:moveTo>
                    <a:cubicBezTo>
                      <a:pt x="32" y="13"/>
                      <a:pt x="33" y="15"/>
                      <a:pt x="32" y="18"/>
                    </a:cubicBezTo>
                    <a:cubicBezTo>
                      <a:pt x="32" y="20"/>
                      <a:pt x="31" y="22"/>
                      <a:pt x="28" y="24"/>
                    </a:cubicBezTo>
                    <a:cubicBezTo>
                      <a:pt x="26" y="26"/>
                      <a:pt x="22" y="26"/>
                      <a:pt x="17" y="26"/>
                    </a:cubicBezTo>
                    <a:cubicBezTo>
                      <a:pt x="13" y="25"/>
                      <a:pt x="9" y="24"/>
                      <a:pt x="7" y="22"/>
                    </a:cubicBezTo>
                    <a:cubicBezTo>
                      <a:pt x="5" y="20"/>
                      <a:pt x="5" y="18"/>
                      <a:pt x="5" y="15"/>
                    </a:cubicBezTo>
                    <a:cubicBezTo>
                      <a:pt x="5" y="12"/>
                      <a:pt x="6" y="10"/>
                      <a:pt x="9" y="9"/>
                    </a:cubicBezTo>
                    <a:cubicBezTo>
                      <a:pt x="11" y="7"/>
                      <a:pt x="15" y="6"/>
                      <a:pt x="19" y="7"/>
                    </a:cubicBezTo>
                    <a:cubicBezTo>
                      <a:pt x="24" y="7"/>
                      <a:pt x="27" y="8"/>
                      <a:pt x="30" y="1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7" name="Freeform 216">
                <a:extLst>
                  <a:ext uri="{FF2B5EF4-FFF2-40B4-BE49-F238E27FC236}">
                    <a16:creationId xmlns:a16="http://schemas.microsoft.com/office/drawing/2014/main" id="{A0199914-91F9-4468-9E6A-BD58A64AAEF5}"/>
                  </a:ext>
                </a:extLst>
              </p:cNvPr>
              <p:cNvSpPr>
                <a:spLocks noEditPoints="1" noChangeArrowheads="1"/>
              </p:cNvSpPr>
              <p:nvPr/>
            </p:nvSpPr>
            <p:spPr bwMode="auto">
              <a:xfrm>
                <a:off x="3314700" y="1817688"/>
                <a:ext cx="176213" cy="123825"/>
              </a:xfrm>
              <a:custGeom>
                <a:avLst/>
                <a:gdLst>
                  <a:gd name="T0" fmla="*/ 16 w 47"/>
                  <a:gd name="T1" fmla="*/ 7 h 33"/>
                  <a:gd name="T2" fmla="*/ 10 w 47"/>
                  <a:gd name="T3" fmla="*/ 17 h 33"/>
                  <a:gd name="T4" fmla="*/ 14 w 47"/>
                  <a:gd name="T5" fmla="*/ 27 h 33"/>
                  <a:gd name="T6" fmla="*/ 27 w 47"/>
                  <a:gd name="T7" fmla="*/ 32 h 33"/>
                  <a:gd name="T8" fmla="*/ 40 w 47"/>
                  <a:gd name="T9" fmla="*/ 30 h 33"/>
                  <a:gd name="T10" fmla="*/ 46 w 47"/>
                  <a:gd name="T11" fmla="*/ 20 h 33"/>
                  <a:gd name="T12" fmla="*/ 40 w 47"/>
                  <a:gd name="T13" fmla="*/ 9 h 33"/>
                  <a:gd name="T14" fmla="*/ 46 w 47"/>
                  <a:gd name="T15" fmla="*/ 9 h 33"/>
                  <a:gd name="T16" fmla="*/ 47 w 47"/>
                  <a:gd name="T17" fmla="*/ 5 h 33"/>
                  <a:gd name="T18" fmla="*/ 0 w 47"/>
                  <a:gd name="T19" fmla="*/ 0 h 33"/>
                  <a:gd name="T20" fmla="*/ 0 w 47"/>
                  <a:gd name="T21" fmla="*/ 5 h 33"/>
                  <a:gd name="T22" fmla="*/ 16 w 47"/>
                  <a:gd name="T23" fmla="*/ 7 h 33"/>
                  <a:gd name="T24" fmla="*/ 32 w 47"/>
                  <a:gd name="T25" fmla="*/ 9 h 33"/>
                  <a:gd name="T26" fmla="*/ 39 w 47"/>
                  <a:gd name="T27" fmla="*/ 12 h 33"/>
                  <a:gd name="T28" fmla="*/ 42 w 47"/>
                  <a:gd name="T29" fmla="*/ 19 h 33"/>
                  <a:gd name="T30" fmla="*/ 37 w 47"/>
                  <a:gd name="T31" fmla="*/ 25 h 33"/>
                  <a:gd name="T32" fmla="*/ 27 w 47"/>
                  <a:gd name="T33" fmla="*/ 27 h 33"/>
                  <a:gd name="T34" fmla="*/ 17 w 47"/>
                  <a:gd name="T35" fmla="*/ 23 h 33"/>
                  <a:gd name="T36" fmla="*/ 14 w 47"/>
                  <a:gd name="T37" fmla="*/ 16 h 33"/>
                  <a:gd name="T38" fmla="*/ 18 w 47"/>
                  <a:gd name="T39" fmla="*/ 10 h 33"/>
                  <a:gd name="T40" fmla="*/ 25 w 47"/>
                  <a:gd name="T41" fmla="*/ 8 h 33"/>
                  <a:gd name="T42" fmla="*/ 32 w 47"/>
                  <a:gd name="T43" fmla="*/ 9 h 3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7"/>
                  <a:gd name="T67" fmla="*/ 0 h 33"/>
                  <a:gd name="T68" fmla="*/ 47 w 47"/>
                  <a:gd name="T69" fmla="*/ 33 h 3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7" h="33">
                    <a:moveTo>
                      <a:pt x="16" y="7"/>
                    </a:moveTo>
                    <a:cubicBezTo>
                      <a:pt x="12" y="9"/>
                      <a:pt x="10" y="12"/>
                      <a:pt x="10" y="17"/>
                    </a:cubicBezTo>
                    <a:cubicBezTo>
                      <a:pt x="9" y="21"/>
                      <a:pt x="11" y="24"/>
                      <a:pt x="14" y="27"/>
                    </a:cubicBezTo>
                    <a:cubicBezTo>
                      <a:pt x="17" y="30"/>
                      <a:pt x="22" y="32"/>
                      <a:pt x="27" y="32"/>
                    </a:cubicBezTo>
                    <a:cubicBezTo>
                      <a:pt x="32" y="33"/>
                      <a:pt x="36" y="32"/>
                      <a:pt x="40" y="30"/>
                    </a:cubicBezTo>
                    <a:cubicBezTo>
                      <a:pt x="44" y="28"/>
                      <a:pt x="46" y="24"/>
                      <a:pt x="46" y="20"/>
                    </a:cubicBezTo>
                    <a:cubicBezTo>
                      <a:pt x="47" y="16"/>
                      <a:pt x="45" y="12"/>
                      <a:pt x="40" y="9"/>
                    </a:cubicBezTo>
                    <a:cubicBezTo>
                      <a:pt x="46" y="9"/>
                      <a:pt x="46" y="9"/>
                      <a:pt x="46" y="9"/>
                    </a:cubicBezTo>
                    <a:cubicBezTo>
                      <a:pt x="47" y="5"/>
                      <a:pt x="47" y="5"/>
                      <a:pt x="47" y="5"/>
                    </a:cubicBezTo>
                    <a:cubicBezTo>
                      <a:pt x="0" y="0"/>
                      <a:pt x="0" y="0"/>
                      <a:pt x="0" y="0"/>
                    </a:cubicBezTo>
                    <a:cubicBezTo>
                      <a:pt x="0" y="5"/>
                      <a:pt x="0" y="5"/>
                      <a:pt x="0" y="5"/>
                    </a:cubicBezTo>
                    <a:lnTo>
                      <a:pt x="16" y="7"/>
                    </a:lnTo>
                    <a:close/>
                    <a:moveTo>
                      <a:pt x="32" y="9"/>
                    </a:moveTo>
                    <a:cubicBezTo>
                      <a:pt x="35" y="9"/>
                      <a:pt x="37" y="10"/>
                      <a:pt x="39" y="12"/>
                    </a:cubicBezTo>
                    <a:cubicBezTo>
                      <a:pt x="41" y="14"/>
                      <a:pt x="42" y="17"/>
                      <a:pt x="42" y="19"/>
                    </a:cubicBezTo>
                    <a:cubicBezTo>
                      <a:pt x="41" y="22"/>
                      <a:pt x="40" y="24"/>
                      <a:pt x="37" y="25"/>
                    </a:cubicBezTo>
                    <a:cubicBezTo>
                      <a:pt x="35" y="27"/>
                      <a:pt x="31" y="27"/>
                      <a:pt x="27" y="27"/>
                    </a:cubicBezTo>
                    <a:cubicBezTo>
                      <a:pt x="22" y="26"/>
                      <a:pt x="19" y="25"/>
                      <a:pt x="17" y="23"/>
                    </a:cubicBezTo>
                    <a:cubicBezTo>
                      <a:pt x="15" y="21"/>
                      <a:pt x="14" y="19"/>
                      <a:pt x="14" y="16"/>
                    </a:cubicBezTo>
                    <a:cubicBezTo>
                      <a:pt x="14" y="14"/>
                      <a:pt x="16" y="12"/>
                      <a:pt x="18" y="10"/>
                    </a:cubicBezTo>
                    <a:cubicBezTo>
                      <a:pt x="20" y="8"/>
                      <a:pt x="22" y="8"/>
                      <a:pt x="25" y="8"/>
                    </a:cubicBezTo>
                    <a:lnTo>
                      <a:pt x="32" y="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8" name="Freeform 217">
                <a:extLst>
                  <a:ext uri="{FF2B5EF4-FFF2-40B4-BE49-F238E27FC236}">
                    <a16:creationId xmlns:a16="http://schemas.microsoft.com/office/drawing/2014/main" id="{EC203260-FFFD-4791-A6AD-8769BE6E3992}"/>
                  </a:ext>
                </a:extLst>
              </p:cNvPr>
              <p:cNvSpPr>
                <a:spLocks noEditPoints="1" noChangeArrowheads="1"/>
              </p:cNvSpPr>
              <p:nvPr/>
            </p:nvSpPr>
            <p:spPr bwMode="auto">
              <a:xfrm>
                <a:off x="3363913" y="1682750"/>
                <a:ext cx="139700" cy="115888"/>
              </a:xfrm>
              <a:custGeom>
                <a:avLst/>
                <a:gdLst>
                  <a:gd name="T0" fmla="*/ 6 w 37"/>
                  <a:gd name="T1" fmla="*/ 3 h 31"/>
                  <a:gd name="T2" fmla="*/ 1 w 37"/>
                  <a:gd name="T3" fmla="*/ 13 h 31"/>
                  <a:gd name="T4" fmla="*/ 5 w 37"/>
                  <a:gd name="T5" fmla="*/ 25 h 31"/>
                  <a:gd name="T6" fmla="*/ 17 w 37"/>
                  <a:gd name="T7" fmla="*/ 31 h 31"/>
                  <a:gd name="T8" fmla="*/ 31 w 37"/>
                  <a:gd name="T9" fmla="*/ 28 h 31"/>
                  <a:gd name="T10" fmla="*/ 37 w 37"/>
                  <a:gd name="T11" fmla="*/ 17 h 31"/>
                  <a:gd name="T12" fmla="*/ 35 w 37"/>
                  <a:gd name="T13" fmla="*/ 7 h 31"/>
                  <a:gd name="T14" fmla="*/ 28 w 37"/>
                  <a:gd name="T15" fmla="*/ 1 h 31"/>
                  <a:gd name="T16" fmla="*/ 27 w 37"/>
                  <a:gd name="T17" fmla="*/ 6 h 31"/>
                  <a:gd name="T18" fmla="*/ 33 w 37"/>
                  <a:gd name="T19" fmla="*/ 16 h 31"/>
                  <a:gd name="T20" fmla="*/ 29 w 37"/>
                  <a:gd name="T21" fmla="*/ 23 h 31"/>
                  <a:gd name="T22" fmla="*/ 18 w 37"/>
                  <a:gd name="T23" fmla="*/ 25 h 31"/>
                  <a:gd name="T24" fmla="*/ 21 w 37"/>
                  <a:gd name="T25" fmla="*/ 0 h 31"/>
                  <a:gd name="T26" fmla="*/ 6 w 37"/>
                  <a:gd name="T27" fmla="*/ 3 h 31"/>
                  <a:gd name="T28" fmla="*/ 14 w 37"/>
                  <a:gd name="T29" fmla="*/ 24 h 31"/>
                  <a:gd name="T30" fmla="*/ 7 w 37"/>
                  <a:gd name="T31" fmla="*/ 21 h 31"/>
                  <a:gd name="T32" fmla="*/ 5 w 37"/>
                  <a:gd name="T33" fmla="*/ 14 h 31"/>
                  <a:gd name="T34" fmla="*/ 7 w 37"/>
                  <a:gd name="T35" fmla="*/ 9 h 31"/>
                  <a:gd name="T36" fmla="*/ 11 w 37"/>
                  <a:gd name="T37" fmla="*/ 6 h 31"/>
                  <a:gd name="T38" fmla="*/ 16 w 37"/>
                  <a:gd name="T39" fmla="*/ 6 h 31"/>
                  <a:gd name="T40" fmla="*/ 14 w 37"/>
                  <a:gd name="T41" fmla="*/ 24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7"/>
                  <a:gd name="T64" fmla="*/ 0 h 31"/>
                  <a:gd name="T65" fmla="*/ 37 w 3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7" h="31">
                    <a:moveTo>
                      <a:pt x="6" y="3"/>
                    </a:moveTo>
                    <a:cubicBezTo>
                      <a:pt x="3" y="5"/>
                      <a:pt x="1" y="9"/>
                      <a:pt x="1" y="13"/>
                    </a:cubicBezTo>
                    <a:cubicBezTo>
                      <a:pt x="0" y="18"/>
                      <a:pt x="2" y="22"/>
                      <a:pt x="5" y="25"/>
                    </a:cubicBezTo>
                    <a:cubicBezTo>
                      <a:pt x="8" y="28"/>
                      <a:pt x="12" y="30"/>
                      <a:pt x="17" y="31"/>
                    </a:cubicBezTo>
                    <a:cubicBezTo>
                      <a:pt x="23" y="31"/>
                      <a:pt x="27" y="30"/>
                      <a:pt x="31" y="28"/>
                    </a:cubicBezTo>
                    <a:cubicBezTo>
                      <a:pt x="34" y="25"/>
                      <a:pt x="36" y="22"/>
                      <a:pt x="37" y="17"/>
                    </a:cubicBezTo>
                    <a:cubicBezTo>
                      <a:pt x="37" y="13"/>
                      <a:pt x="37" y="10"/>
                      <a:pt x="35" y="7"/>
                    </a:cubicBezTo>
                    <a:cubicBezTo>
                      <a:pt x="33" y="5"/>
                      <a:pt x="31" y="3"/>
                      <a:pt x="28" y="1"/>
                    </a:cubicBezTo>
                    <a:cubicBezTo>
                      <a:pt x="27" y="6"/>
                      <a:pt x="27" y="6"/>
                      <a:pt x="27" y="6"/>
                    </a:cubicBezTo>
                    <a:cubicBezTo>
                      <a:pt x="31" y="8"/>
                      <a:pt x="33" y="12"/>
                      <a:pt x="33" y="16"/>
                    </a:cubicBezTo>
                    <a:cubicBezTo>
                      <a:pt x="32" y="19"/>
                      <a:pt x="31" y="21"/>
                      <a:pt x="29" y="23"/>
                    </a:cubicBezTo>
                    <a:cubicBezTo>
                      <a:pt x="27" y="25"/>
                      <a:pt x="24" y="26"/>
                      <a:pt x="18" y="25"/>
                    </a:cubicBezTo>
                    <a:cubicBezTo>
                      <a:pt x="21" y="0"/>
                      <a:pt x="21" y="0"/>
                      <a:pt x="21" y="0"/>
                    </a:cubicBezTo>
                    <a:cubicBezTo>
                      <a:pt x="15" y="0"/>
                      <a:pt x="10" y="0"/>
                      <a:pt x="6" y="3"/>
                    </a:cubicBezTo>
                    <a:close/>
                    <a:moveTo>
                      <a:pt x="14" y="24"/>
                    </a:moveTo>
                    <a:cubicBezTo>
                      <a:pt x="11" y="24"/>
                      <a:pt x="9" y="23"/>
                      <a:pt x="7" y="21"/>
                    </a:cubicBezTo>
                    <a:cubicBezTo>
                      <a:pt x="5" y="19"/>
                      <a:pt x="5" y="16"/>
                      <a:pt x="5" y="14"/>
                    </a:cubicBezTo>
                    <a:cubicBezTo>
                      <a:pt x="5" y="12"/>
                      <a:pt x="6" y="10"/>
                      <a:pt x="7" y="9"/>
                    </a:cubicBezTo>
                    <a:cubicBezTo>
                      <a:pt x="8" y="7"/>
                      <a:pt x="9" y="6"/>
                      <a:pt x="11" y="6"/>
                    </a:cubicBezTo>
                    <a:cubicBezTo>
                      <a:pt x="13" y="6"/>
                      <a:pt x="14" y="5"/>
                      <a:pt x="16" y="6"/>
                    </a:cubicBezTo>
                    <a:lnTo>
                      <a:pt x="14"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59" name="Freeform 218">
                <a:extLst>
                  <a:ext uri="{FF2B5EF4-FFF2-40B4-BE49-F238E27FC236}">
                    <a16:creationId xmlns:a16="http://schemas.microsoft.com/office/drawing/2014/main" id="{C113DAEF-EFAD-4DF0-8D3B-81FCB3AE17C3}"/>
                  </a:ext>
                </a:extLst>
              </p:cNvPr>
              <p:cNvSpPr>
                <a:spLocks noChangeArrowheads="1"/>
              </p:cNvSpPr>
              <p:nvPr/>
            </p:nvSpPr>
            <p:spPr bwMode="auto">
              <a:xfrm>
                <a:off x="3378200" y="1581150"/>
                <a:ext cx="131763" cy="79375"/>
              </a:xfrm>
              <a:custGeom>
                <a:avLst/>
                <a:gdLst>
                  <a:gd name="T0" fmla="*/ 2 w 35"/>
                  <a:gd name="T1" fmla="*/ 8 h 21"/>
                  <a:gd name="T2" fmla="*/ 8 w 35"/>
                  <a:gd name="T3" fmla="*/ 13 h 21"/>
                  <a:gd name="T4" fmla="*/ 0 w 35"/>
                  <a:gd name="T5" fmla="*/ 13 h 21"/>
                  <a:gd name="T6" fmla="*/ 0 w 35"/>
                  <a:gd name="T7" fmla="*/ 17 h 21"/>
                  <a:gd name="T8" fmla="*/ 34 w 35"/>
                  <a:gd name="T9" fmla="*/ 21 h 21"/>
                  <a:gd name="T10" fmla="*/ 35 w 35"/>
                  <a:gd name="T11" fmla="*/ 15 h 21"/>
                  <a:gd name="T12" fmla="*/ 17 w 35"/>
                  <a:gd name="T13" fmla="*/ 14 h 21"/>
                  <a:gd name="T14" fmla="*/ 8 w 35"/>
                  <a:gd name="T15" fmla="*/ 10 h 21"/>
                  <a:gd name="T16" fmla="*/ 6 w 35"/>
                  <a:gd name="T17" fmla="*/ 2 h 21"/>
                  <a:gd name="T18" fmla="*/ 6 w 35"/>
                  <a:gd name="T19" fmla="*/ 1 h 21"/>
                  <a:gd name="T20" fmla="*/ 1 w 35"/>
                  <a:gd name="T21" fmla="*/ 0 h 21"/>
                  <a:gd name="T22" fmla="*/ 0 w 35"/>
                  <a:gd name="T23" fmla="*/ 2 h 21"/>
                  <a:gd name="T24" fmla="*/ 2 w 35"/>
                  <a:gd name="T25" fmla="*/ 8 h 2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5"/>
                  <a:gd name="T40" fmla="*/ 0 h 21"/>
                  <a:gd name="T41" fmla="*/ 35 w 35"/>
                  <a:gd name="T42" fmla="*/ 21 h 2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5" h="21">
                    <a:moveTo>
                      <a:pt x="2" y="8"/>
                    </a:moveTo>
                    <a:cubicBezTo>
                      <a:pt x="2" y="9"/>
                      <a:pt x="5" y="11"/>
                      <a:pt x="8" y="13"/>
                    </a:cubicBezTo>
                    <a:cubicBezTo>
                      <a:pt x="0" y="13"/>
                      <a:pt x="0" y="13"/>
                      <a:pt x="0" y="13"/>
                    </a:cubicBezTo>
                    <a:cubicBezTo>
                      <a:pt x="0" y="17"/>
                      <a:pt x="0" y="17"/>
                      <a:pt x="0" y="17"/>
                    </a:cubicBezTo>
                    <a:cubicBezTo>
                      <a:pt x="34" y="21"/>
                      <a:pt x="34" y="21"/>
                      <a:pt x="34" y="21"/>
                    </a:cubicBezTo>
                    <a:cubicBezTo>
                      <a:pt x="35" y="15"/>
                      <a:pt x="35" y="15"/>
                      <a:pt x="35" y="15"/>
                    </a:cubicBezTo>
                    <a:cubicBezTo>
                      <a:pt x="17" y="14"/>
                      <a:pt x="17" y="14"/>
                      <a:pt x="17" y="14"/>
                    </a:cubicBezTo>
                    <a:cubicBezTo>
                      <a:pt x="13" y="13"/>
                      <a:pt x="10" y="12"/>
                      <a:pt x="8" y="10"/>
                    </a:cubicBezTo>
                    <a:cubicBezTo>
                      <a:pt x="6" y="7"/>
                      <a:pt x="5" y="5"/>
                      <a:pt x="6" y="2"/>
                    </a:cubicBezTo>
                    <a:cubicBezTo>
                      <a:pt x="6" y="1"/>
                      <a:pt x="6" y="1"/>
                      <a:pt x="6" y="1"/>
                    </a:cubicBezTo>
                    <a:cubicBezTo>
                      <a:pt x="1" y="0"/>
                      <a:pt x="1" y="0"/>
                      <a:pt x="1" y="0"/>
                    </a:cubicBezTo>
                    <a:cubicBezTo>
                      <a:pt x="1" y="1"/>
                      <a:pt x="0" y="2"/>
                      <a:pt x="0" y="2"/>
                    </a:cubicBezTo>
                    <a:cubicBezTo>
                      <a:pt x="0" y="4"/>
                      <a:pt x="1" y="6"/>
                      <a:pt x="2" y="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0" name="Freeform 219">
                <a:extLst>
                  <a:ext uri="{FF2B5EF4-FFF2-40B4-BE49-F238E27FC236}">
                    <a16:creationId xmlns:a16="http://schemas.microsoft.com/office/drawing/2014/main" id="{1EB55E45-CD82-4239-8C70-174591DD9D3C}"/>
                  </a:ext>
                </a:extLst>
              </p:cNvPr>
              <p:cNvSpPr>
                <a:spLocks noChangeArrowheads="1"/>
              </p:cNvSpPr>
              <p:nvPr/>
            </p:nvSpPr>
            <p:spPr bwMode="auto">
              <a:xfrm>
                <a:off x="3386138" y="1460500"/>
                <a:ext cx="139700" cy="112713"/>
              </a:xfrm>
              <a:custGeom>
                <a:avLst/>
                <a:gdLst>
                  <a:gd name="T0" fmla="*/ 8 w 37"/>
                  <a:gd name="T1" fmla="*/ 1 h 30"/>
                  <a:gd name="T2" fmla="*/ 3 w 37"/>
                  <a:gd name="T3" fmla="*/ 4 h 30"/>
                  <a:gd name="T4" fmla="*/ 1 w 37"/>
                  <a:gd name="T5" fmla="*/ 10 h 30"/>
                  <a:gd name="T6" fmla="*/ 7 w 37"/>
                  <a:gd name="T7" fmla="*/ 22 h 30"/>
                  <a:gd name="T8" fmla="*/ 1 w 37"/>
                  <a:gd name="T9" fmla="*/ 21 h 30"/>
                  <a:gd name="T10" fmla="*/ 0 w 37"/>
                  <a:gd name="T11" fmla="*/ 26 h 30"/>
                  <a:gd name="T12" fmla="*/ 35 w 37"/>
                  <a:gd name="T13" fmla="*/ 30 h 30"/>
                  <a:gd name="T14" fmla="*/ 35 w 37"/>
                  <a:gd name="T15" fmla="*/ 24 h 30"/>
                  <a:gd name="T16" fmla="*/ 16 w 37"/>
                  <a:gd name="T17" fmla="*/ 23 h 30"/>
                  <a:gd name="T18" fmla="*/ 8 w 37"/>
                  <a:gd name="T19" fmla="*/ 19 h 30"/>
                  <a:gd name="T20" fmla="*/ 5 w 37"/>
                  <a:gd name="T21" fmla="*/ 12 h 30"/>
                  <a:gd name="T22" fmla="*/ 8 w 37"/>
                  <a:gd name="T23" fmla="*/ 7 h 30"/>
                  <a:gd name="T24" fmla="*/ 15 w 37"/>
                  <a:gd name="T25" fmla="*/ 5 h 30"/>
                  <a:gd name="T26" fmla="*/ 37 w 37"/>
                  <a:gd name="T27" fmla="*/ 8 h 30"/>
                  <a:gd name="T28" fmla="*/ 37 w 37"/>
                  <a:gd name="T29" fmla="*/ 3 h 30"/>
                  <a:gd name="T30" fmla="*/ 17 w 37"/>
                  <a:gd name="T31" fmla="*/ 1 h 30"/>
                  <a:gd name="T32" fmla="*/ 8 w 37"/>
                  <a:gd name="T33" fmla="*/ 1 h 3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7"/>
                  <a:gd name="T52" fmla="*/ 0 h 30"/>
                  <a:gd name="T53" fmla="*/ 37 w 37"/>
                  <a:gd name="T54" fmla="*/ 30 h 3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7" h="30">
                    <a:moveTo>
                      <a:pt x="8" y="1"/>
                    </a:moveTo>
                    <a:cubicBezTo>
                      <a:pt x="7" y="1"/>
                      <a:pt x="5" y="2"/>
                      <a:pt x="3" y="4"/>
                    </a:cubicBezTo>
                    <a:cubicBezTo>
                      <a:pt x="2" y="6"/>
                      <a:pt x="1" y="8"/>
                      <a:pt x="1" y="10"/>
                    </a:cubicBezTo>
                    <a:cubicBezTo>
                      <a:pt x="0" y="15"/>
                      <a:pt x="2" y="19"/>
                      <a:pt x="7" y="22"/>
                    </a:cubicBezTo>
                    <a:cubicBezTo>
                      <a:pt x="1" y="21"/>
                      <a:pt x="1" y="21"/>
                      <a:pt x="1" y="21"/>
                    </a:cubicBezTo>
                    <a:cubicBezTo>
                      <a:pt x="0" y="26"/>
                      <a:pt x="0" y="26"/>
                      <a:pt x="0" y="26"/>
                    </a:cubicBezTo>
                    <a:cubicBezTo>
                      <a:pt x="35" y="30"/>
                      <a:pt x="35" y="30"/>
                      <a:pt x="35" y="30"/>
                    </a:cubicBezTo>
                    <a:cubicBezTo>
                      <a:pt x="35" y="24"/>
                      <a:pt x="35" y="24"/>
                      <a:pt x="35" y="24"/>
                    </a:cubicBezTo>
                    <a:cubicBezTo>
                      <a:pt x="16" y="23"/>
                      <a:pt x="16" y="23"/>
                      <a:pt x="16" y="23"/>
                    </a:cubicBezTo>
                    <a:cubicBezTo>
                      <a:pt x="13" y="22"/>
                      <a:pt x="10" y="21"/>
                      <a:pt x="8" y="19"/>
                    </a:cubicBezTo>
                    <a:cubicBezTo>
                      <a:pt x="6" y="17"/>
                      <a:pt x="5" y="14"/>
                      <a:pt x="5" y="12"/>
                    </a:cubicBezTo>
                    <a:cubicBezTo>
                      <a:pt x="5" y="10"/>
                      <a:pt x="6" y="8"/>
                      <a:pt x="8" y="7"/>
                    </a:cubicBezTo>
                    <a:cubicBezTo>
                      <a:pt x="9" y="6"/>
                      <a:pt x="11" y="5"/>
                      <a:pt x="15" y="5"/>
                    </a:cubicBezTo>
                    <a:cubicBezTo>
                      <a:pt x="37" y="8"/>
                      <a:pt x="37" y="8"/>
                      <a:pt x="37" y="8"/>
                    </a:cubicBezTo>
                    <a:cubicBezTo>
                      <a:pt x="37" y="3"/>
                      <a:pt x="37" y="3"/>
                      <a:pt x="37" y="3"/>
                    </a:cubicBezTo>
                    <a:cubicBezTo>
                      <a:pt x="17" y="1"/>
                      <a:pt x="17" y="1"/>
                      <a:pt x="17" y="1"/>
                    </a:cubicBezTo>
                    <a:cubicBezTo>
                      <a:pt x="13" y="0"/>
                      <a:pt x="10" y="0"/>
                      <a:pt x="8" y="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1" name="Freeform 220">
                <a:extLst>
                  <a:ext uri="{FF2B5EF4-FFF2-40B4-BE49-F238E27FC236}">
                    <a16:creationId xmlns:a16="http://schemas.microsoft.com/office/drawing/2014/main" id="{8CBE5EF1-EBC9-4A0C-A90C-D36541DF8DFD}"/>
                  </a:ext>
                </a:extLst>
              </p:cNvPr>
              <p:cNvSpPr>
                <a:spLocks noChangeArrowheads="1"/>
              </p:cNvSpPr>
              <p:nvPr/>
            </p:nvSpPr>
            <p:spPr bwMode="auto">
              <a:xfrm>
                <a:off x="1025525" y="2693988"/>
                <a:ext cx="184150" cy="325438"/>
              </a:xfrm>
              <a:custGeom>
                <a:avLst/>
                <a:gdLst>
                  <a:gd name="T0" fmla="*/ 23 w 49"/>
                  <a:gd name="T1" fmla="*/ 85 h 87"/>
                  <a:gd name="T2" fmla="*/ 32 w 49"/>
                  <a:gd name="T3" fmla="*/ 85 h 87"/>
                  <a:gd name="T4" fmla="*/ 27 w 49"/>
                  <a:gd name="T5" fmla="*/ 81 h 87"/>
                  <a:gd name="T6" fmla="*/ 26 w 49"/>
                  <a:gd name="T7" fmla="*/ 47 h 87"/>
                  <a:gd name="T8" fmla="*/ 34 w 49"/>
                  <a:gd name="T9" fmla="*/ 42 h 87"/>
                  <a:gd name="T10" fmla="*/ 41 w 49"/>
                  <a:gd name="T11" fmla="*/ 4 h 87"/>
                  <a:gd name="T12" fmla="*/ 39 w 49"/>
                  <a:gd name="T13" fmla="*/ 0 h 87"/>
                  <a:gd name="T14" fmla="*/ 38 w 49"/>
                  <a:gd name="T15" fmla="*/ 5 h 87"/>
                  <a:gd name="T16" fmla="*/ 26 w 49"/>
                  <a:gd name="T17" fmla="*/ 41 h 87"/>
                  <a:gd name="T18" fmla="*/ 25 w 49"/>
                  <a:gd name="T19" fmla="*/ 17 h 87"/>
                  <a:gd name="T20" fmla="*/ 16 w 49"/>
                  <a:gd name="T21" fmla="*/ 5 h 87"/>
                  <a:gd name="T22" fmla="*/ 14 w 49"/>
                  <a:gd name="T23" fmla="*/ 36 h 87"/>
                  <a:gd name="T24" fmla="*/ 6 w 49"/>
                  <a:gd name="T25" fmla="*/ 33 h 87"/>
                  <a:gd name="T26" fmla="*/ 0 w 49"/>
                  <a:gd name="T27" fmla="*/ 30 h 87"/>
                  <a:gd name="T28" fmla="*/ 14 w 49"/>
                  <a:gd name="T29" fmla="*/ 41 h 87"/>
                  <a:gd name="T30" fmla="*/ 14 w 49"/>
                  <a:gd name="T31" fmla="*/ 45 h 87"/>
                  <a:gd name="T32" fmla="*/ 12 w 49"/>
                  <a:gd name="T33" fmla="*/ 66 h 87"/>
                  <a:gd name="T34" fmla="*/ 4 w 49"/>
                  <a:gd name="T35" fmla="*/ 84 h 87"/>
                  <a:gd name="T36" fmla="*/ 13 w 49"/>
                  <a:gd name="T37" fmla="*/ 83 h 87"/>
                  <a:gd name="T38" fmla="*/ 23 w 49"/>
                  <a:gd name="T39" fmla="*/ 85 h 8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9"/>
                  <a:gd name="T61" fmla="*/ 0 h 87"/>
                  <a:gd name="T62" fmla="*/ 49 w 49"/>
                  <a:gd name="T63" fmla="*/ 87 h 8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9" h="87">
                    <a:moveTo>
                      <a:pt x="23" y="85"/>
                    </a:moveTo>
                    <a:cubicBezTo>
                      <a:pt x="28" y="87"/>
                      <a:pt x="32" y="85"/>
                      <a:pt x="32" y="85"/>
                    </a:cubicBezTo>
                    <a:cubicBezTo>
                      <a:pt x="32" y="85"/>
                      <a:pt x="31" y="85"/>
                      <a:pt x="27" y="81"/>
                    </a:cubicBezTo>
                    <a:cubicBezTo>
                      <a:pt x="24" y="77"/>
                      <a:pt x="26" y="47"/>
                      <a:pt x="26" y="47"/>
                    </a:cubicBezTo>
                    <a:cubicBezTo>
                      <a:pt x="34" y="42"/>
                      <a:pt x="34" y="42"/>
                      <a:pt x="34" y="42"/>
                    </a:cubicBezTo>
                    <a:cubicBezTo>
                      <a:pt x="49" y="30"/>
                      <a:pt x="41" y="4"/>
                      <a:pt x="41" y="4"/>
                    </a:cubicBezTo>
                    <a:cubicBezTo>
                      <a:pt x="39" y="0"/>
                      <a:pt x="39" y="0"/>
                      <a:pt x="39" y="0"/>
                    </a:cubicBezTo>
                    <a:cubicBezTo>
                      <a:pt x="38" y="5"/>
                      <a:pt x="38" y="5"/>
                      <a:pt x="38" y="5"/>
                    </a:cubicBezTo>
                    <a:cubicBezTo>
                      <a:pt x="46" y="39"/>
                      <a:pt x="26" y="41"/>
                      <a:pt x="26" y="41"/>
                    </a:cubicBezTo>
                    <a:cubicBezTo>
                      <a:pt x="25" y="17"/>
                      <a:pt x="25" y="17"/>
                      <a:pt x="25" y="17"/>
                    </a:cubicBezTo>
                    <a:cubicBezTo>
                      <a:pt x="16" y="5"/>
                      <a:pt x="16" y="5"/>
                      <a:pt x="16" y="5"/>
                    </a:cubicBezTo>
                    <a:cubicBezTo>
                      <a:pt x="14" y="36"/>
                      <a:pt x="14" y="36"/>
                      <a:pt x="14" y="36"/>
                    </a:cubicBezTo>
                    <a:cubicBezTo>
                      <a:pt x="5" y="34"/>
                      <a:pt x="6" y="33"/>
                      <a:pt x="6" y="33"/>
                    </a:cubicBezTo>
                    <a:cubicBezTo>
                      <a:pt x="0" y="30"/>
                      <a:pt x="0" y="30"/>
                      <a:pt x="0" y="30"/>
                    </a:cubicBezTo>
                    <a:cubicBezTo>
                      <a:pt x="3" y="39"/>
                      <a:pt x="14" y="41"/>
                      <a:pt x="14" y="41"/>
                    </a:cubicBezTo>
                    <a:cubicBezTo>
                      <a:pt x="14" y="45"/>
                      <a:pt x="14" y="45"/>
                      <a:pt x="14" y="45"/>
                    </a:cubicBezTo>
                    <a:cubicBezTo>
                      <a:pt x="14" y="45"/>
                      <a:pt x="13" y="54"/>
                      <a:pt x="12" y="66"/>
                    </a:cubicBezTo>
                    <a:cubicBezTo>
                      <a:pt x="12" y="78"/>
                      <a:pt x="4" y="84"/>
                      <a:pt x="4" y="84"/>
                    </a:cubicBezTo>
                    <a:cubicBezTo>
                      <a:pt x="7" y="85"/>
                      <a:pt x="13" y="83"/>
                      <a:pt x="13" y="83"/>
                    </a:cubicBezTo>
                    <a:lnTo>
                      <a:pt x="23" y="8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2" name="Freeform 221">
                <a:extLst>
                  <a:ext uri="{FF2B5EF4-FFF2-40B4-BE49-F238E27FC236}">
                    <a16:creationId xmlns:a16="http://schemas.microsoft.com/office/drawing/2014/main" id="{45DE3755-F7E8-4FE2-8256-A9C657DF3045}"/>
                  </a:ext>
                </a:extLst>
              </p:cNvPr>
              <p:cNvSpPr>
                <a:spLocks noChangeArrowheads="1"/>
              </p:cNvSpPr>
              <p:nvPr/>
            </p:nvSpPr>
            <p:spPr bwMode="auto">
              <a:xfrm>
                <a:off x="950913" y="2551113"/>
                <a:ext cx="322263" cy="273050"/>
              </a:xfrm>
              <a:custGeom>
                <a:avLst/>
                <a:gdLst>
                  <a:gd name="T0" fmla="*/ 9 w 86"/>
                  <a:gd name="T1" fmla="*/ 29 h 73"/>
                  <a:gd name="T2" fmla="*/ 9 w 86"/>
                  <a:gd name="T3" fmla="*/ 25 h 73"/>
                  <a:gd name="T4" fmla="*/ 34 w 86"/>
                  <a:gd name="T5" fmla="*/ 0 h 73"/>
                  <a:gd name="T6" fmla="*/ 53 w 86"/>
                  <a:gd name="T7" fmla="*/ 9 h 73"/>
                  <a:gd name="T8" fmla="*/ 76 w 86"/>
                  <a:gd name="T9" fmla="*/ 31 h 73"/>
                  <a:gd name="T10" fmla="*/ 86 w 86"/>
                  <a:gd name="T11" fmla="*/ 50 h 73"/>
                  <a:gd name="T12" fmla="*/ 60 w 86"/>
                  <a:gd name="T13" fmla="*/ 73 h 73"/>
                  <a:gd name="T14" fmla="*/ 38 w 86"/>
                  <a:gd name="T15" fmla="*/ 62 h 73"/>
                  <a:gd name="T16" fmla="*/ 22 w 86"/>
                  <a:gd name="T17" fmla="*/ 70 h 73"/>
                  <a:gd name="T18" fmla="*/ 0 w 86"/>
                  <a:gd name="T19" fmla="*/ 47 h 73"/>
                  <a:gd name="T20" fmla="*/ 9 w 86"/>
                  <a:gd name="T21" fmla="*/ 29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73"/>
                  <a:gd name="T35" fmla="*/ 86 w 86"/>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73">
                    <a:moveTo>
                      <a:pt x="9" y="29"/>
                    </a:moveTo>
                    <a:cubicBezTo>
                      <a:pt x="9" y="28"/>
                      <a:pt x="9" y="26"/>
                      <a:pt x="9" y="25"/>
                    </a:cubicBezTo>
                    <a:cubicBezTo>
                      <a:pt x="9" y="11"/>
                      <a:pt x="20" y="0"/>
                      <a:pt x="34" y="0"/>
                    </a:cubicBezTo>
                    <a:cubicBezTo>
                      <a:pt x="41" y="0"/>
                      <a:pt x="48" y="3"/>
                      <a:pt x="53" y="9"/>
                    </a:cubicBezTo>
                    <a:cubicBezTo>
                      <a:pt x="65" y="9"/>
                      <a:pt x="74" y="19"/>
                      <a:pt x="76" y="31"/>
                    </a:cubicBezTo>
                    <a:cubicBezTo>
                      <a:pt x="82" y="35"/>
                      <a:pt x="86" y="42"/>
                      <a:pt x="86" y="50"/>
                    </a:cubicBezTo>
                    <a:cubicBezTo>
                      <a:pt x="86" y="63"/>
                      <a:pt x="75" y="73"/>
                      <a:pt x="60" y="73"/>
                    </a:cubicBezTo>
                    <a:cubicBezTo>
                      <a:pt x="51" y="73"/>
                      <a:pt x="43" y="69"/>
                      <a:pt x="38" y="62"/>
                    </a:cubicBezTo>
                    <a:cubicBezTo>
                      <a:pt x="34" y="67"/>
                      <a:pt x="28" y="70"/>
                      <a:pt x="22" y="70"/>
                    </a:cubicBezTo>
                    <a:cubicBezTo>
                      <a:pt x="10" y="70"/>
                      <a:pt x="0" y="60"/>
                      <a:pt x="0" y="47"/>
                    </a:cubicBezTo>
                    <a:cubicBezTo>
                      <a:pt x="0" y="40"/>
                      <a:pt x="4" y="33"/>
                      <a:pt x="9" y="2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3" name="Freeform 222">
                <a:extLst>
                  <a:ext uri="{FF2B5EF4-FFF2-40B4-BE49-F238E27FC236}">
                    <a16:creationId xmlns:a16="http://schemas.microsoft.com/office/drawing/2014/main" id="{E8516D37-C29E-4191-B32D-8DB88DAB6257}"/>
                  </a:ext>
                </a:extLst>
              </p:cNvPr>
              <p:cNvSpPr>
                <a:spLocks noChangeArrowheads="1"/>
              </p:cNvSpPr>
              <p:nvPr/>
            </p:nvSpPr>
            <p:spPr bwMode="auto">
              <a:xfrm>
                <a:off x="931863" y="2551113"/>
                <a:ext cx="225425" cy="179388"/>
              </a:xfrm>
              <a:custGeom>
                <a:avLst/>
                <a:gdLst>
                  <a:gd name="T0" fmla="*/ 48 w 60"/>
                  <a:gd name="T1" fmla="*/ 5 h 48"/>
                  <a:gd name="T2" fmla="*/ 48 w 60"/>
                  <a:gd name="T3" fmla="*/ 4 h 48"/>
                  <a:gd name="T4" fmla="*/ 34 w 60"/>
                  <a:gd name="T5" fmla="*/ 2 h 48"/>
                  <a:gd name="T6" fmla="*/ 31 w 60"/>
                  <a:gd name="T7" fmla="*/ 8 h 48"/>
                  <a:gd name="T8" fmla="*/ 29 w 60"/>
                  <a:gd name="T9" fmla="*/ 16 h 48"/>
                  <a:gd name="T10" fmla="*/ 28 w 60"/>
                  <a:gd name="T11" fmla="*/ 16 h 48"/>
                  <a:gd name="T12" fmla="*/ 27 w 60"/>
                  <a:gd name="T13" fmla="*/ 15 h 48"/>
                  <a:gd name="T14" fmla="*/ 9 w 60"/>
                  <a:gd name="T15" fmla="*/ 13 h 48"/>
                  <a:gd name="T16" fmla="*/ 5 w 60"/>
                  <a:gd name="T17" fmla="*/ 21 h 48"/>
                  <a:gd name="T18" fmla="*/ 4 w 60"/>
                  <a:gd name="T19" fmla="*/ 35 h 48"/>
                  <a:gd name="T20" fmla="*/ 6 w 60"/>
                  <a:gd name="T21" fmla="*/ 44 h 48"/>
                  <a:gd name="T22" fmla="*/ 24 w 60"/>
                  <a:gd name="T23" fmla="*/ 44 h 48"/>
                  <a:gd name="T24" fmla="*/ 28 w 60"/>
                  <a:gd name="T25" fmla="*/ 35 h 48"/>
                  <a:gd name="T26" fmla="*/ 37 w 60"/>
                  <a:gd name="T27" fmla="*/ 33 h 48"/>
                  <a:gd name="T28" fmla="*/ 40 w 60"/>
                  <a:gd name="T29" fmla="*/ 29 h 48"/>
                  <a:gd name="T30" fmla="*/ 46 w 60"/>
                  <a:gd name="T31" fmla="*/ 27 h 48"/>
                  <a:gd name="T32" fmla="*/ 49 w 60"/>
                  <a:gd name="T33" fmla="*/ 20 h 48"/>
                  <a:gd name="T34" fmla="*/ 56 w 60"/>
                  <a:gd name="T35" fmla="*/ 19 h 48"/>
                  <a:gd name="T36" fmla="*/ 56 w 60"/>
                  <a:gd name="T37" fmla="*/ 8 h 48"/>
                  <a:gd name="T38" fmla="*/ 48 w 60"/>
                  <a:gd name="T39" fmla="*/ 5 h 4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48"/>
                  <a:gd name="T62" fmla="*/ 60 w 60"/>
                  <a:gd name="T63" fmla="*/ 48 h 4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48">
                    <a:moveTo>
                      <a:pt x="48" y="5"/>
                    </a:moveTo>
                    <a:cubicBezTo>
                      <a:pt x="48" y="4"/>
                      <a:pt x="48" y="4"/>
                      <a:pt x="48" y="4"/>
                    </a:cubicBezTo>
                    <a:cubicBezTo>
                      <a:pt x="44" y="0"/>
                      <a:pt x="38" y="0"/>
                      <a:pt x="34" y="2"/>
                    </a:cubicBezTo>
                    <a:cubicBezTo>
                      <a:pt x="32" y="4"/>
                      <a:pt x="31" y="6"/>
                      <a:pt x="31" y="8"/>
                    </a:cubicBezTo>
                    <a:cubicBezTo>
                      <a:pt x="28" y="10"/>
                      <a:pt x="28" y="13"/>
                      <a:pt x="29" y="16"/>
                    </a:cubicBezTo>
                    <a:cubicBezTo>
                      <a:pt x="28" y="16"/>
                      <a:pt x="28" y="16"/>
                      <a:pt x="28" y="16"/>
                    </a:cubicBezTo>
                    <a:cubicBezTo>
                      <a:pt x="28" y="16"/>
                      <a:pt x="27" y="15"/>
                      <a:pt x="27" y="15"/>
                    </a:cubicBezTo>
                    <a:cubicBezTo>
                      <a:pt x="22" y="10"/>
                      <a:pt x="14" y="10"/>
                      <a:pt x="9" y="13"/>
                    </a:cubicBezTo>
                    <a:cubicBezTo>
                      <a:pt x="6" y="15"/>
                      <a:pt x="5" y="18"/>
                      <a:pt x="5" y="21"/>
                    </a:cubicBezTo>
                    <a:cubicBezTo>
                      <a:pt x="1" y="25"/>
                      <a:pt x="0" y="30"/>
                      <a:pt x="4" y="35"/>
                    </a:cubicBezTo>
                    <a:cubicBezTo>
                      <a:pt x="3" y="38"/>
                      <a:pt x="4" y="41"/>
                      <a:pt x="6" y="44"/>
                    </a:cubicBezTo>
                    <a:cubicBezTo>
                      <a:pt x="11" y="48"/>
                      <a:pt x="19" y="48"/>
                      <a:pt x="24" y="44"/>
                    </a:cubicBezTo>
                    <a:cubicBezTo>
                      <a:pt x="27" y="42"/>
                      <a:pt x="29" y="38"/>
                      <a:pt x="28" y="35"/>
                    </a:cubicBezTo>
                    <a:cubicBezTo>
                      <a:pt x="31" y="35"/>
                      <a:pt x="35" y="35"/>
                      <a:pt x="37" y="33"/>
                    </a:cubicBezTo>
                    <a:cubicBezTo>
                      <a:pt x="39" y="32"/>
                      <a:pt x="40" y="31"/>
                      <a:pt x="40" y="29"/>
                    </a:cubicBezTo>
                    <a:cubicBezTo>
                      <a:pt x="42" y="29"/>
                      <a:pt x="45" y="28"/>
                      <a:pt x="46" y="27"/>
                    </a:cubicBezTo>
                    <a:cubicBezTo>
                      <a:pt x="49" y="25"/>
                      <a:pt x="50" y="22"/>
                      <a:pt x="49" y="20"/>
                    </a:cubicBezTo>
                    <a:cubicBezTo>
                      <a:pt x="52" y="20"/>
                      <a:pt x="54" y="20"/>
                      <a:pt x="56" y="19"/>
                    </a:cubicBezTo>
                    <a:cubicBezTo>
                      <a:pt x="60" y="16"/>
                      <a:pt x="60" y="11"/>
                      <a:pt x="56" y="8"/>
                    </a:cubicBezTo>
                    <a:cubicBezTo>
                      <a:pt x="54" y="6"/>
                      <a:pt x="51" y="5"/>
                      <a:pt x="48"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4" name="Freeform 223">
                <a:extLst>
                  <a:ext uri="{FF2B5EF4-FFF2-40B4-BE49-F238E27FC236}">
                    <a16:creationId xmlns:a16="http://schemas.microsoft.com/office/drawing/2014/main" id="{CF50ACB2-F103-4A30-A3B6-9056D8D4DAB7}"/>
                  </a:ext>
                </a:extLst>
              </p:cNvPr>
              <p:cNvSpPr>
                <a:spLocks noChangeArrowheads="1"/>
              </p:cNvSpPr>
              <p:nvPr/>
            </p:nvSpPr>
            <p:spPr bwMode="auto">
              <a:xfrm>
                <a:off x="962025" y="2455863"/>
                <a:ext cx="311150" cy="249238"/>
              </a:xfrm>
              <a:custGeom>
                <a:avLst/>
                <a:gdLst>
                  <a:gd name="T0" fmla="*/ 15 w 83"/>
                  <a:gd name="T1" fmla="*/ 19 h 66"/>
                  <a:gd name="T2" fmla="*/ 16 w 83"/>
                  <a:gd name="T3" fmla="*/ 16 h 66"/>
                  <a:gd name="T4" fmla="*/ 44 w 83"/>
                  <a:gd name="T5" fmla="*/ 3 h 66"/>
                  <a:gd name="T6" fmla="*/ 59 w 83"/>
                  <a:gd name="T7" fmla="*/ 14 h 66"/>
                  <a:gd name="T8" fmla="*/ 76 w 83"/>
                  <a:gd name="T9" fmla="*/ 35 h 66"/>
                  <a:gd name="T10" fmla="*/ 81 w 83"/>
                  <a:gd name="T11" fmla="*/ 51 h 66"/>
                  <a:gd name="T12" fmla="*/ 53 w 83"/>
                  <a:gd name="T13" fmla="*/ 63 h 66"/>
                  <a:gd name="T14" fmla="*/ 35 w 83"/>
                  <a:gd name="T15" fmla="*/ 50 h 66"/>
                  <a:gd name="T16" fmla="*/ 18 w 83"/>
                  <a:gd name="T17" fmla="*/ 52 h 66"/>
                  <a:gd name="T18" fmla="*/ 3 w 83"/>
                  <a:gd name="T19" fmla="*/ 30 h 66"/>
                  <a:gd name="T20" fmla="*/ 15 w 83"/>
                  <a:gd name="T21" fmla="*/ 19 h 6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3"/>
                  <a:gd name="T34" fmla="*/ 0 h 66"/>
                  <a:gd name="T35" fmla="*/ 83 w 83"/>
                  <a:gd name="T36" fmla="*/ 66 h 6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3" h="66">
                    <a:moveTo>
                      <a:pt x="15" y="19"/>
                    </a:moveTo>
                    <a:cubicBezTo>
                      <a:pt x="16" y="18"/>
                      <a:pt x="16" y="17"/>
                      <a:pt x="16" y="16"/>
                    </a:cubicBezTo>
                    <a:cubicBezTo>
                      <a:pt x="19" y="6"/>
                      <a:pt x="32" y="0"/>
                      <a:pt x="44" y="3"/>
                    </a:cubicBezTo>
                    <a:cubicBezTo>
                      <a:pt x="51" y="5"/>
                      <a:pt x="56" y="9"/>
                      <a:pt x="59" y="14"/>
                    </a:cubicBezTo>
                    <a:cubicBezTo>
                      <a:pt x="70" y="17"/>
                      <a:pt x="77" y="26"/>
                      <a:pt x="76" y="35"/>
                    </a:cubicBezTo>
                    <a:cubicBezTo>
                      <a:pt x="81" y="40"/>
                      <a:pt x="83" y="46"/>
                      <a:pt x="81" y="51"/>
                    </a:cubicBezTo>
                    <a:cubicBezTo>
                      <a:pt x="79" y="61"/>
                      <a:pt x="66" y="66"/>
                      <a:pt x="53" y="63"/>
                    </a:cubicBezTo>
                    <a:cubicBezTo>
                      <a:pt x="44" y="61"/>
                      <a:pt x="38" y="55"/>
                      <a:pt x="35" y="50"/>
                    </a:cubicBezTo>
                    <a:cubicBezTo>
                      <a:pt x="30" y="52"/>
                      <a:pt x="24" y="53"/>
                      <a:pt x="18" y="52"/>
                    </a:cubicBezTo>
                    <a:cubicBezTo>
                      <a:pt x="7" y="49"/>
                      <a:pt x="0" y="40"/>
                      <a:pt x="3" y="30"/>
                    </a:cubicBezTo>
                    <a:cubicBezTo>
                      <a:pt x="5" y="25"/>
                      <a:pt x="9" y="21"/>
                      <a:pt x="15" y="19"/>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5" name="Freeform 224">
                <a:extLst>
                  <a:ext uri="{FF2B5EF4-FFF2-40B4-BE49-F238E27FC236}">
                    <a16:creationId xmlns:a16="http://schemas.microsoft.com/office/drawing/2014/main" id="{CB85DC89-7665-4C9B-AAD6-4B0153456840}"/>
                  </a:ext>
                </a:extLst>
              </p:cNvPr>
              <p:cNvSpPr>
                <a:spLocks noChangeArrowheads="1"/>
              </p:cNvSpPr>
              <p:nvPr/>
            </p:nvSpPr>
            <p:spPr bwMode="auto">
              <a:xfrm>
                <a:off x="1108075" y="3406775"/>
                <a:ext cx="357188" cy="342900"/>
              </a:xfrm>
              <a:custGeom>
                <a:avLst/>
                <a:gdLst>
                  <a:gd name="T0" fmla="*/ 95 w 95"/>
                  <a:gd name="T1" fmla="*/ 35 h 91"/>
                  <a:gd name="T2" fmla="*/ 93 w 95"/>
                  <a:gd name="T3" fmla="*/ 33 h 91"/>
                  <a:gd name="T4" fmla="*/ 93 w 95"/>
                  <a:gd name="T5" fmla="*/ 33 h 91"/>
                  <a:gd name="T6" fmla="*/ 93 w 95"/>
                  <a:gd name="T7" fmla="*/ 33 h 91"/>
                  <a:gd name="T8" fmla="*/ 92 w 95"/>
                  <a:gd name="T9" fmla="*/ 33 h 91"/>
                  <a:gd name="T10" fmla="*/ 63 w 95"/>
                  <a:gd name="T11" fmla="*/ 28 h 91"/>
                  <a:gd name="T12" fmla="*/ 50 w 95"/>
                  <a:gd name="T13" fmla="*/ 2 h 91"/>
                  <a:gd name="T14" fmla="*/ 47 w 95"/>
                  <a:gd name="T15" fmla="*/ 0 h 91"/>
                  <a:gd name="T16" fmla="*/ 44 w 95"/>
                  <a:gd name="T17" fmla="*/ 2 h 91"/>
                  <a:gd name="T18" fmla="*/ 31 w 95"/>
                  <a:gd name="T19" fmla="*/ 28 h 91"/>
                  <a:gd name="T20" fmla="*/ 3 w 95"/>
                  <a:gd name="T21" fmla="*/ 33 h 91"/>
                  <a:gd name="T22" fmla="*/ 0 w 95"/>
                  <a:gd name="T23" fmla="*/ 35 h 91"/>
                  <a:gd name="T24" fmla="*/ 1 w 95"/>
                  <a:gd name="T25" fmla="*/ 38 h 91"/>
                  <a:gd name="T26" fmla="*/ 22 w 95"/>
                  <a:gd name="T27" fmla="*/ 59 h 91"/>
                  <a:gd name="T28" fmla="*/ 17 w 95"/>
                  <a:gd name="T29" fmla="*/ 87 h 91"/>
                  <a:gd name="T30" fmla="*/ 18 w 95"/>
                  <a:gd name="T31" fmla="*/ 91 h 91"/>
                  <a:gd name="T32" fmla="*/ 22 w 95"/>
                  <a:gd name="T33" fmla="*/ 91 h 91"/>
                  <a:gd name="T34" fmla="*/ 47 w 95"/>
                  <a:gd name="T35" fmla="*/ 77 h 91"/>
                  <a:gd name="T36" fmla="*/ 73 w 95"/>
                  <a:gd name="T37" fmla="*/ 91 h 91"/>
                  <a:gd name="T38" fmla="*/ 75 w 95"/>
                  <a:gd name="T39" fmla="*/ 91 h 91"/>
                  <a:gd name="T40" fmla="*/ 77 w 95"/>
                  <a:gd name="T41" fmla="*/ 91 h 91"/>
                  <a:gd name="T42" fmla="*/ 78 w 95"/>
                  <a:gd name="T43" fmla="*/ 87 h 91"/>
                  <a:gd name="T44" fmla="*/ 73 w 95"/>
                  <a:gd name="T45" fmla="*/ 59 h 91"/>
                  <a:gd name="T46" fmla="*/ 94 w 95"/>
                  <a:gd name="T47" fmla="*/ 38 h 91"/>
                  <a:gd name="T48" fmla="*/ 95 w 95"/>
                  <a:gd name="T49" fmla="*/ 35 h 9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95"/>
                  <a:gd name="T76" fmla="*/ 0 h 91"/>
                  <a:gd name="T77" fmla="*/ 95 w 95"/>
                  <a:gd name="T78" fmla="*/ 91 h 9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95" h="91">
                    <a:moveTo>
                      <a:pt x="95" y="35"/>
                    </a:moveTo>
                    <a:cubicBezTo>
                      <a:pt x="94" y="34"/>
                      <a:pt x="94" y="34"/>
                      <a:pt x="93" y="33"/>
                    </a:cubicBezTo>
                    <a:cubicBezTo>
                      <a:pt x="93" y="33"/>
                      <a:pt x="93" y="33"/>
                      <a:pt x="93" y="33"/>
                    </a:cubicBezTo>
                    <a:cubicBezTo>
                      <a:pt x="93" y="33"/>
                      <a:pt x="93" y="33"/>
                      <a:pt x="93" y="33"/>
                    </a:cubicBezTo>
                    <a:cubicBezTo>
                      <a:pt x="92" y="33"/>
                      <a:pt x="92" y="33"/>
                      <a:pt x="92" y="33"/>
                    </a:cubicBezTo>
                    <a:cubicBezTo>
                      <a:pt x="63" y="28"/>
                      <a:pt x="63" y="28"/>
                      <a:pt x="63" y="28"/>
                    </a:cubicBezTo>
                    <a:cubicBezTo>
                      <a:pt x="50" y="2"/>
                      <a:pt x="50" y="2"/>
                      <a:pt x="50" y="2"/>
                    </a:cubicBezTo>
                    <a:cubicBezTo>
                      <a:pt x="50" y="1"/>
                      <a:pt x="49" y="0"/>
                      <a:pt x="47" y="0"/>
                    </a:cubicBezTo>
                    <a:cubicBezTo>
                      <a:pt x="46" y="0"/>
                      <a:pt x="45" y="1"/>
                      <a:pt x="44" y="2"/>
                    </a:cubicBezTo>
                    <a:cubicBezTo>
                      <a:pt x="31" y="28"/>
                      <a:pt x="31" y="28"/>
                      <a:pt x="31" y="28"/>
                    </a:cubicBezTo>
                    <a:cubicBezTo>
                      <a:pt x="3" y="33"/>
                      <a:pt x="3" y="33"/>
                      <a:pt x="3" y="33"/>
                    </a:cubicBezTo>
                    <a:cubicBezTo>
                      <a:pt x="1" y="33"/>
                      <a:pt x="0" y="34"/>
                      <a:pt x="0" y="35"/>
                    </a:cubicBezTo>
                    <a:cubicBezTo>
                      <a:pt x="0" y="36"/>
                      <a:pt x="0" y="37"/>
                      <a:pt x="1" y="38"/>
                    </a:cubicBezTo>
                    <a:cubicBezTo>
                      <a:pt x="22" y="59"/>
                      <a:pt x="22" y="59"/>
                      <a:pt x="22" y="59"/>
                    </a:cubicBezTo>
                    <a:cubicBezTo>
                      <a:pt x="17" y="87"/>
                      <a:pt x="17" y="87"/>
                      <a:pt x="17" y="87"/>
                    </a:cubicBezTo>
                    <a:cubicBezTo>
                      <a:pt x="16" y="89"/>
                      <a:pt x="17" y="90"/>
                      <a:pt x="18" y="91"/>
                    </a:cubicBezTo>
                    <a:cubicBezTo>
                      <a:pt x="19" y="91"/>
                      <a:pt x="20" y="91"/>
                      <a:pt x="22" y="91"/>
                    </a:cubicBezTo>
                    <a:cubicBezTo>
                      <a:pt x="47" y="77"/>
                      <a:pt x="47" y="77"/>
                      <a:pt x="47" y="77"/>
                    </a:cubicBezTo>
                    <a:cubicBezTo>
                      <a:pt x="73" y="91"/>
                      <a:pt x="73" y="91"/>
                      <a:pt x="73" y="91"/>
                    </a:cubicBezTo>
                    <a:cubicBezTo>
                      <a:pt x="74" y="91"/>
                      <a:pt x="74" y="91"/>
                      <a:pt x="75" y="91"/>
                    </a:cubicBezTo>
                    <a:cubicBezTo>
                      <a:pt x="75" y="91"/>
                      <a:pt x="76" y="91"/>
                      <a:pt x="77" y="91"/>
                    </a:cubicBezTo>
                    <a:cubicBezTo>
                      <a:pt x="78" y="90"/>
                      <a:pt x="78" y="89"/>
                      <a:pt x="78" y="87"/>
                    </a:cubicBezTo>
                    <a:cubicBezTo>
                      <a:pt x="73" y="59"/>
                      <a:pt x="73" y="59"/>
                      <a:pt x="73" y="59"/>
                    </a:cubicBezTo>
                    <a:cubicBezTo>
                      <a:pt x="94" y="38"/>
                      <a:pt x="94" y="38"/>
                      <a:pt x="94" y="38"/>
                    </a:cubicBezTo>
                    <a:cubicBezTo>
                      <a:pt x="95" y="37"/>
                      <a:pt x="95" y="36"/>
                      <a:pt x="95" y="3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6" name="Freeform 225">
                <a:extLst>
                  <a:ext uri="{FF2B5EF4-FFF2-40B4-BE49-F238E27FC236}">
                    <a16:creationId xmlns:a16="http://schemas.microsoft.com/office/drawing/2014/main" id="{7D78B0CE-4860-41F9-BB25-3B389D775C11}"/>
                  </a:ext>
                </a:extLst>
              </p:cNvPr>
              <p:cNvSpPr>
                <a:spLocks noEditPoints="1" noChangeArrowheads="1"/>
              </p:cNvSpPr>
              <p:nvPr/>
            </p:nvSpPr>
            <p:spPr bwMode="auto">
              <a:xfrm>
                <a:off x="1412875" y="2370138"/>
                <a:ext cx="112713" cy="168275"/>
              </a:xfrm>
              <a:custGeom>
                <a:avLst/>
                <a:gdLst>
                  <a:gd name="T0" fmla="*/ 13 w 30"/>
                  <a:gd name="T1" fmla="*/ 1 h 45"/>
                  <a:gd name="T2" fmla="*/ 5 w 30"/>
                  <a:gd name="T3" fmla="*/ 10 h 45"/>
                  <a:gd name="T4" fmla="*/ 4 w 30"/>
                  <a:gd name="T5" fmla="*/ 4 h 45"/>
                  <a:gd name="T6" fmla="*/ 0 w 30"/>
                  <a:gd name="T7" fmla="*/ 5 h 45"/>
                  <a:gd name="T8" fmla="*/ 10 w 30"/>
                  <a:gd name="T9" fmla="*/ 45 h 45"/>
                  <a:gd name="T10" fmla="*/ 14 w 30"/>
                  <a:gd name="T11" fmla="*/ 44 h 45"/>
                  <a:gd name="T12" fmla="*/ 11 w 30"/>
                  <a:gd name="T13" fmla="*/ 29 h 45"/>
                  <a:gd name="T14" fmla="*/ 21 w 30"/>
                  <a:gd name="T15" fmla="*/ 32 h 45"/>
                  <a:gd name="T16" fmla="*/ 28 w 30"/>
                  <a:gd name="T17" fmla="*/ 26 h 45"/>
                  <a:gd name="T18" fmla="*/ 29 w 30"/>
                  <a:gd name="T19" fmla="*/ 13 h 45"/>
                  <a:gd name="T20" fmla="*/ 23 w 30"/>
                  <a:gd name="T21" fmla="*/ 3 h 45"/>
                  <a:gd name="T22" fmla="*/ 13 w 30"/>
                  <a:gd name="T23" fmla="*/ 1 h 45"/>
                  <a:gd name="T24" fmla="*/ 24 w 30"/>
                  <a:gd name="T25" fmla="*/ 25 h 45"/>
                  <a:gd name="T26" fmla="*/ 19 w 30"/>
                  <a:gd name="T27" fmla="*/ 29 h 45"/>
                  <a:gd name="T28" fmla="*/ 13 w 30"/>
                  <a:gd name="T29" fmla="*/ 28 h 45"/>
                  <a:gd name="T30" fmla="*/ 9 w 30"/>
                  <a:gd name="T31" fmla="*/ 23 h 45"/>
                  <a:gd name="T32" fmla="*/ 7 w 30"/>
                  <a:gd name="T33" fmla="*/ 15 h 45"/>
                  <a:gd name="T34" fmla="*/ 8 w 30"/>
                  <a:gd name="T35" fmla="*/ 9 h 45"/>
                  <a:gd name="T36" fmla="*/ 13 w 30"/>
                  <a:gd name="T37" fmla="*/ 5 h 45"/>
                  <a:gd name="T38" fmla="*/ 19 w 30"/>
                  <a:gd name="T39" fmla="*/ 7 h 45"/>
                  <a:gd name="T40" fmla="*/ 24 w 30"/>
                  <a:gd name="T41" fmla="*/ 15 h 45"/>
                  <a:gd name="T42" fmla="*/ 24 w 30"/>
                  <a:gd name="T43" fmla="*/ 25 h 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0"/>
                  <a:gd name="T67" fmla="*/ 0 h 45"/>
                  <a:gd name="T68" fmla="*/ 30 w 30"/>
                  <a:gd name="T69" fmla="*/ 45 h 45"/>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0" h="45">
                    <a:moveTo>
                      <a:pt x="13" y="1"/>
                    </a:moveTo>
                    <a:cubicBezTo>
                      <a:pt x="9" y="2"/>
                      <a:pt x="6" y="5"/>
                      <a:pt x="5" y="10"/>
                    </a:cubicBezTo>
                    <a:cubicBezTo>
                      <a:pt x="4" y="4"/>
                      <a:pt x="4" y="4"/>
                      <a:pt x="4" y="4"/>
                    </a:cubicBezTo>
                    <a:cubicBezTo>
                      <a:pt x="0" y="5"/>
                      <a:pt x="0" y="5"/>
                      <a:pt x="0" y="5"/>
                    </a:cubicBezTo>
                    <a:cubicBezTo>
                      <a:pt x="10" y="45"/>
                      <a:pt x="10" y="45"/>
                      <a:pt x="10" y="45"/>
                    </a:cubicBezTo>
                    <a:cubicBezTo>
                      <a:pt x="14" y="44"/>
                      <a:pt x="14" y="44"/>
                      <a:pt x="14" y="44"/>
                    </a:cubicBezTo>
                    <a:cubicBezTo>
                      <a:pt x="11" y="29"/>
                      <a:pt x="11" y="29"/>
                      <a:pt x="11" y="29"/>
                    </a:cubicBezTo>
                    <a:cubicBezTo>
                      <a:pt x="14" y="32"/>
                      <a:pt x="17" y="33"/>
                      <a:pt x="21" y="32"/>
                    </a:cubicBezTo>
                    <a:cubicBezTo>
                      <a:pt x="24" y="31"/>
                      <a:pt x="27" y="29"/>
                      <a:pt x="28" y="26"/>
                    </a:cubicBezTo>
                    <a:cubicBezTo>
                      <a:pt x="30" y="22"/>
                      <a:pt x="30" y="18"/>
                      <a:pt x="29" y="13"/>
                    </a:cubicBezTo>
                    <a:cubicBezTo>
                      <a:pt x="27" y="9"/>
                      <a:pt x="25" y="5"/>
                      <a:pt x="23" y="3"/>
                    </a:cubicBezTo>
                    <a:cubicBezTo>
                      <a:pt x="20" y="1"/>
                      <a:pt x="16" y="0"/>
                      <a:pt x="13" y="1"/>
                    </a:cubicBezTo>
                    <a:close/>
                    <a:moveTo>
                      <a:pt x="24" y="25"/>
                    </a:moveTo>
                    <a:cubicBezTo>
                      <a:pt x="22" y="27"/>
                      <a:pt x="21" y="28"/>
                      <a:pt x="19" y="29"/>
                    </a:cubicBezTo>
                    <a:cubicBezTo>
                      <a:pt x="17" y="29"/>
                      <a:pt x="15" y="29"/>
                      <a:pt x="13" y="28"/>
                    </a:cubicBezTo>
                    <a:cubicBezTo>
                      <a:pt x="11" y="27"/>
                      <a:pt x="10" y="25"/>
                      <a:pt x="9" y="23"/>
                    </a:cubicBezTo>
                    <a:cubicBezTo>
                      <a:pt x="7" y="15"/>
                      <a:pt x="7" y="15"/>
                      <a:pt x="7" y="15"/>
                    </a:cubicBezTo>
                    <a:cubicBezTo>
                      <a:pt x="7" y="12"/>
                      <a:pt x="7" y="10"/>
                      <a:pt x="8" y="9"/>
                    </a:cubicBezTo>
                    <a:cubicBezTo>
                      <a:pt x="10" y="7"/>
                      <a:pt x="11" y="6"/>
                      <a:pt x="13" y="5"/>
                    </a:cubicBezTo>
                    <a:cubicBezTo>
                      <a:pt x="15" y="5"/>
                      <a:pt x="17" y="5"/>
                      <a:pt x="19" y="7"/>
                    </a:cubicBezTo>
                    <a:cubicBezTo>
                      <a:pt x="21" y="8"/>
                      <a:pt x="23" y="11"/>
                      <a:pt x="24" y="15"/>
                    </a:cubicBezTo>
                    <a:cubicBezTo>
                      <a:pt x="25" y="19"/>
                      <a:pt x="25" y="22"/>
                      <a:pt x="24" y="2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7" name="Freeform 226">
                <a:extLst>
                  <a:ext uri="{FF2B5EF4-FFF2-40B4-BE49-F238E27FC236}">
                    <a16:creationId xmlns:a16="http://schemas.microsoft.com/office/drawing/2014/main" id="{75F910F3-8EB3-4289-8178-DD00AC252974}"/>
                  </a:ext>
                </a:extLst>
              </p:cNvPr>
              <p:cNvSpPr>
                <a:spLocks noChangeArrowheads="1"/>
              </p:cNvSpPr>
              <p:nvPr/>
            </p:nvSpPr>
            <p:spPr bwMode="auto">
              <a:xfrm>
                <a:off x="1533525" y="2339975"/>
                <a:ext cx="55563" cy="131763"/>
              </a:xfrm>
              <a:custGeom>
                <a:avLst/>
                <a:gdLst>
                  <a:gd name="T0" fmla="*/ 8 w 15"/>
                  <a:gd name="T1" fmla="*/ 3 h 35"/>
                  <a:gd name="T2" fmla="*/ 6 w 15"/>
                  <a:gd name="T3" fmla="*/ 11 h 35"/>
                  <a:gd name="T4" fmla="*/ 4 w 15"/>
                  <a:gd name="T5" fmla="*/ 4 h 35"/>
                  <a:gd name="T6" fmla="*/ 0 w 15"/>
                  <a:gd name="T7" fmla="*/ 5 h 35"/>
                  <a:gd name="T8" fmla="*/ 7 w 15"/>
                  <a:gd name="T9" fmla="*/ 35 h 35"/>
                  <a:gd name="T10" fmla="*/ 12 w 15"/>
                  <a:gd name="T11" fmla="*/ 33 h 35"/>
                  <a:gd name="T12" fmla="*/ 8 w 15"/>
                  <a:gd name="T13" fmla="*/ 18 h 35"/>
                  <a:gd name="T14" fmla="*/ 9 w 15"/>
                  <a:gd name="T15" fmla="*/ 10 h 35"/>
                  <a:gd name="T16" fmla="*/ 14 w 15"/>
                  <a:gd name="T17" fmla="*/ 5 h 35"/>
                  <a:gd name="T18" fmla="*/ 15 w 15"/>
                  <a:gd name="T19" fmla="*/ 5 h 35"/>
                  <a:gd name="T20" fmla="*/ 14 w 15"/>
                  <a:gd name="T21" fmla="*/ 0 h 35"/>
                  <a:gd name="T22" fmla="*/ 12 w 15"/>
                  <a:gd name="T23" fmla="*/ 1 h 35"/>
                  <a:gd name="T24" fmla="*/ 8 w 15"/>
                  <a:gd name="T25" fmla="*/ 3 h 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5"/>
                  <a:gd name="T40" fmla="*/ 0 h 35"/>
                  <a:gd name="T41" fmla="*/ 15 w 15"/>
                  <a:gd name="T42" fmla="*/ 35 h 3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5" h="35">
                    <a:moveTo>
                      <a:pt x="8" y="3"/>
                    </a:moveTo>
                    <a:cubicBezTo>
                      <a:pt x="7" y="5"/>
                      <a:pt x="6" y="7"/>
                      <a:pt x="6" y="11"/>
                    </a:cubicBezTo>
                    <a:cubicBezTo>
                      <a:pt x="4" y="4"/>
                      <a:pt x="4" y="4"/>
                      <a:pt x="4" y="4"/>
                    </a:cubicBezTo>
                    <a:cubicBezTo>
                      <a:pt x="0" y="5"/>
                      <a:pt x="0" y="5"/>
                      <a:pt x="0" y="5"/>
                    </a:cubicBezTo>
                    <a:cubicBezTo>
                      <a:pt x="7" y="35"/>
                      <a:pt x="7" y="35"/>
                      <a:pt x="7" y="35"/>
                    </a:cubicBezTo>
                    <a:cubicBezTo>
                      <a:pt x="12" y="33"/>
                      <a:pt x="12" y="33"/>
                      <a:pt x="12" y="33"/>
                    </a:cubicBezTo>
                    <a:cubicBezTo>
                      <a:pt x="8" y="18"/>
                      <a:pt x="8" y="18"/>
                      <a:pt x="8" y="18"/>
                    </a:cubicBezTo>
                    <a:cubicBezTo>
                      <a:pt x="7" y="15"/>
                      <a:pt x="8" y="12"/>
                      <a:pt x="9" y="10"/>
                    </a:cubicBezTo>
                    <a:cubicBezTo>
                      <a:pt x="10" y="7"/>
                      <a:pt x="12" y="6"/>
                      <a:pt x="14" y="5"/>
                    </a:cubicBezTo>
                    <a:cubicBezTo>
                      <a:pt x="15" y="5"/>
                      <a:pt x="15" y="5"/>
                      <a:pt x="15" y="5"/>
                    </a:cubicBezTo>
                    <a:cubicBezTo>
                      <a:pt x="14" y="0"/>
                      <a:pt x="14" y="0"/>
                      <a:pt x="14" y="0"/>
                    </a:cubicBezTo>
                    <a:cubicBezTo>
                      <a:pt x="13" y="1"/>
                      <a:pt x="13" y="1"/>
                      <a:pt x="12" y="1"/>
                    </a:cubicBezTo>
                    <a:cubicBezTo>
                      <a:pt x="11" y="1"/>
                      <a:pt x="9" y="2"/>
                      <a:pt x="8"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8" name="Freeform 227">
                <a:extLst>
                  <a:ext uri="{FF2B5EF4-FFF2-40B4-BE49-F238E27FC236}">
                    <a16:creationId xmlns:a16="http://schemas.microsoft.com/office/drawing/2014/main" id="{13944774-F2FA-4F3A-A36C-F4514846B9FB}"/>
                  </a:ext>
                </a:extLst>
              </p:cNvPr>
              <p:cNvSpPr>
                <a:spLocks noEditPoints="1" noChangeArrowheads="1"/>
              </p:cNvSpPr>
              <p:nvPr/>
            </p:nvSpPr>
            <p:spPr bwMode="auto">
              <a:xfrm>
                <a:off x="1604963" y="2320925"/>
                <a:ext cx="107950" cy="128588"/>
              </a:xfrm>
              <a:custGeom>
                <a:avLst/>
                <a:gdLst>
                  <a:gd name="T0" fmla="*/ 21 w 29"/>
                  <a:gd name="T1" fmla="*/ 3 h 34"/>
                  <a:gd name="T2" fmla="*/ 10 w 29"/>
                  <a:gd name="T3" fmla="*/ 1 h 34"/>
                  <a:gd name="T4" fmla="*/ 2 w 29"/>
                  <a:gd name="T5" fmla="*/ 8 h 34"/>
                  <a:gd name="T6" fmla="*/ 1 w 29"/>
                  <a:gd name="T7" fmla="*/ 20 h 34"/>
                  <a:gd name="T8" fmla="*/ 7 w 29"/>
                  <a:gd name="T9" fmla="*/ 31 h 34"/>
                  <a:gd name="T10" fmla="*/ 18 w 29"/>
                  <a:gd name="T11" fmla="*/ 33 h 34"/>
                  <a:gd name="T12" fmla="*/ 27 w 29"/>
                  <a:gd name="T13" fmla="*/ 26 h 34"/>
                  <a:gd name="T14" fmla="*/ 28 w 29"/>
                  <a:gd name="T15" fmla="*/ 14 h 34"/>
                  <a:gd name="T16" fmla="*/ 21 w 29"/>
                  <a:gd name="T17" fmla="*/ 3 h 34"/>
                  <a:gd name="T18" fmla="*/ 23 w 29"/>
                  <a:gd name="T19" fmla="*/ 25 h 34"/>
                  <a:gd name="T20" fmla="*/ 17 w 29"/>
                  <a:gd name="T21" fmla="*/ 29 h 34"/>
                  <a:gd name="T22" fmla="*/ 11 w 29"/>
                  <a:gd name="T23" fmla="*/ 28 h 34"/>
                  <a:gd name="T24" fmla="*/ 6 w 29"/>
                  <a:gd name="T25" fmla="*/ 19 h 34"/>
                  <a:gd name="T26" fmla="*/ 6 w 29"/>
                  <a:gd name="T27" fmla="*/ 10 h 34"/>
                  <a:gd name="T28" fmla="*/ 11 w 29"/>
                  <a:gd name="T29" fmla="*/ 5 h 34"/>
                  <a:gd name="T30" fmla="*/ 18 w 29"/>
                  <a:gd name="T31" fmla="*/ 7 h 34"/>
                  <a:gd name="T32" fmla="*/ 23 w 29"/>
                  <a:gd name="T33" fmla="*/ 15 h 34"/>
                  <a:gd name="T34" fmla="*/ 23 w 29"/>
                  <a:gd name="T35" fmla="*/ 25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4"/>
                  <a:gd name="T56" fmla="*/ 29 w 29"/>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4">
                    <a:moveTo>
                      <a:pt x="21" y="3"/>
                    </a:moveTo>
                    <a:cubicBezTo>
                      <a:pt x="18" y="1"/>
                      <a:pt x="15" y="0"/>
                      <a:pt x="10" y="1"/>
                    </a:cubicBezTo>
                    <a:cubicBezTo>
                      <a:pt x="7" y="2"/>
                      <a:pt x="4" y="5"/>
                      <a:pt x="2" y="8"/>
                    </a:cubicBezTo>
                    <a:cubicBezTo>
                      <a:pt x="0" y="12"/>
                      <a:pt x="0" y="16"/>
                      <a:pt x="1" y="20"/>
                    </a:cubicBezTo>
                    <a:cubicBezTo>
                      <a:pt x="2" y="25"/>
                      <a:pt x="4" y="28"/>
                      <a:pt x="7" y="31"/>
                    </a:cubicBezTo>
                    <a:cubicBezTo>
                      <a:pt x="10" y="33"/>
                      <a:pt x="14" y="34"/>
                      <a:pt x="18" y="33"/>
                    </a:cubicBezTo>
                    <a:cubicBezTo>
                      <a:pt x="22" y="32"/>
                      <a:pt x="25" y="30"/>
                      <a:pt x="27" y="26"/>
                    </a:cubicBezTo>
                    <a:cubicBezTo>
                      <a:pt x="29" y="22"/>
                      <a:pt x="29" y="18"/>
                      <a:pt x="28" y="14"/>
                    </a:cubicBezTo>
                    <a:cubicBezTo>
                      <a:pt x="27" y="9"/>
                      <a:pt x="24" y="6"/>
                      <a:pt x="21" y="3"/>
                    </a:cubicBezTo>
                    <a:close/>
                    <a:moveTo>
                      <a:pt x="23" y="25"/>
                    </a:moveTo>
                    <a:cubicBezTo>
                      <a:pt x="21" y="27"/>
                      <a:pt x="20" y="28"/>
                      <a:pt x="17" y="29"/>
                    </a:cubicBezTo>
                    <a:cubicBezTo>
                      <a:pt x="15" y="30"/>
                      <a:pt x="13" y="29"/>
                      <a:pt x="11" y="28"/>
                    </a:cubicBezTo>
                    <a:cubicBezTo>
                      <a:pt x="9" y="26"/>
                      <a:pt x="7" y="23"/>
                      <a:pt x="6" y="19"/>
                    </a:cubicBezTo>
                    <a:cubicBezTo>
                      <a:pt x="5" y="15"/>
                      <a:pt x="5" y="12"/>
                      <a:pt x="6" y="10"/>
                    </a:cubicBezTo>
                    <a:cubicBezTo>
                      <a:pt x="7" y="7"/>
                      <a:pt x="9" y="6"/>
                      <a:pt x="11" y="5"/>
                    </a:cubicBezTo>
                    <a:cubicBezTo>
                      <a:pt x="13" y="5"/>
                      <a:pt x="16" y="5"/>
                      <a:pt x="18" y="7"/>
                    </a:cubicBezTo>
                    <a:cubicBezTo>
                      <a:pt x="20" y="8"/>
                      <a:pt x="22" y="11"/>
                      <a:pt x="23" y="15"/>
                    </a:cubicBezTo>
                    <a:cubicBezTo>
                      <a:pt x="24" y="19"/>
                      <a:pt x="24" y="22"/>
                      <a:pt x="23" y="2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69" name="Freeform 228">
                <a:extLst>
                  <a:ext uri="{FF2B5EF4-FFF2-40B4-BE49-F238E27FC236}">
                    <a16:creationId xmlns:a16="http://schemas.microsoft.com/office/drawing/2014/main" id="{28F6CD9B-D29C-4AFC-8632-5CF8AC399B46}"/>
                  </a:ext>
                </a:extLst>
              </p:cNvPr>
              <p:cNvSpPr>
                <a:spLocks noChangeArrowheads="1"/>
              </p:cNvSpPr>
              <p:nvPr/>
            </p:nvSpPr>
            <p:spPr bwMode="auto">
              <a:xfrm>
                <a:off x="1720850" y="2306638"/>
                <a:ext cx="49213" cy="161925"/>
              </a:xfrm>
              <a:custGeom>
                <a:avLst/>
                <a:gdLst>
                  <a:gd name="T0" fmla="*/ 8 w 13"/>
                  <a:gd name="T1" fmla="*/ 32 h 43"/>
                  <a:gd name="T2" fmla="*/ 8 w 13"/>
                  <a:gd name="T3" fmla="*/ 36 h 43"/>
                  <a:gd name="T4" fmla="*/ 4 w 13"/>
                  <a:gd name="T5" fmla="*/ 39 h 43"/>
                  <a:gd name="T6" fmla="*/ 1 w 13"/>
                  <a:gd name="T7" fmla="*/ 39 h 43"/>
                  <a:gd name="T8" fmla="*/ 2 w 13"/>
                  <a:gd name="T9" fmla="*/ 43 h 43"/>
                  <a:gd name="T10" fmla="*/ 6 w 13"/>
                  <a:gd name="T11" fmla="*/ 42 h 43"/>
                  <a:gd name="T12" fmla="*/ 12 w 13"/>
                  <a:gd name="T13" fmla="*/ 39 h 43"/>
                  <a:gd name="T14" fmla="*/ 12 w 13"/>
                  <a:gd name="T15" fmla="*/ 31 h 43"/>
                  <a:gd name="T16" fmla="*/ 4 w 13"/>
                  <a:gd name="T17" fmla="*/ 0 h 43"/>
                  <a:gd name="T18" fmla="*/ 0 w 13"/>
                  <a:gd name="T19" fmla="*/ 1 h 43"/>
                  <a:gd name="T20" fmla="*/ 8 w 13"/>
                  <a:gd name="T21" fmla="*/ 32 h 4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
                  <a:gd name="T34" fmla="*/ 0 h 43"/>
                  <a:gd name="T35" fmla="*/ 13 w 13"/>
                  <a:gd name="T36" fmla="*/ 43 h 4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 h="43">
                    <a:moveTo>
                      <a:pt x="8" y="32"/>
                    </a:moveTo>
                    <a:cubicBezTo>
                      <a:pt x="8" y="34"/>
                      <a:pt x="8" y="35"/>
                      <a:pt x="8" y="36"/>
                    </a:cubicBezTo>
                    <a:cubicBezTo>
                      <a:pt x="7" y="37"/>
                      <a:pt x="6" y="38"/>
                      <a:pt x="4" y="39"/>
                    </a:cubicBezTo>
                    <a:cubicBezTo>
                      <a:pt x="3" y="39"/>
                      <a:pt x="2" y="39"/>
                      <a:pt x="1" y="39"/>
                    </a:cubicBezTo>
                    <a:cubicBezTo>
                      <a:pt x="2" y="43"/>
                      <a:pt x="2" y="43"/>
                      <a:pt x="2" y="43"/>
                    </a:cubicBezTo>
                    <a:cubicBezTo>
                      <a:pt x="3" y="43"/>
                      <a:pt x="5" y="42"/>
                      <a:pt x="6" y="42"/>
                    </a:cubicBezTo>
                    <a:cubicBezTo>
                      <a:pt x="9" y="42"/>
                      <a:pt x="10" y="40"/>
                      <a:pt x="12" y="39"/>
                    </a:cubicBezTo>
                    <a:cubicBezTo>
                      <a:pt x="13" y="37"/>
                      <a:pt x="13" y="34"/>
                      <a:pt x="12" y="31"/>
                    </a:cubicBezTo>
                    <a:cubicBezTo>
                      <a:pt x="4" y="0"/>
                      <a:pt x="4" y="0"/>
                      <a:pt x="4" y="0"/>
                    </a:cubicBezTo>
                    <a:cubicBezTo>
                      <a:pt x="0" y="1"/>
                      <a:pt x="0" y="1"/>
                      <a:pt x="0" y="1"/>
                    </a:cubicBezTo>
                    <a:lnTo>
                      <a:pt x="8" y="32"/>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0" name="Freeform 229">
                <a:extLst>
                  <a:ext uri="{FF2B5EF4-FFF2-40B4-BE49-F238E27FC236}">
                    <a16:creationId xmlns:a16="http://schemas.microsoft.com/office/drawing/2014/main" id="{51D4FB4E-A8E1-4921-9E9A-4E252F7AEA87}"/>
                  </a:ext>
                </a:extLst>
              </p:cNvPr>
              <p:cNvSpPr>
                <a:spLocks noChangeArrowheads="1"/>
              </p:cNvSpPr>
              <p:nvPr/>
            </p:nvSpPr>
            <p:spPr bwMode="auto">
              <a:xfrm>
                <a:off x="1709738" y="2265363"/>
                <a:ext cx="22225" cy="25400"/>
              </a:xfrm>
              <a:custGeom>
                <a:avLst/>
                <a:gdLst>
                  <a:gd name="T0" fmla="*/ 2 w 14"/>
                  <a:gd name="T1" fmla="*/ 16 h 16"/>
                  <a:gd name="T2" fmla="*/ 14 w 14"/>
                  <a:gd name="T3" fmla="*/ 14 h 16"/>
                  <a:gd name="T4" fmla="*/ 12 w 14"/>
                  <a:gd name="T5" fmla="*/ 0 h 16"/>
                  <a:gd name="T6" fmla="*/ 0 w 14"/>
                  <a:gd name="T7" fmla="*/ 4 h 16"/>
                  <a:gd name="T8" fmla="*/ 2 w 14"/>
                  <a:gd name="T9" fmla="*/ 16 h 16"/>
                  <a:gd name="T10" fmla="*/ 0 60000 65536"/>
                  <a:gd name="T11" fmla="*/ 0 60000 65536"/>
                  <a:gd name="T12" fmla="*/ 0 60000 65536"/>
                  <a:gd name="T13" fmla="*/ 0 60000 65536"/>
                  <a:gd name="T14" fmla="*/ 0 60000 65536"/>
                  <a:gd name="T15" fmla="*/ 0 w 14"/>
                  <a:gd name="T16" fmla="*/ 0 h 16"/>
                  <a:gd name="T17" fmla="*/ 14 w 14"/>
                  <a:gd name="T18" fmla="*/ 16 h 16"/>
                </a:gdLst>
                <a:ahLst/>
                <a:cxnLst>
                  <a:cxn ang="T10">
                    <a:pos x="T0" y="T1"/>
                  </a:cxn>
                  <a:cxn ang="T11">
                    <a:pos x="T2" y="T3"/>
                  </a:cxn>
                  <a:cxn ang="T12">
                    <a:pos x="T4" y="T5"/>
                  </a:cxn>
                  <a:cxn ang="T13">
                    <a:pos x="T6" y="T7"/>
                  </a:cxn>
                  <a:cxn ang="T14">
                    <a:pos x="T8" y="T9"/>
                  </a:cxn>
                </a:cxnLst>
                <a:rect l="T15" t="T16" r="T17" b="T18"/>
                <a:pathLst>
                  <a:path w="14" h="16">
                    <a:moveTo>
                      <a:pt x="2" y="16"/>
                    </a:moveTo>
                    <a:lnTo>
                      <a:pt x="14" y="14"/>
                    </a:lnTo>
                    <a:lnTo>
                      <a:pt x="12" y="0"/>
                    </a:lnTo>
                    <a:lnTo>
                      <a:pt x="0" y="4"/>
                    </a:lnTo>
                    <a:lnTo>
                      <a:pt x="2" y="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1" name="Freeform 230">
                <a:extLst>
                  <a:ext uri="{FF2B5EF4-FFF2-40B4-BE49-F238E27FC236}">
                    <a16:creationId xmlns:a16="http://schemas.microsoft.com/office/drawing/2014/main" id="{A8737D21-EFDF-41D1-8D22-423F6A34F481}"/>
                  </a:ext>
                </a:extLst>
              </p:cNvPr>
              <p:cNvSpPr>
                <a:spLocks noEditPoints="1" noChangeArrowheads="1"/>
              </p:cNvSpPr>
              <p:nvPr/>
            </p:nvSpPr>
            <p:spPr bwMode="auto">
              <a:xfrm>
                <a:off x="1773238" y="2279650"/>
                <a:ext cx="109538" cy="123825"/>
              </a:xfrm>
              <a:custGeom>
                <a:avLst/>
                <a:gdLst>
                  <a:gd name="T0" fmla="*/ 21 w 29"/>
                  <a:gd name="T1" fmla="*/ 3 h 33"/>
                  <a:gd name="T2" fmla="*/ 11 w 29"/>
                  <a:gd name="T3" fmla="*/ 1 h 33"/>
                  <a:gd name="T4" fmla="*/ 2 w 29"/>
                  <a:gd name="T5" fmla="*/ 8 h 33"/>
                  <a:gd name="T6" fmla="*/ 1 w 29"/>
                  <a:gd name="T7" fmla="*/ 20 h 33"/>
                  <a:gd name="T8" fmla="*/ 8 w 29"/>
                  <a:gd name="T9" fmla="*/ 31 h 33"/>
                  <a:gd name="T10" fmla="*/ 19 w 29"/>
                  <a:gd name="T11" fmla="*/ 32 h 33"/>
                  <a:gd name="T12" fmla="*/ 26 w 29"/>
                  <a:gd name="T13" fmla="*/ 28 h 33"/>
                  <a:gd name="T14" fmla="*/ 29 w 29"/>
                  <a:gd name="T15" fmla="*/ 20 h 33"/>
                  <a:gd name="T16" fmla="*/ 25 w 29"/>
                  <a:gd name="T17" fmla="*/ 21 h 33"/>
                  <a:gd name="T18" fmla="*/ 18 w 29"/>
                  <a:gd name="T19" fmla="*/ 28 h 33"/>
                  <a:gd name="T20" fmla="*/ 12 w 29"/>
                  <a:gd name="T21" fmla="*/ 28 h 33"/>
                  <a:gd name="T22" fmla="*/ 6 w 29"/>
                  <a:gd name="T23" fmla="*/ 19 h 33"/>
                  <a:gd name="T24" fmla="*/ 28 w 29"/>
                  <a:gd name="T25" fmla="*/ 14 h 33"/>
                  <a:gd name="T26" fmla="*/ 21 w 29"/>
                  <a:gd name="T27" fmla="*/ 3 h 33"/>
                  <a:gd name="T28" fmla="*/ 6 w 29"/>
                  <a:gd name="T29" fmla="*/ 16 h 33"/>
                  <a:gd name="T30" fmla="*/ 7 w 29"/>
                  <a:gd name="T31" fmla="*/ 8 h 33"/>
                  <a:gd name="T32" fmla="*/ 12 w 29"/>
                  <a:gd name="T33" fmla="*/ 4 h 33"/>
                  <a:gd name="T34" fmla="*/ 17 w 29"/>
                  <a:gd name="T35" fmla="*/ 5 h 33"/>
                  <a:gd name="T36" fmla="*/ 20 w 29"/>
                  <a:gd name="T37" fmla="*/ 7 h 33"/>
                  <a:gd name="T38" fmla="*/ 22 w 29"/>
                  <a:gd name="T39" fmla="*/ 12 h 33"/>
                  <a:gd name="T40" fmla="*/ 6 w 29"/>
                  <a:gd name="T41" fmla="*/ 16 h 3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9"/>
                  <a:gd name="T64" fmla="*/ 0 h 33"/>
                  <a:gd name="T65" fmla="*/ 29 w 29"/>
                  <a:gd name="T66" fmla="*/ 33 h 3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9" h="33">
                    <a:moveTo>
                      <a:pt x="21" y="3"/>
                    </a:moveTo>
                    <a:cubicBezTo>
                      <a:pt x="18" y="0"/>
                      <a:pt x="15" y="0"/>
                      <a:pt x="11" y="1"/>
                    </a:cubicBezTo>
                    <a:cubicBezTo>
                      <a:pt x="7" y="2"/>
                      <a:pt x="4" y="4"/>
                      <a:pt x="2" y="8"/>
                    </a:cubicBezTo>
                    <a:cubicBezTo>
                      <a:pt x="0" y="11"/>
                      <a:pt x="0" y="16"/>
                      <a:pt x="1" y="20"/>
                    </a:cubicBezTo>
                    <a:cubicBezTo>
                      <a:pt x="2" y="25"/>
                      <a:pt x="5" y="28"/>
                      <a:pt x="8" y="31"/>
                    </a:cubicBezTo>
                    <a:cubicBezTo>
                      <a:pt x="11" y="33"/>
                      <a:pt x="15" y="33"/>
                      <a:pt x="19" y="32"/>
                    </a:cubicBezTo>
                    <a:cubicBezTo>
                      <a:pt x="22" y="32"/>
                      <a:pt x="24" y="30"/>
                      <a:pt x="26" y="28"/>
                    </a:cubicBezTo>
                    <a:cubicBezTo>
                      <a:pt x="28" y="26"/>
                      <a:pt x="29" y="23"/>
                      <a:pt x="29" y="20"/>
                    </a:cubicBezTo>
                    <a:cubicBezTo>
                      <a:pt x="25" y="21"/>
                      <a:pt x="25" y="21"/>
                      <a:pt x="25" y="21"/>
                    </a:cubicBezTo>
                    <a:cubicBezTo>
                      <a:pt x="24" y="25"/>
                      <a:pt x="22" y="27"/>
                      <a:pt x="18" y="28"/>
                    </a:cubicBezTo>
                    <a:cubicBezTo>
                      <a:pt x="16" y="29"/>
                      <a:pt x="14" y="29"/>
                      <a:pt x="12" y="28"/>
                    </a:cubicBezTo>
                    <a:cubicBezTo>
                      <a:pt x="9" y="26"/>
                      <a:pt x="8" y="24"/>
                      <a:pt x="6" y="19"/>
                    </a:cubicBezTo>
                    <a:cubicBezTo>
                      <a:pt x="28" y="14"/>
                      <a:pt x="28" y="14"/>
                      <a:pt x="28" y="14"/>
                    </a:cubicBezTo>
                    <a:cubicBezTo>
                      <a:pt x="27" y="8"/>
                      <a:pt x="24" y="5"/>
                      <a:pt x="21" y="3"/>
                    </a:cubicBezTo>
                    <a:close/>
                    <a:moveTo>
                      <a:pt x="6" y="16"/>
                    </a:moveTo>
                    <a:cubicBezTo>
                      <a:pt x="5" y="13"/>
                      <a:pt x="6" y="10"/>
                      <a:pt x="7" y="8"/>
                    </a:cubicBezTo>
                    <a:cubicBezTo>
                      <a:pt x="8" y="6"/>
                      <a:pt x="10" y="5"/>
                      <a:pt x="12" y="4"/>
                    </a:cubicBezTo>
                    <a:cubicBezTo>
                      <a:pt x="14" y="4"/>
                      <a:pt x="15" y="4"/>
                      <a:pt x="17" y="5"/>
                    </a:cubicBezTo>
                    <a:cubicBezTo>
                      <a:pt x="18" y="5"/>
                      <a:pt x="19" y="6"/>
                      <a:pt x="20" y="7"/>
                    </a:cubicBezTo>
                    <a:cubicBezTo>
                      <a:pt x="21" y="8"/>
                      <a:pt x="22" y="10"/>
                      <a:pt x="22" y="12"/>
                    </a:cubicBezTo>
                    <a:lnTo>
                      <a:pt x="6" y="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2" name="Freeform 231">
                <a:extLst>
                  <a:ext uri="{FF2B5EF4-FFF2-40B4-BE49-F238E27FC236}">
                    <a16:creationId xmlns:a16="http://schemas.microsoft.com/office/drawing/2014/main" id="{0E36B48E-8D94-4B48-9FF8-973D4E998DE4}"/>
                  </a:ext>
                </a:extLst>
              </p:cNvPr>
              <p:cNvSpPr>
                <a:spLocks noChangeArrowheads="1"/>
              </p:cNvSpPr>
              <p:nvPr/>
            </p:nvSpPr>
            <p:spPr bwMode="auto">
              <a:xfrm>
                <a:off x="1890713" y="2249488"/>
                <a:ext cx="101600" cy="128588"/>
              </a:xfrm>
              <a:custGeom>
                <a:avLst/>
                <a:gdLst>
                  <a:gd name="T0" fmla="*/ 11 w 27"/>
                  <a:gd name="T1" fmla="*/ 5 h 34"/>
                  <a:gd name="T2" fmla="*/ 20 w 27"/>
                  <a:gd name="T3" fmla="*/ 11 h 34"/>
                  <a:gd name="T4" fmla="*/ 24 w 27"/>
                  <a:gd name="T5" fmla="*/ 9 h 34"/>
                  <a:gd name="T6" fmla="*/ 19 w 27"/>
                  <a:gd name="T7" fmla="*/ 2 h 34"/>
                  <a:gd name="T8" fmla="*/ 10 w 27"/>
                  <a:gd name="T9" fmla="*/ 1 h 34"/>
                  <a:gd name="T10" fmla="*/ 2 w 27"/>
                  <a:gd name="T11" fmla="*/ 8 h 34"/>
                  <a:gd name="T12" fmla="*/ 2 w 27"/>
                  <a:gd name="T13" fmla="*/ 20 h 34"/>
                  <a:gd name="T14" fmla="*/ 8 w 27"/>
                  <a:gd name="T15" fmla="*/ 30 h 34"/>
                  <a:gd name="T16" fmla="*/ 18 w 27"/>
                  <a:gd name="T17" fmla="*/ 33 h 34"/>
                  <a:gd name="T18" fmla="*/ 25 w 27"/>
                  <a:gd name="T19" fmla="*/ 28 h 34"/>
                  <a:gd name="T20" fmla="*/ 27 w 27"/>
                  <a:gd name="T21" fmla="*/ 19 h 34"/>
                  <a:gd name="T22" fmla="*/ 23 w 27"/>
                  <a:gd name="T23" fmla="*/ 19 h 34"/>
                  <a:gd name="T24" fmla="*/ 17 w 27"/>
                  <a:gd name="T25" fmla="*/ 29 h 34"/>
                  <a:gd name="T26" fmla="*/ 11 w 27"/>
                  <a:gd name="T27" fmla="*/ 27 h 34"/>
                  <a:gd name="T28" fmla="*/ 6 w 27"/>
                  <a:gd name="T29" fmla="*/ 19 h 34"/>
                  <a:gd name="T30" fmla="*/ 6 w 27"/>
                  <a:gd name="T31" fmla="*/ 10 h 34"/>
                  <a:gd name="T32" fmla="*/ 11 w 27"/>
                  <a:gd name="T33" fmla="*/ 5 h 3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
                  <a:gd name="T52" fmla="*/ 0 h 34"/>
                  <a:gd name="T53" fmla="*/ 27 w 27"/>
                  <a:gd name="T54" fmla="*/ 34 h 3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 h="34">
                    <a:moveTo>
                      <a:pt x="11" y="5"/>
                    </a:moveTo>
                    <a:cubicBezTo>
                      <a:pt x="15" y="4"/>
                      <a:pt x="18" y="6"/>
                      <a:pt x="20" y="11"/>
                    </a:cubicBezTo>
                    <a:cubicBezTo>
                      <a:pt x="24" y="9"/>
                      <a:pt x="24" y="9"/>
                      <a:pt x="24" y="9"/>
                    </a:cubicBezTo>
                    <a:cubicBezTo>
                      <a:pt x="23" y="6"/>
                      <a:pt x="21" y="4"/>
                      <a:pt x="19" y="2"/>
                    </a:cubicBezTo>
                    <a:cubicBezTo>
                      <a:pt x="16" y="1"/>
                      <a:pt x="13" y="0"/>
                      <a:pt x="10" y="1"/>
                    </a:cubicBezTo>
                    <a:cubicBezTo>
                      <a:pt x="6" y="2"/>
                      <a:pt x="4" y="4"/>
                      <a:pt x="2" y="8"/>
                    </a:cubicBezTo>
                    <a:cubicBezTo>
                      <a:pt x="1" y="12"/>
                      <a:pt x="0" y="16"/>
                      <a:pt x="2" y="20"/>
                    </a:cubicBezTo>
                    <a:cubicBezTo>
                      <a:pt x="3" y="25"/>
                      <a:pt x="5" y="28"/>
                      <a:pt x="8" y="30"/>
                    </a:cubicBezTo>
                    <a:cubicBezTo>
                      <a:pt x="11" y="33"/>
                      <a:pt x="14" y="34"/>
                      <a:pt x="18" y="33"/>
                    </a:cubicBezTo>
                    <a:cubicBezTo>
                      <a:pt x="21" y="32"/>
                      <a:pt x="23" y="30"/>
                      <a:pt x="25" y="28"/>
                    </a:cubicBezTo>
                    <a:cubicBezTo>
                      <a:pt x="27" y="26"/>
                      <a:pt x="27" y="23"/>
                      <a:pt x="27" y="19"/>
                    </a:cubicBezTo>
                    <a:cubicBezTo>
                      <a:pt x="23" y="19"/>
                      <a:pt x="23" y="19"/>
                      <a:pt x="23" y="19"/>
                    </a:cubicBezTo>
                    <a:cubicBezTo>
                      <a:pt x="23" y="25"/>
                      <a:pt x="21" y="28"/>
                      <a:pt x="17" y="29"/>
                    </a:cubicBezTo>
                    <a:cubicBezTo>
                      <a:pt x="15" y="29"/>
                      <a:pt x="13" y="29"/>
                      <a:pt x="11" y="27"/>
                    </a:cubicBezTo>
                    <a:cubicBezTo>
                      <a:pt x="9" y="25"/>
                      <a:pt x="7" y="23"/>
                      <a:pt x="6" y="19"/>
                    </a:cubicBezTo>
                    <a:cubicBezTo>
                      <a:pt x="5" y="15"/>
                      <a:pt x="5" y="12"/>
                      <a:pt x="6" y="10"/>
                    </a:cubicBezTo>
                    <a:cubicBezTo>
                      <a:pt x="7" y="7"/>
                      <a:pt x="9" y="6"/>
                      <a:pt x="11"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3" name="Freeform 232">
                <a:extLst>
                  <a:ext uri="{FF2B5EF4-FFF2-40B4-BE49-F238E27FC236}">
                    <a16:creationId xmlns:a16="http://schemas.microsoft.com/office/drawing/2014/main" id="{D940F662-96C3-4C7A-B7BB-64E86D0870A6}"/>
                  </a:ext>
                </a:extLst>
              </p:cNvPr>
              <p:cNvSpPr>
                <a:spLocks noChangeArrowheads="1"/>
              </p:cNvSpPr>
              <p:nvPr/>
            </p:nvSpPr>
            <p:spPr bwMode="auto">
              <a:xfrm>
                <a:off x="1981200" y="2205038"/>
                <a:ext cx="93663" cy="146050"/>
              </a:xfrm>
              <a:custGeom>
                <a:avLst/>
                <a:gdLst>
                  <a:gd name="T0" fmla="*/ 21 w 25"/>
                  <a:gd name="T1" fmla="*/ 34 h 39"/>
                  <a:gd name="T2" fmla="*/ 15 w 25"/>
                  <a:gd name="T3" fmla="*/ 31 h 39"/>
                  <a:gd name="T4" fmla="*/ 10 w 25"/>
                  <a:gd name="T5" fmla="*/ 12 h 39"/>
                  <a:gd name="T6" fmla="*/ 17 w 25"/>
                  <a:gd name="T7" fmla="*/ 10 h 39"/>
                  <a:gd name="T8" fmla="*/ 16 w 25"/>
                  <a:gd name="T9" fmla="*/ 7 h 39"/>
                  <a:gd name="T10" fmla="*/ 9 w 25"/>
                  <a:gd name="T11" fmla="*/ 8 h 39"/>
                  <a:gd name="T12" fmla="*/ 7 w 25"/>
                  <a:gd name="T13" fmla="*/ 0 h 39"/>
                  <a:gd name="T14" fmla="*/ 3 w 25"/>
                  <a:gd name="T15" fmla="*/ 2 h 39"/>
                  <a:gd name="T16" fmla="*/ 5 w 25"/>
                  <a:gd name="T17" fmla="*/ 9 h 39"/>
                  <a:gd name="T18" fmla="*/ 0 w 25"/>
                  <a:gd name="T19" fmla="*/ 11 h 39"/>
                  <a:gd name="T20" fmla="*/ 0 w 25"/>
                  <a:gd name="T21" fmla="*/ 14 h 39"/>
                  <a:gd name="T22" fmla="*/ 6 w 25"/>
                  <a:gd name="T23" fmla="*/ 13 h 39"/>
                  <a:gd name="T24" fmla="*/ 10 w 25"/>
                  <a:gd name="T25" fmla="*/ 31 h 39"/>
                  <a:gd name="T26" fmla="*/ 21 w 25"/>
                  <a:gd name="T27" fmla="*/ 38 h 39"/>
                  <a:gd name="T28" fmla="*/ 25 w 25"/>
                  <a:gd name="T29" fmla="*/ 36 h 39"/>
                  <a:gd name="T30" fmla="*/ 24 w 25"/>
                  <a:gd name="T31" fmla="*/ 33 h 39"/>
                  <a:gd name="T32" fmla="*/ 21 w 25"/>
                  <a:gd name="T33" fmla="*/ 34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39"/>
                  <a:gd name="T53" fmla="*/ 25 w 25"/>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39">
                    <a:moveTo>
                      <a:pt x="21" y="34"/>
                    </a:moveTo>
                    <a:cubicBezTo>
                      <a:pt x="18" y="35"/>
                      <a:pt x="16" y="34"/>
                      <a:pt x="15" y="31"/>
                    </a:cubicBezTo>
                    <a:cubicBezTo>
                      <a:pt x="10" y="12"/>
                      <a:pt x="10" y="12"/>
                      <a:pt x="10" y="12"/>
                    </a:cubicBezTo>
                    <a:cubicBezTo>
                      <a:pt x="17" y="10"/>
                      <a:pt x="17" y="10"/>
                      <a:pt x="17" y="10"/>
                    </a:cubicBezTo>
                    <a:cubicBezTo>
                      <a:pt x="16" y="7"/>
                      <a:pt x="16" y="7"/>
                      <a:pt x="16" y="7"/>
                    </a:cubicBezTo>
                    <a:cubicBezTo>
                      <a:pt x="9" y="8"/>
                      <a:pt x="9" y="8"/>
                      <a:pt x="9" y="8"/>
                    </a:cubicBezTo>
                    <a:cubicBezTo>
                      <a:pt x="7" y="0"/>
                      <a:pt x="7" y="0"/>
                      <a:pt x="7" y="0"/>
                    </a:cubicBezTo>
                    <a:cubicBezTo>
                      <a:pt x="3" y="2"/>
                      <a:pt x="3" y="2"/>
                      <a:pt x="3" y="2"/>
                    </a:cubicBezTo>
                    <a:cubicBezTo>
                      <a:pt x="5" y="9"/>
                      <a:pt x="5" y="9"/>
                      <a:pt x="5" y="9"/>
                    </a:cubicBezTo>
                    <a:cubicBezTo>
                      <a:pt x="0" y="11"/>
                      <a:pt x="0" y="11"/>
                      <a:pt x="0" y="11"/>
                    </a:cubicBezTo>
                    <a:cubicBezTo>
                      <a:pt x="0" y="14"/>
                      <a:pt x="0" y="14"/>
                      <a:pt x="0" y="14"/>
                    </a:cubicBezTo>
                    <a:cubicBezTo>
                      <a:pt x="6" y="13"/>
                      <a:pt x="6" y="13"/>
                      <a:pt x="6" y="13"/>
                    </a:cubicBezTo>
                    <a:cubicBezTo>
                      <a:pt x="10" y="31"/>
                      <a:pt x="10" y="31"/>
                      <a:pt x="10" y="31"/>
                    </a:cubicBezTo>
                    <a:cubicBezTo>
                      <a:pt x="12" y="37"/>
                      <a:pt x="15" y="39"/>
                      <a:pt x="21" y="38"/>
                    </a:cubicBezTo>
                    <a:cubicBezTo>
                      <a:pt x="22" y="37"/>
                      <a:pt x="24" y="37"/>
                      <a:pt x="25" y="36"/>
                    </a:cubicBezTo>
                    <a:cubicBezTo>
                      <a:pt x="24" y="33"/>
                      <a:pt x="24" y="33"/>
                      <a:pt x="24" y="33"/>
                    </a:cubicBezTo>
                    <a:cubicBezTo>
                      <a:pt x="23" y="33"/>
                      <a:pt x="22" y="34"/>
                      <a:pt x="21" y="3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4" name="Freeform 233">
                <a:extLst>
                  <a:ext uri="{FF2B5EF4-FFF2-40B4-BE49-F238E27FC236}">
                    <a16:creationId xmlns:a16="http://schemas.microsoft.com/office/drawing/2014/main" id="{4516FE4E-7B52-4C20-B10F-04B2DD70039B}"/>
                  </a:ext>
                </a:extLst>
              </p:cNvPr>
              <p:cNvSpPr>
                <a:spLocks noEditPoints="1" noChangeArrowheads="1"/>
              </p:cNvSpPr>
              <p:nvPr/>
            </p:nvSpPr>
            <p:spPr bwMode="auto">
              <a:xfrm>
                <a:off x="571500" y="423863"/>
                <a:ext cx="112713" cy="153988"/>
              </a:xfrm>
              <a:custGeom>
                <a:avLst/>
                <a:gdLst>
                  <a:gd name="T0" fmla="*/ 11 w 30"/>
                  <a:gd name="T1" fmla="*/ 1 h 41"/>
                  <a:gd name="T2" fmla="*/ 6 w 30"/>
                  <a:gd name="T3" fmla="*/ 11 h 41"/>
                  <a:gd name="T4" fmla="*/ 4 w 30"/>
                  <a:gd name="T5" fmla="*/ 6 h 41"/>
                  <a:gd name="T6" fmla="*/ 0 w 30"/>
                  <a:gd name="T7" fmla="*/ 7 h 41"/>
                  <a:gd name="T8" fmla="*/ 16 w 30"/>
                  <a:gd name="T9" fmla="*/ 41 h 41"/>
                  <a:gd name="T10" fmla="*/ 20 w 30"/>
                  <a:gd name="T11" fmla="*/ 39 h 41"/>
                  <a:gd name="T12" fmla="*/ 14 w 30"/>
                  <a:gd name="T13" fmla="*/ 27 h 41"/>
                  <a:gd name="T14" fmla="*/ 24 w 30"/>
                  <a:gd name="T15" fmla="*/ 28 h 41"/>
                  <a:gd name="T16" fmla="*/ 29 w 30"/>
                  <a:gd name="T17" fmla="*/ 21 h 41"/>
                  <a:gd name="T18" fmla="*/ 27 w 30"/>
                  <a:gd name="T19" fmla="*/ 10 h 41"/>
                  <a:gd name="T20" fmla="*/ 20 w 30"/>
                  <a:gd name="T21" fmla="*/ 2 h 41"/>
                  <a:gd name="T22" fmla="*/ 11 w 30"/>
                  <a:gd name="T23" fmla="*/ 1 h 41"/>
                  <a:gd name="T24" fmla="*/ 25 w 30"/>
                  <a:gd name="T25" fmla="*/ 21 h 41"/>
                  <a:gd name="T26" fmla="*/ 21 w 30"/>
                  <a:gd name="T27" fmla="*/ 25 h 41"/>
                  <a:gd name="T28" fmla="*/ 16 w 30"/>
                  <a:gd name="T29" fmla="*/ 25 h 41"/>
                  <a:gd name="T30" fmla="*/ 12 w 30"/>
                  <a:gd name="T31" fmla="*/ 22 h 41"/>
                  <a:gd name="T32" fmla="*/ 8 w 30"/>
                  <a:gd name="T33" fmla="*/ 15 h 41"/>
                  <a:gd name="T34" fmla="*/ 9 w 30"/>
                  <a:gd name="T35" fmla="*/ 9 h 41"/>
                  <a:gd name="T36" fmla="*/ 12 w 30"/>
                  <a:gd name="T37" fmla="*/ 5 h 41"/>
                  <a:gd name="T38" fmla="*/ 18 w 30"/>
                  <a:gd name="T39" fmla="*/ 5 h 41"/>
                  <a:gd name="T40" fmla="*/ 23 w 30"/>
                  <a:gd name="T41" fmla="*/ 12 h 41"/>
                  <a:gd name="T42" fmla="*/ 25 w 30"/>
                  <a:gd name="T43" fmla="*/ 21 h 4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0"/>
                  <a:gd name="T67" fmla="*/ 0 h 41"/>
                  <a:gd name="T68" fmla="*/ 30 w 30"/>
                  <a:gd name="T69" fmla="*/ 41 h 4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0" h="41">
                    <a:moveTo>
                      <a:pt x="11" y="1"/>
                    </a:moveTo>
                    <a:cubicBezTo>
                      <a:pt x="8" y="3"/>
                      <a:pt x="6" y="6"/>
                      <a:pt x="6" y="11"/>
                    </a:cubicBezTo>
                    <a:cubicBezTo>
                      <a:pt x="4" y="6"/>
                      <a:pt x="4" y="6"/>
                      <a:pt x="4" y="6"/>
                    </a:cubicBezTo>
                    <a:cubicBezTo>
                      <a:pt x="0" y="7"/>
                      <a:pt x="0" y="7"/>
                      <a:pt x="0" y="7"/>
                    </a:cubicBezTo>
                    <a:cubicBezTo>
                      <a:pt x="16" y="41"/>
                      <a:pt x="16" y="41"/>
                      <a:pt x="16" y="41"/>
                    </a:cubicBezTo>
                    <a:cubicBezTo>
                      <a:pt x="20" y="39"/>
                      <a:pt x="20" y="39"/>
                      <a:pt x="20" y="39"/>
                    </a:cubicBezTo>
                    <a:cubicBezTo>
                      <a:pt x="14" y="27"/>
                      <a:pt x="14" y="27"/>
                      <a:pt x="14" y="27"/>
                    </a:cubicBezTo>
                    <a:cubicBezTo>
                      <a:pt x="17" y="29"/>
                      <a:pt x="21" y="29"/>
                      <a:pt x="24" y="28"/>
                    </a:cubicBezTo>
                    <a:cubicBezTo>
                      <a:pt x="27" y="26"/>
                      <a:pt x="29" y="24"/>
                      <a:pt x="29" y="21"/>
                    </a:cubicBezTo>
                    <a:cubicBezTo>
                      <a:pt x="30" y="17"/>
                      <a:pt x="29" y="14"/>
                      <a:pt x="27" y="10"/>
                    </a:cubicBezTo>
                    <a:cubicBezTo>
                      <a:pt x="26" y="6"/>
                      <a:pt x="23" y="3"/>
                      <a:pt x="20" y="2"/>
                    </a:cubicBezTo>
                    <a:cubicBezTo>
                      <a:pt x="17" y="0"/>
                      <a:pt x="14" y="0"/>
                      <a:pt x="11" y="1"/>
                    </a:cubicBezTo>
                    <a:close/>
                    <a:moveTo>
                      <a:pt x="25" y="21"/>
                    </a:moveTo>
                    <a:cubicBezTo>
                      <a:pt x="24" y="23"/>
                      <a:pt x="23" y="24"/>
                      <a:pt x="21" y="25"/>
                    </a:cubicBezTo>
                    <a:cubicBezTo>
                      <a:pt x="20" y="26"/>
                      <a:pt x="18" y="26"/>
                      <a:pt x="16" y="25"/>
                    </a:cubicBezTo>
                    <a:cubicBezTo>
                      <a:pt x="14" y="25"/>
                      <a:pt x="13" y="23"/>
                      <a:pt x="12" y="22"/>
                    </a:cubicBezTo>
                    <a:cubicBezTo>
                      <a:pt x="8" y="15"/>
                      <a:pt x="8" y="15"/>
                      <a:pt x="8" y="15"/>
                    </a:cubicBezTo>
                    <a:cubicBezTo>
                      <a:pt x="8" y="13"/>
                      <a:pt x="8" y="11"/>
                      <a:pt x="9" y="9"/>
                    </a:cubicBezTo>
                    <a:cubicBezTo>
                      <a:pt x="9" y="7"/>
                      <a:pt x="10" y="6"/>
                      <a:pt x="12" y="5"/>
                    </a:cubicBezTo>
                    <a:cubicBezTo>
                      <a:pt x="14" y="4"/>
                      <a:pt x="16" y="4"/>
                      <a:pt x="18" y="5"/>
                    </a:cubicBezTo>
                    <a:cubicBezTo>
                      <a:pt x="20" y="7"/>
                      <a:pt x="22" y="9"/>
                      <a:pt x="23" y="12"/>
                    </a:cubicBezTo>
                    <a:cubicBezTo>
                      <a:pt x="25" y="16"/>
                      <a:pt x="26" y="18"/>
                      <a:pt x="25" y="2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5" name="Freeform 234">
                <a:extLst>
                  <a:ext uri="{FF2B5EF4-FFF2-40B4-BE49-F238E27FC236}">
                    <a16:creationId xmlns:a16="http://schemas.microsoft.com/office/drawing/2014/main" id="{BD3E09E4-FE8C-40B5-A494-1AF39DD71ED9}"/>
                  </a:ext>
                </a:extLst>
              </p:cNvPr>
              <p:cNvSpPr>
                <a:spLocks noChangeArrowheads="1"/>
              </p:cNvSpPr>
              <p:nvPr/>
            </p:nvSpPr>
            <p:spPr bwMode="auto">
              <a:xfrm>
                <a:off x="671513" y="379413"/>
                <a:ext cx="60325" cy="119063"/>
              </a:xfrm>
              <a:custGeom>
                <a:avLst/>
                <a:gdLst>
                  <a:gd name="T0" fmla="*/ 8 w 16"/>
                  <a:gd name="T1" fmla="*/ 3 h 32"/>
                  <a:gd name="T2" fmla="*/ 7 w 16"/>
                  <a:gd name="T3" fmla="*/ 11 h 32"/>
                  <a:gd name="T4" fmla="*/ 4 w 16"/>
                  <a:gd name="T5" fmla="*/ 5 h 32"/>
                  <a:gd name="T6" fmla="*/ 0 w 16"/>
                  <a:gd name="T7" fmla="*/ 6 h 32"/>
                  <a:gd name="T8" fmla="*/ 12 w 16"/>
                  <a:gd name="T9" fmla="*/ 32 h 32"/>
                  <a:gd name="T10" fmla="*/ 16 w 16"/>
                  <a:gd name="T11" fmla="*/ 30 h 32"/>
                  <a:gd name="T12" fmla="*/ 10 w 16"/>
                  <a:gd name="T13" fmla="*/ 16 h 32"/>
                  <a:gd name="T14" fmla="*/ 9 w 16"/>
                  <a:gd name="T15" fmla="*/ 9 h 32"/>
                  <a:gd name="T16" fmla="*/ 13 w 16"/>
                  <a:gd name="T17" fmla="*/ 4 h 32"/>
                  <a:gd name="T18" fmla="*/ 14 w 16"/>
                  <a:gd name="T19" fmla="*/ 4 h 32"/>
                  <a:gd name="T20" fmla="*/ 12 w 16"/>
                  <a:gd name="T21" fmla="*/ 0 h 32"/>
                  <a:gd name="T22" fmla="*/ 11 w 16"/>
                  <a:gd name="T23" fmla="*/ 0 h 32"/>
                  <a:gd name="T24" fmla="*/ 8 w 16"/>
                  <a:gd name="T25" fmla="*/ 3 h 3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
                  <a:gd name="T40" fmla="*/ 0 h 32"/>
                  <a:gd name="T41" fmla="*/ 16 w 16"/>
                  <a:gd name="T42" fmla="*/ 32 h 3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 h="32">
                    <a:moveTo>
                      <a:pt x="8" y="3"/>
                    </a:moveTo>
                    <a:cubicBezTo>
                      <a:pt x="7" y="5"/>
                      <a:pt x="6" y="7"/>
                      <a:pt x="7" y="11"/>
                    </a:cubicBezTo>
                    <a:cubicBezTo>
                      <a:pt x="4" y="5"/>
                      <a:pt x="4" y="5"/>
                      <a:pt x="4" y="5"/>
                    </a:cubicBezTo>
                    <a:cubicBezTo>
                      <a:pt x="0" y="6"/>
                      <a:pt x="0" y="6"/>
                      <a:pt x="0" y="6"/>
                    </a:cubicBezTo>
                    <a:cubicBezTo>
                      <a:pt x="12" y="32"/>
                      <a:pt x="12" y="32"/>
                      <a:pt x="12" y="32"/>
                    </a:cubicBezTo>
                    <a:cubicBezTo>
                      <a:pt x="16" y="30"/>
                      <a:pt x="16" y="30"/>
                      <a:pt x="16" y="30"/>
                    </a:cubicBezTo>
                    <a:cubicBezTo>
                      <a:pt x="10" y="16"/>
                      <a:pt x="10" y="16"/>
                      <a:pt x="10" y="16"/>
                    </a:cubicBezTo>
                    <a:cubicBezTo>
                      <a:pt x="9" y="14"/>
                      <a:pt x="9" y="11"/>
                      <a:pt x="9" y="9"/>
                    </a:cubicBezTo>
                    <a:cubicBezTo>
                      <a:pt x="10" y="7"/>
                      <a:pt x="11" y="5"/>
                      <a:pt x="13" y="4"/>
                    </a:cubicBezTo>
                    <a:cubicBezTo>
                      <a:pt x="14" y="4"/>
                      <a:pt x="14" y="4"/>
                      <a:pt x="14" y="4"/>
                    </a:cubicBezTo>
                    <a:cubicBezTo>
                      <a:pt x="12" y="0"/>
                      <a:pt x="12" y="0"/>
                      <a:pt x="12" y="0"/>
                    </a:cubicBezTo>
                    <a:cubicBezTo>
                      <a:pt x="12" y="0"/>
                      <a:pt x="11" y="0"/>
                      <a:pt x="11" y="0"/>
                    </a:cubicBezTo>
                    <a:cubicBezTo>
                      <a:pt x="10" y="1"/>
                      <a:pt x="8" y="2"/>
                      <a:pt x="8" y="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6" name="Freeform 235">
                <a:extLst>
                  <a:ext uri="{FF2B5EF4-FFF2-40B4-BE49-F238E27FC236}">
                    <a16:creationId xmlns:a16="http://schemas.microsoft.com/office/drawing/2014/main" id="{91495C70-759A-4D06-858F-017CB8EA3B68}"/>
                  </a:ext>
                </a:extLst>
              </p:cNvPr>
              <p:cNvSpPr>
                <a:spLocks noEditPoints="1" noChangeArrowheads="1"/>
              </p:cNvSpPr>
              <p:nvPr/>
            </p:nvSpPr>
            <p:spPr bwMode="auto">
              <a:xfrm>
                <a:off x="739775" y="349250"/>
                <a:ext cx="101600" cy="112713"/>
              </a:xfrm>
              <a:custGeom>
                <a:avLst/>
                <a:gdLst>
                  <a:gd name="T0" fmla="*/ 7 w 27"/>
                  <a:gd name="T1" fmla="*/ 2 h 30"/>
                  <a:gd name="T2" fmla="*/ 1 w 27"/>
                  <a:gd name="T3" fmla="*/ 9 h 30"/>
                  <a:gd name="T4" fmla="*/ 2 w 27"/>
                  <a:gd name="T5" fmla="*/ 20 h 30"/>
                  <a:gd name="T6" fmla="*/ 10 w 27"/>
                  <a:gd name="T7" fmla="*/ 28 h 30"/>
                  <a:gd name="T8" fmla="*/ 20 w 27"/>
                  <a:gd name="T9" fmla="*/ 28 h 30"/>
                  <a:gd name="T10" fmla="*/ 26 w 27"/>
                  <a:gd name="T11" fmla="*/ 21 h 30"/>
                  <a:gd name="T12" fmla="*/ 25 w 27"/>
                  <a:gd name="T13" fmla="*/ 9 h 30"/>
                  <a:gd name="T14" fmla="*/ 17 w 27"/>
                  <a:gd name="T15" fmla="*/ 1 h 30"/>
                  <a:gd name="T16" fmla="*/ 7 w 27"/>
                  <a:gd name="T17" fmla="*/ 2 h 30"/>
                  <a:gd name="T18" fmla="*/ 22 w 27"/>
                  <a:gd name="T19" fmla="*/ 20 h 30"/>
                  <a:gd name="T20" fmla="*/ 18 w 27"/>
                  <a:gd name="T21" fmla="*/ 25 h 30"/>
                  <a:gd name="T22" fmla="*/ 12 w 27"/>
                  <a:gd name="T23" fmla="*/ 25 h 30"/>
                  <a:gd name="T24" fmla="*/ 7 w 27"/>
                  <a:gd name="T25" fmla="*/ 18 h 30"/>
                  <a:gd name="T26" fmla="*/ 5 w 27"/>
                  <a:gd name="T27" fmla="*/ 10 h 30"/>
                  <a:gd name="T28" fmla="*/ 9 w 27"/>
                  <a:gd name="T29" fmla="*/ 5 h 30"/>
                  <a:gd name="T30" fmla="*/ 15 w 27"/>
                  <a:gd name="T31" fmla="*/ 5 h 30"/>
                  <a:gd name="T32" fmla="*/ 21 w 27"/>
                  <a:gd name="T33" fmla="*/ 11 h 30"/>
                  <a:gd name="T34" fmla="*/ 22 w 27"/>
                  <a:gd name="T35" fmla="*/ 20 h 3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
                  <a:gd name="T55" fmla="*/ 0 h 30"/>
                  <a:gd name="T56" fmla="*/ 27 w 27"/>
                  <a:gd name="T57" fmla="*/ 30 h 3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 h="30">
                    <a:moveTo>
                      <a:pt x="7" y="2"/>
                    </a:moveTo>
                    <a:cubicBezTo>
                      <a:pt x="4" y="3"/>
                      <a:pt x="2" y="6"/>
                      <a:pt x="1" y="9"/>
                    </a:cubicBezTo>
                    <a:cubicBezTo>
                      <a:pt x="0" y="12"/>
                      <a:pt x="0" y="16"/>
                      <a:pt x="2" y="20"/>
                    </a:cubicBezTo>
                    <a:cubicBezTo>
                      <a:pt x="4" y="24"/>
                      <a:pt x="7" y="27"/>
                      <a:pt x="10" y="28"/>
                    </a:cubicBezTo>
                    <a:cubicBezTo>
                      <a:pt x="13" y="30"/>
                      <a:pt x="16" y="30"/>
                      <a:pt x="20" y="28"/>
                    </a:cubicBezTo>
                    <a:cubicBezTo>
                      <a:pt x="23" y="27"/>
                      <a:pt x="25" y="24"/>
                      <a:pt x="26" y="21"/>
                    </a:cubicBezTo>
                    <a:cubicBezTo>
                      <a:pt x="27" y="17"/>
                      <a:pt x="27" y="13"/>
                      <a:pt x="25" y="9"/>
                    </a:cubicBezTo>
                    <a:cubicBezTo>
                      <a:pt x="23" y="6"/>
                      <a:pt x="21" y="3"/>
                      <a:pt x="17" y="1"/>
                    </a:cubicBezTo>
                    <a:cubicBezTo>
                      <a:pt x="14" y="0"/>
                      <a:pt x="11" y="0"/>
                      <a:pt x="7" y="2"/>
                    </a:cubicBezTo>
                    <a:close/>
                    <a:moveTo>
                      <a:pt x="22" y="20"/>
                    </a:moveTo>
                    <a:cubicBezTo>
                      <a:pt x="22" y="22"/>
                      <a:pt x="20" y="24"/>
                      <a:pt x="18" y="25"/>
                    </a:cubicBezTo>
                    <a:cubicBezTo>
                      <a:pt x="16" y="26"/>
                      <a:pt x="14" y="26"/>
                      <a:pt x="12" y="25"/>
                    </a:cubicBezTo>
                    <a:cubicBezTo>
                      <a:pt x="10" y="24"/>
                      <a:pt x="8" y="22"/>
                      <a:pt x="7" y="18"/>
                    </a:cubicBezTo>
                    <a:cubicBezTo>
                      <a:pt x="5" y="15"/>
                      <a:pt x="4" y="12"/>
                      <a:pt x="5" y="10"/>
                    </a:cubicBezTo>
                    <a:cubicBezTo>
                      <a:pt x="6" y="7"/>
                      <a:pt x="7" y="6"/>
                      <a:pt x="9" y="5"/>
                    </a:cubicBezTo>
                    <a:cubicBezTo>
                      <a:pt x="11" y="4"/>
                      <a:pt x="13" y="4"/>
                      <a:pt x="15" y="5"/>
                    </a:cubicBezTo>
                    <a:cubicBezTo>
                      <a:pt x="17" y="6"/>
                      <a:pt x="19" y="8"/>
                      <a:pt x="21" y="11"/>
                    </a:cubicBezTo>
                    <a:cubicBezTo>
                      <a:pt x="22" y="15"/>
                      <a:pt x="23" y="18"/>
                      <a:pt x="22" y="2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7" name="Freeform 236">
                <a:extLst>
                  <a:ext uri="{FF2B5EF4-FFF2-40B4-BE49-F238E27FC236}">
                    <a16:creationId xmlns:a16="http://schemas.microsoft.com/office/drawing/2014/main" id="{533BC9C0-9BC7-44D2-9BF8-C664DBF4C2FE}"/>
                  </a:ext>
                </a:extLst>
              </p:cNvPr>
              <p:cNvSpPr>
                <a:spLocks noChangeArrowheads="1"/>
              </p:cNvSpPr>
              <p:nvPr/>
            </p:nvSpPr>
            <p:spPr bwMode="auto">
              <a:xfrm>
                <a:off x="814388" y="292100"/>
                <a:ext cx="106363" cy="128588"/>
              </a:xfrm>
              <a:custGeom>
                <a:avLst/>
                <a:gdLst>
                  <a:gd name="T0" fmla="*/ 18 w 28"/>
                  <a:gd name="T1" fmla="*/ 26 h 34"/>
                  <a:gd name="T2" fmla="*/ 10 w 28"/>
                  <a:gd name="T3" fmla="*/ 10 h 34"/>
                  <a:gd name="T4" fmla="*/ 16 w 28"/>
                  <a:gd name="T5" fmla="*/ 8 h 34"/>
                  <a:gd name="T6" fmla="*/ 14 w 28"/>
                  <a:gd name="T7" fmla="*/ 4 h 34"/>
                  <a:gd name="T8" fmla="*/ 9 w 28"/>
                  <a:gd name="T9" fmla="*/ 7 h 34"/>
                  <a:gd name="T10" fmla="*/ 6 w 28"/>
                  <a:gd name="T11" fmla="*/ 0 h 34"/>
                  <a:gd name="T12" fmla="*/ 2 w 28"/>
                  <a:gd name="T13" fmla="*/ 3 h 34"/>
                  <a:gd name="T14" fmla="*/ 5 w 28"/>
                  <a:gd name="T15" fmla="*/ 9 h 34"/>
                  <a:gd name="T16" fmla="*/ 0 w 28"/>
                  <a:gd name="T17" fmla="*/ 11 h 34"/>
                  <a:gd name="T18" fmla="*/ 2 w 28"/>
                  <a:gd name="T19" fmla="*/ 14 h 34"/>
                  <a:gd name="T20" fmla="*/ 6 w 28"/>
                  <a:gd name="T21" fmla="*/ 12 h 34"/>
                  <a:gd name="T22" fmla="*/ 14 w 28"/>
                  <a:gd name="T23" fmla="*/ 27 h 34"/>
                  <a:gd name="T24" fmla="*/ 25 w 28"/>
                  <a:gd name="T25" fmla="*/ 31 h 34"/>
                  <a:gd name="T26" fmla="*/ 28 w 28"/>
                  <a:gd name="T27" fmla="*/ 29 h 34"/>
                  <a:gd name="T28" fmla="*/ 27 w 28"/>
                  <a:gd name="T29" fmla="*/ 26 h 34"/>
                  <a:gd name="T30" fmla="*/ 24 w 28"/>
                  <a:gd name="T31" fmla="*/ 28 h 34"/>
                  <a:gd name="T32" fmla="*/ 18 w 28"/>
                  <a:gd name="T33" fmla="*/ 26 h 3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4"/>
                  <a:gd name="T53" fmla="*/ 28 w 28"/>
                  <a:gd name="T54" fmla="*/ 34 h 3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4">
                    <a:moveTo>
                      <a:pt x="18" y="26"/>
                    </a:moveTo>
                    <a:cubicBezTo>
                      <a:pt x="10" y="10"/>
                      <a:pt x="10" y="10"/>
                      <a:pt x="10" y="10"/>
                    </a:cubicBezTo>
                    <a:cubicBezTo>
                      <a:pt x="16" y="8"/>
                      <a:pt x="16" y="8"/>
                      <a:pt x="16" y="8"/>
                    </a:cubicBezTo>
                    <a:cubicBezTo>
                      <a:pt x="14" y="4"/>
                      <a:pt x="14" y="4"/>
                      <a:pt x="14" y="4"/>
                    </a:cubicBezTo>
                    <a:cubicBezTo>
                      <a:pt x="9" y="7"/>
                      <a:pt x="9" y="7"/>
                      <a:pt x="9" y="7"/>
                    </a:cubicBezTo>
                    <a:cubicBezTo>
                      <a:pt x="6" y="0"/>
                      <a:pt x="6" y="0"/>
                      <a:pt x="6" y="0"/>
                    </a:cubicBezTo>
                    <a:cubicBezTo>
                      <a:pt x="2" y="3"/>
                      <a:pt x="2" y="3"/>
                      <a:pt x="2" y="3"/>
                    </a:cubicBezTo>
                    <a:cubicBezTo>
                      <a:pt x="5" y="9"/>
                      <a:pt x="5" y="9"/>
                      <a:pt x="5" y="9"/>
                    </a:cubicBezTo>
                    <a:cubicBezTo>
                      <a:pt x="0" y="11"/>
                      <a:pt x="0" y="11"/>
                      <a:pt x="0" y="11"/>
                    </a:cubicBezTo>
                    <a:cubicBezTo>
                      <a:pt x="2" y="14"/>
                      <a:pt x="2" y="14"/>
                      <a:pt x="2" y="14"/>
                    </a:cubicBezTo>
                    <a:cubicBezTo>
                      <a:pt x="6" y="12"/>
                      <a:pt x="6" y="12"/>
                      <a:pt x="6" y="12"/>
                    </a:cubicBezTo>
                    <a:cubicBezTo>
                      <a:pt x="14" y="27"/>
                      <a:pt x="14" y="27"/>
                      <a:pt x="14" y="27"/>
                    </a:cubicBezTo>
                    <a:cubicBezTo>
                      <a:pt x="16" y="32"/>
                      <a:pt x="20" y="34"/>
                      <a:pt x="25" y="31"/>
                    </a:cubicBezTo>
                    <a:cubicBezTo>
                      <a:pt x="26" y="31"/>
                      <a:pt x="27" y="30"/>
                      <a:pt x="28" y="29"/>
                    </a:cubicBezTo>
                    <a:cubicBezTo>
                      <a:pt x="27" y="26"/>
                      <a:pt x="27" y="26"/>
                      <a:pt x="27" y="26"/>
                    </a:cubicBezTo>
                    <a:cubicBezTo>
                      <a:pt x="26" y="27"/>
                      <a:pt x="25" y="28"/>
                      <a:pt x="24" y="28"/>
                    </a:cubicBezTo>
                    <a:cubicBezTo>
                      <a:pt x="21" y="29"/>
                      <a:pt x="19" y="29"/>
                      <a:pt x="18" y="2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8" name="Freeform 237">
                <a:extLst>
                  <a:ext uri="{FF2B5EF4-FFF2-40B4-BE49-F238E27FC236}">
                    <a16:creationId xmlns:a16="http://schemas.microsoft.com/office/drawing/2014/main" id="{B0A066EA-E7ED-4B04-AF96-DDA36AC808B1}"/>
                  </a:ext>
                </a:extLst>
              </p:cNvPr>
              <p:cNvSpPr>
                <a:spLocks noEditPoints="1" noChangeArrowheads="1"/>
              </p:cNvSpPr>
              <p:nvPr/>
            </p:nvSpPr>
            <p:spPr bwMode="auto">
              <a:xfrm>
                <a:off x="893763" y="273050"/>
                <a:ext cx="106363" cy="112713"/>
              </a:xfrm>
              <a:custGeom>
                <a:avLst/>
                <a:gdLst>
                  <a:gd name="T0" fmla="*/ 17 w 28"/>
                  <a:gd name="T1" fmla="*/ 1 h 30"/>
                  <a:gd name="T2" fmla="*/ 8 w 28"/>
                  <a:gd name="T3" fmla="*/ 2 h 30"/>
                  <a:gd name="T4" fmla="*/ 1 w 28"/>
                  <a:gd name="T5" fmla="*/ 10 h 30"/>
                  <a:gd name="T6" fmla="*/ 2 w 28"/>
                  <a:gd name="T7" fmla="*/ 21 h 30"/>
                  <a:gd name="T8" fmla="*/ 10 w 28"/>
                  <a:gd name="T9" fmla="*/ 29 h 30"/>
                  <a:gd name="T10" fmla="*/ 20 w 28"/>
                  <a:gd name="T11" fmla="*/ 28 h 30"/>
                  <a:gd name="T12" fmla="*/ 26 w 28"/>
                  <a:gd name="T13" fmla="*/ 23 h 30"/>
                  <a:gd name="T14" fmla="*/ 27 w 28"/>
                  <a:gd name="T15" fmla="*/ 16 h 30"/>
                  <a:gd name="T16" fmla="*/ 23 w 28"/>
                  <a:gd name="T17" fmla="*/ 17 h 30"/>
                  <a:gd name="T18" fmla="*/ 19 w 28"/>
                  <a:gd name="T19" fmla="*/ 25 h 30"/>
                  <a:gd name="T20" fmla="*/ 13 w 28"/>
                  <a:gd name="T21" fmla="*/ 25 h 30"/>
                  <a:gd name="T22" fmla="*/ 7 w 28"/>
                  <a:gd name="T23" fmla="*/ 19 h 30"/>
                  <a:gd name="T24" fmla="*/ 25 w 28"/>
                  <a:gd name="T25" fmla="*/ 10 h 30"/>
                  <a:gd name="T26" fmla="*/ 17 w 28"/>
                  <a:gd name="T27" fmla="*/ 1 h 30"/>
                  <a:gd name="T28" fmla="*/ 6 w 28"/>
                  <a:gd name="T29" fmla="*/ 16 h 30"/>
                  <a:gd name="T30" fmla="*/ 5 w 28"/>
                  <a:gd name="T31" fmla="*/ 9 h 30"/>
                  <a:gd name="T32" fmla="*/ 9 w 28"/>
                  <a:gd name="T33" fmla="*/ 5 h 30"/>
                  <a:gd name="T34" fmla="*/ 13 w 28"/>
                  <a:gd name="T35" fmla="*/ 4 h 30"/>
                  <a:gd name="T36" fmla="*/ 17 w 28"/>
                  <a:gd name="T37" fmla="*/ 6 h 30"/>
                  <a:gd name="T38" fmla="*/ 19 w 28"/>
                  <a:gd name="T39" fmla="*/ 9 h 30"/>
                  <a:gd name="T40" fmla="*/ 6 w 28"/>
                  <a:gd name="T41" fmla="*/ 16 h 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30"/>
                  <a:gd name="T65" fmla="*/ 28 w 28"/>
                  <a:gd name="T66" fmla="*/ 30 h 3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30">
                    <a:moveTo>
                      <a:pt x="17" y="1"/>
                    </a:moveTo>
                    <a:cubicBezTo>
                      <a:pt x="14" y="0"/>
                      <a:pt x="11" y="0"/>
                      <a:pt x="8" y="2"/>
                    </a:cubicBezTo>
                    <a:cubicBezTo>
                      <a:pt x="4" y="3"/>
                      <a:pt x="2" y="6"/>
                      <a:pt x="1" y="10"/>
                    </a:cubicBezTo>
                    <a:cubicBezTo>
                      <a:pt x="0" y="13"/>
                      <a:pt x="0" y="17"/>
                      <a:pt x="2" y="21"/>
                    </a:cubicBezTo>
                    <a:cubicBezTo>
                      <a:pt x="4" y="25"/>
                      <a:pt x="7" y="27"/>
                      <a:pt x="10" y="29"/>
                    </a:cubicBezTo>
                    <a:cubicBezTo>
                      <a:pt x="13" y="30"/>
                      <a:pt x="17" y="30"/>
                      <a:pt x="20" y="28"/>
                    </a:cubicBezTo>
                    <a:cubicBezTo>
                      <a:pt x="23" y="27"/>
                      <a:pt x="25" y="25"/>
                      <a:pt x="26" y="23"/>
                    </a:cubicBezTo>
                    <a:cubicBezTo>
                      <a:pt x="27" y="21"/>
                      <a:pt x="28" y="18"/>
                      <a:pt x="27" y="16"/>
                    </a:cubicBezTo>
                    <a:cubicBezTo>
                      <a:pt x="23" y="17"/>
                      <a:pt x="23" y="17"/>
                      <a:pt x="23" y="17"/>
                    </a:cubicBezTo>
                    <a:cubicBezTo>
                      <a:pt x="24" y="21"/>
                      <a:pt x="22" y="24"/>
                      <a:pt x="19" y="25"/>
                    </a:cubicBezTo>
                    <a:cubicBezTo>
                      <a:pt x="17" y="26"/>
                      <a:pt x="15" y="26"/>
                      <a:pt x="13" y="25"/>
                    </a:cubicBezTo>
                    <a:cubicBezTo>
                      <a:pt x="11" y="25"/>
                      <a:pt x="9" y="23"/>
                      <a:pt x="7" y="19"/>
                    </a:cubicBezTo>
                    <a:cubicBezTo>
                      <a:pt x="25" y="10"/>
                      <a:pt x="25" y="10"/>
                      <a:pt x="25" y="10"/>
                    </a:cubicBezTo>
                    <a:cubicBezTo>
                      <a:pt x="23" y="6"/>
                      <a:pt x="20" y="3"/>
                      <a:pt x="17" y="1"/>
                    </a:cubicBezTo>
                    <a:close/>
                    <a:moveTo>
                      <a:pt x="6" y="16"/>
                    </a:moveTo>
                    <a:cubicBezTo>
                      <a:pt x="5" y="13"/>
                      <a:pt x="4" y="11"/>
                      <a:pt x="5" y="9"/>
                    </a:cubicBezTo>
                    <a:cubicBezTo>
                      <a:pt x="6" y="7"/>
                      <a:pt x="7" y="6"/>
                      <a:pt x="9" y="5"/>
                    </a:cubicBezTo>
                    <a:cubicBezTo>
                      <a:pt x="11" y="4"/>
                      <a:pt x="12" y="4"/>
                      <a:pt x="13" y="4"/>
                    </a:cubicBezTo>
                    <a:cubicBezTo>
                      <a:pt x="15" y="4"/>
                      <a:pt x="16" y="5"/>
                      <a:pt x="17" y="6"/>
                    </a:cubicBezTo>
                    <a:cubicBezTo>
                      <a:pt x="18" y="7"/>
                      <a:pt x="19" y="8"/>
                      <a:pt x="19" y="9"/>
                    </a:cubicBezTo>
                    <a:lnTo>
                      <a:pt x="6" y="1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79" name="Freeform 238">
                <a:extLst>
                  <a:ext uri="{FF2B5EF4-FFF2-40B4-BE49-F238E27FC236}">
                    <a16:creationId xmlns:a16="http://schemas.microsoft.com/office/drawing/2014/main" id="{F37E8C8A-A6C2-4B38-A99A-690CC079A250}"/>
                  </a:ext>
                </a:extLst>
              </p:cNvPr>
              <p:cNvSpPr>
                <a:spLocks noChangeArrowheads="1"/>
              </p:cNvSpPr>
              <p:nvPr/>
            </p:nvSpPr>
            <p:spPr bwMode="auto">
              <a:xfrm>
                <a:off x="995363" y="228600"/>
                <a:ext cx="93663" cy="112713"/>
              </a:xfrm>
              <a:custGeom>
                <a:avLst/>
                <a:gdLst>
                  <a:gd name="T0" fmla="*/ 8 w 25"/>
                  <a:gd name="T1" fmla="*/ 5 h 30"/>
                  <a:gd name="T2" fmla="*/ 17 w 25"/>
                  <a:gd name="T3" fmla="*/ 8 h 30"/>
                  <a:gd name="T4" fmla="*/ 20 w 25"/>
                  <a:gd name="T5" fmla="*/ 6 h 30"/>
                  <a:gd name="T6" fmla="*/ 14 w 25"/>
                  <a:gd name="T7" fmla="*/ 1 h 30"/>
                  <a:gd name="T8" fmla="*/ 6 w 25"/>
                  <a:gd name="T9" fmla="*/ 2 h 30"/>
                  <a:gd name="T10" fmla="*/ 0 w 25"/>
                  <a:gd name="T11" fmla="*/ 9 h 30"/>
                  <a:gd name="T12" fmla="*/ 2 w 25"/>
                  <a:gd name="T13" fmla="*/ 20 h 30"/>
                  <a:gd name="T14" fmla="*/ 9 w 25"/>
                  <a:gd name="T15" fmla="*/ 28 h 30"/>
                  <a:gd name="T16" fmla="*/ 19 w 25"/>
                  <a:gd name="T17" fmla="*/ 28 h 30"/>
                  <a:gd name="T18" fmla="*/ 24 w 25"/>
                  <a:gd name="T19" fmla="*/ 23 h 30"/>
                  <a:gd name="T20" fmla="*/ 24 w 25"/>
                  <a:gd name="T21" fmla="*/ 15 h 30"/>
                  <a:gd name="T22" fmla="*/ 21 w 25"/>
                  <a:gd name="T23" fmla="*/ 16 h 30"/>
                  <a:gd name="T24" fmla="*/ 17 w 25"/>
                  <a:gd name="T25" fmla="*/ 25 h 30"/>
                  <a:gd name="T26" fmla="*/ 11 w 25"/>
                  <a:gd name="T27" fmla="*/ 25 h 30"/>
                  <a:gd name="T28" fmla="*/ 6 w 25"/>
                  <a:gd name="T29" fmla="*/ 18 h 30"/>
                  <a:gd name="T30" fmla="*/ 4 w 25"/>
                  <a:gd name="T31" fmla="*/ 10 h 30"/>
                  <a:gd name="T32" fmla="*/ 8 w 25"/>
                  <a:gd name="T33" fmla="*/ 5 h 3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30"/>
                  <a:gd name="T53" fmla="*/ 25 w 25"/>
                  <a:gd name="T54" fmla="*/ 30 h 3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30">
                    <a:moveTo>
                      <a:pt x="8" y="5"/>
                    </a:moveTo>
                    <a:cubicBezTo>
                      <a:pt x="11" y="3"/>
                      <a:pt x="14" y="4"/>
                      <a:pt x="17" y="8"/>
                    </a:cubicBezTo>
                    <a:cubicBezTo>
                      <a:pt x="20" y="6"/>
                      <a:pt x="20" y="6"/>
                      <a:pt x="20" y="6"/>
                    </a:cubicBezTo>
                    <a:cubicBezTo>
                      <a:pt x="18" y="3"/>
                      <a:pt x="16" y="2"/>
                      <a:pt x="14" y="1"/>
                    </a:cubicBezTo>
                    <a:cubicBezTo>
                      <a:pt x="12" y="0"/>
                      <a:pt x="9" y="0"/>
                      <a:pt x="6" y="2"/>
                    </a:cubicBezTo>
                    <a:cubicBezTo>
                      <a:pt x="3" y="3"/>
                      <a:pt x="1" y="6"/>
                      <a:pt x="0" y="9"/>
                    </a:cubicBezTo>
                    <a:cubicBezTo>
                      <a:pt x="0" y="13"/>
                      <a:pt x="0" y="16"/>
                      <a:pt x="2" y="20"/>
                    </a:cubicBezTo>
                    <a:cubicBezTo>
                      <a:pt x="4" y="24"/>
                      <a:pt x="6" y="26"/>
                      <a:pt x="9" y="28"/>
                    </a:cubicBezTo>
                    <a:cubicBezTo>
                      <a:pt x="12" y="30"/>
                      <a:pt x="15" y="30"/>
                      <a:pt x="19" y="28"/>
                    </a:cubicBezTo>
                    <a:cubicBezTo>
                      <a:pt x="21" y="27"/>
                      <a:pt x="23" y="25"/>
                      <a:pt x="24" y="23"/>
                    </a:cubicBezTo>
                    <a:cubicBezTo>
                      <a:pt x="25" y="20"/>
                      <a:pt x="25" y="18"/>
                      <a:pt x="24" y="15"/>
                    </a:cubicBezTo>
                    <a:cubicBezTo>
                      <a:pt x="21" y="16"/>
                      <a:pt x="21" y="16"/>
                      <a:pt x="21" y="16"/>
                    </a:cubicBezTo>
                    <a:cubicBezTo>
                      <a:pt x="22" y="20"/>
                      <a:pt x="21" y="23"/>
                      <a:pt x="17" y="25"/>
                    </a:cubicBezTo>
                    <a:cubicBezTo>
                      <a:pt x="15" y="26"/>
                      <a:pt x="13" y="26"/>
                      <a:pt x="11" y="25"/>
                    </a:cubicBezTo>
                    <a:cubicBezTo>
                      <a:pt x="9" y="23"/>
                      <a:pt x="7" y="21"/>
                      <a:pt x="6" y="18"/>
                    </a:cubicBezTo>
                    <a:cubicBezTo>
                      <a:pt x="5" y="15"/>
                      <a:pt x="4" y="12"/>
                      <a:pt x="4" y="10"/>
                    </a:cubicBezTo>
                    <a:cubicBezTo>
                      <a:pt x="5" y="7"/>
                      <a:pt x="6" y="6"/>
                      <a:pt x="8" y="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0" name="Freeform 239">
                <a:extLst>
                  <a:ext uri="{FF2B5EF4-FFF2-40B4-BE49-F238E27FC236}">
                    <a16:creationId xmlns:a16="http://schemas.microsoft.com/office/drawing/2014/main" id="{D557CD30-C2B9-4BB2-A39A-C252513290F6}"/>
                  </a:ext>
                </a:extLst>
              </p:cNvPr>
              <p:cNvSpPr>
                <a:spLocks noChangeArrowheads="1"/>
              </p:cNvSpPr>
              <p:nvPr/>
            </p:nvSpPr>
            <p:spPr bwMode="auto">
              <a:xfrm>
                <a:off x="1063625" y="176213"/>
                <a:ext cx="101600" cy="123825"/>
              </a:xfrm>
              <a:custGeom>
                <a:avLst/>
                <a:gdLst>
                  <a:gd name="T0" fmla="*/ 17 w 27"/>
                  <a:gd name="T1" fmla="*/ 26 h 33"/>
                  <a:gd name="T2" fmla="*/ 9 w 27"/>
                  <a:gd name="T3" fmla="*/ 10 h 33"/>
                  <a:gd name="T4" fmla="*/ 15 w 27"/>
                  <a:gd name="T5" fmla="*/ 7 h 33"/>
                  <a:gd name="T6" fmla="*/ 14 w 27"/>
                  <a:gd name="T7" fmla="*/ 4 h 33"/>
                  <a:gd name="T8" fmla="*/ 8 w 27"/>
                  <a:gd name="T9" fmla="*/ 7 h 33"/>
                  <a:gd name="T10" fmla="*/ 5 w 27"/>
                  <a:gd name="T11" fmla="*/ 0 h 33"/>
                  <a:gd name="T12" fmla="*/ 1 w 27"/>
                  <a:gd name="T13" fmla="*/ 2 h 33"/>
                  <a:gd name="T14" fmla="*/ 4 w 27"/>
                  <a:gd name="T15" fmla="*/ 9 h 33"/>
                  <a:gd name="T16" fmla="*/ 0 w 27"/>
                  <a:gd name="T17" fmla="*/ 11 h 33"/>
                  <a:gd name="T18" fmla="*/ 1 w 27"/>
                  <a:gd name="T19" fmla="*/ 14 h 33"/>
                  <a:gd name="T20" fmla="*/ 6 w 27"/>
                  <a:gd name="T21" fmla="*/ 12 h 33"/>
                  <a:gd name="T22" fmla="*/ 13 w 27"/>
                  <a:gd name="T23" fmla="*/ 27 h 33"/>
                  <a:gd name="T24" fmla="*/ 24 w 27"/>
                  <a:gd name="T25" fmla="*/ 31 h 33"/>
                  <a:gd name="T26" fmla="*/ 27 w 27"/>
                  <a:gd name="T27" fmla="*/ 29 h 33"/>
                  <a:gd name="T28" fmla="*/ 26 w 27"/>
                  <a:gd name="T29" fmla="*/ 26 h 33"/>
                  <a:gd name="T30" fmla="*/ 23 w 27"/>
                  <a:gd name="T31" fmla="*/ 28 h 33"/>
                  <a:gd name="T32" fmla="*/ 17 w 27"/>
                  <a:gd name="T33" fmla="*/ 26 h 3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
                  <a:gd name="T52" fmla="*/ 0 h 33"/>
                  <a:gd name="T53" fmla="*/ 27 w 27"/>
                  <a:gd name="T54" fmla="*/ 33 h 3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 h="33">
                    <a:moveTo>
                      <a:pt x="17" y="26"/>
                    </a:moveTo>
                    <a:cubicBezTo>
                      <a:pt x="9" y="10"/>
                      <a:pt x="9" y="10"/>
                      <a:pt x="9" y="10"/>
                    </a:cubicBezTo>
                    <a:cubicBezTo>
                      <a:pt x="15" y="7"/>
                      <a:pt x="15" y="7"/>
                      <a:pt x="15" y="7"/>
                    </a:cubicBezTo>
                    <a:cubicBezTo>
                      <a:pt x="14" y="4"/>
                      <a:pt x="14" y="4"/>
                      <a:pt x="14" y="4"/>
                    </a:cubicBezTo>
                    <a:cubicBezTo>
                      <a:pt x="8" y="7"/>
                      <a:pt x="8" y="7"/>
                      <a:pt x="8" y="7"/>
                    </a:cubicBezTo>
                    <a:cubicBezTo>
                      <a:pt x="5" y="0"/>
                      <a:pt x="5" y="0"/>
                      <a:pt x="5" y="0"/>
                    </a:cubicBezTo>
                    <a:cubicBezTo>
                      <a:pt x="1" y="2"/>
                      <a:pt x="1" y="2"/>
                      <a:pt x="1" y="2"/>
                    </a:cubicBezTo>
                    <a:cubicBezTo>
                      <a:pt x="4" y="9"/>
                      <a:pt x="4" y="9"/>
                      <a:pt x="4" y="9"/>
                    </a:cubicBezTo>
                    <a:cubicBezTo>
                      <a:pt x="0" y="11"/>
                      <a:pt x="0" y="11"/>
                      <a:pt x="0" y="11"/>
                    </a:cubicBezTo>
                    <a:cubicBezTo>
                      <a:pt x="1" y="14"/>
                      <a:pt x="1" y="14"/>
                      <a:pt x="1" y="14"/>
                    </a:cubicBezTo>
                    <a:cubicBezTo>
                      <a:pt x="6" y="12"/>
                      <a:pt x="6" y="12"/>
                      <a:pt x="6" y="12"/>
                    </a:cubicBezTo>
                    <a:cubicBezTo>
                      <a:pt x="13" y="27"/>
                      <a:pt x="13" y="27"/>
                      <a:pt x="13" y="27"/>
                    </a:cubicBezTo>
                    <a:cubicBezTo>
                      <a:pt x="15" y="32"/>
                      <a:pt x="19" y="33"/>
                      <a:pt x="24" y="31"/>
                    </a:cubicBezTo>
                    <a:cubicBezTo>
                      <a:pt x="25" y="31"/>
                      <a:pt x="26" y="30"/>
                      <a:pt x="27" y="29"/>
                    </a:cubicBezTo>
                    <a:cubicBezTo>
                      <a:pt x="26" y="26"/>
                      <a:pt x="26" y="26"/>
                      <a:pt x="26" y="26"/>
                    </a:cubicBezTo>
                    <a:cubicBezTo>
                      <a:pt x="25" y="27"/>
                      <a:pt x="24" y="27"/>
                      <a:pt x="23" y="28"/>
                    </a:cubicBezTo>
                    <a:cubicBezTo>
                      <a:pt x="20" y="29"/>
                      <a:pt x="18" y="28"/>
                      <a:pt x="17" y="2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1" name="Freeform 240">
                <a:extLst>
                  <a:ext uri="{FF2B5EF4-FFF2-40B4-BE49-F238E27FC236}">
                    <a16:creationId xmlns:a16="http://schemas.microsoft.com/office/drawing/2014/main" id="{E4435305-C347-4C35-AF4F-BED14E9AD2B9}"/>
                  </a:ext>
                </a:extLst>
              </p:cNvPr>
              <p:cNvSpPr>
                <a:spLocks noChangeArrowheads="1"/>
              </p:cNvSpPr>
              <p:nvPr/>
            </p:nvSpPr>
            <p:spPr bwMode="auto">
              <a:xfrm>
                <a:off x="1119188" y="142875"/>
                <a:ext cx="22225" cy="22225"/>
              </a:xfrm>
              <a:custGeom>
                <a:avLst/>
                <a:gdLst>
                  <a:gd name="T0" fmla="*/ 5 w 14"/>
                  <a:gd name="T1" fmla="*/ 14 h 14"/>
                  <a:gd name="T2" fmla="*/ 14 w 14"/>
                  <a:gd name="T3" fmla="*/ 9 h 14"/>
                  <a:gd name="T4" fmla="*/ 10 w 14"/>
                  <a:gd name="T5" fmla="*/ 0 h 14"/>
                  <a:gd name="T6" fmla="*/ 0 w 14"/>
                  <a:gd name="T7" fmla="*/ 4 h 14"/>
                  <a:gd name="T8" fmla="*/ 5 w 14"/>
                  <a:gd name="T9" fmla="*/ 14 h 14"/>
                  <a:gd name="T10" fmla="*/ 0 60000 65536"/>
                  <a:gd name="T11" fmla="*/ 0 60000 65536"/>
                  <a:gd name="T12" fmla="*/ 0 60000 65536"/>
                  <a:gd name="T13" fmla="*/ 0 60000 65536"/>
                  <a:gd name="T14" fmla="*/ 0 60000 65536"/>
                  <a:gd name="T15" fmla="*/ 0 w 14"/>
                  <a:gd name="T16" fmla="*/ 0 h 14"/>
                  <a:gd name="T17" fmla="*/ 14 w 14"/>
                  <a:gd name="T18" fmla="*/ 14 h 14"/>
                </a:gdLst>
                <a:ahLst/>
                <a:cxnLst>
                  <a:cxn ang="T10">
                    <a:pos x="T0" y="T1"/>
                  </a:cxn>
                  <a:cxn ang="T11">
                    <a:pos x="T2" y="T3"/>
                  </a:cxn>
                  <a:cxn ang="T12">
                    <a:pos x="T4" y="T5"/>
                  </a:cxn>
                  <a:cxn ang="T13">
                    <a:pos x="T6" y="T7"/>
                  </a:cxn>
                  <a:cxn ang="T14">
                    <a:pos x="T8" y="T9"/>
                  </a:cxn>
                </a:cxnLst>
                <a:rect l="T15" t="T16" r="T17" b="T18"/>
                <a:pathLst>
                  <a:path w="14" h="14">
                    <a:moveTo>
                      <a:pt x="5" y="14"/>
                    </a:moveTo>
                    <a:lnTo>
                      <a:pt x="14" y="9"/>
                    </a:lnTo>
                    <a:lnTo>
                      <a:pt x="10" y="0"/>
                    </a:lnTo>
                    <a:lnTo>
                      <a:pt x="0" y="4"/>
                    </a:lnTo>
                    <a:lnTo>
                      <a:pt x="5" y="1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2" name="Freeform 241">
                <a:extLst>
                  <a:ext uri="{FF2B5EF4-FFF2-40B4-BE49-F238E27FC236}">
                    <a16:creationId xmlns:a16="http://schemas.microsoft.com/office/drawing/2014/main" id="{45ED37E4-F792-40E1-B862-B901935F6662}"/>
                  </a:ext>
                </a:extLst>
              </p:cNvPr>
              <p:cNvSpPr>
                <a:spLocks noChangeArrowheads="1"/>
              </p:cNvSpPr>
              <p:nvPr/>
            </p:nvSpPr>
            <p:spPr bwMode="auto">
              <a:xfrm>
                <a:off x="1135063" y="176213"/>
                <a:ext cx="60325" cy="101600"/>
              </a:xfrm>
              <a:custGeom>
                <a:avLst/>
                <a:gdLst>
                  <a:gd name="T0" fmla="*/ 28 w 38"/>
                  <a:gd name="T1" fmla="*/ 64 h 64"/>
                  <a:gd name="T2" fmla="*/ 38 w 38"/>
                  <a:gd name="T3" fmla="*/ 59 h 64"/>
                  <a:gd name="T4" fmla="*/ 9 w 38"/>
                  <a:gd name="T5" fmla="*/ 0 h 64"/>
                  <a:gd name="T6" fmla="*/ 0 w 38"/>
                  <a:gd name="T7" fmla="*/ 2 h 64"/>
                  <a:gd name="T8" fmla="*/ 28 w 38"/>
                  <a:gd name="T9" fmla="*/ 64 h 64"/>
                  <a:gd name="T10" fmla="*/ 0 60000 65536"/>
                  <a:gd name="T11" fmla="*/ 0 60000 65536"/>
                  <a:gd name="T12" fmla="*/ 0 60000 65536"/>
                  <a:gd name="T13" fmla="*/ 0 60000 65536"/>
                  <a:gd name="T14" fmla="*/ 0 60000 65536"/>
                  <a:gd name="T15" fmla="*/ 0 w 38"/>
                  <a:gd name="T16" fmla="*/ 0 h 64"/>
                  <a:gd name="T17" fmla="*/ 38 w 38"/>
                  <a:gd name="T18" fmla="*/ 64 h 64"/>
                </a:gdLst>
                <a:ahLst/>
                <a:cxnLst>
                  <a:cxn ang="T10">
                    <a:pos x="T0" y="T1"/>
                  </a:cxn>
                  <a:cxn ang="T11">
                    <a:pos x="T2" y="T3"/>
                  </a:cxn>
                  <a:cxn ang="T12">
                    <a:pos x="T4" y="T5"/>
                  </a:cxn>
                  <a:cxn ang="T13">
                    <a:pos x="T6" y="T7"/>
                  </a:cxn>
                  <a:cxn ang="T14">
                    <a:pos x="T8" y="T9"/>
                  </a:cxn>
                </a:cxnLst>
                <a:rect l="T15" t="T16" r="T17" b="T18"/>
                <a:pathLst>
                  <a:path w="38" h="64">
                    <a:moveTo>
                      <a:pt x="28" y="64"/>
                    </a:moveTo>
                    <a:lnTo>
                      <a:pt x="38" y="59"/>
                    </a:lnTo>
                    <a:lnTo>
                      <a:pt x="9" y="0"/>
                    </a:lnTo>
                    <a:lnTo>
                      <a:pt x="0" y="2"/>
                    </a:lnTo>
                    <a:lnTo>
                      <a:pt x="28" y="6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3" name="Freeform 242">
                <a:extLst>
                  <a:ext uri="{FF2B5EF4-FFF2-40B4-BE49-F238E27FC236}">
                    <a16:creationId xmlns:a16="http://schemas.microsoft.com/office/drawing/2014/main" id="{04BBB002-0753-44FC-A0D4-9BE9B36F71D4}"/>
                  </a:ext>
                </a:extLst>
              </p:cNvPr>
              <p:cNvSpPr>
                <a:spLocks noEditPoints="1" noChangeArrowheads="1"/>
              </p:cNvSpPr>
              <p:nvPr/>
            </p:nvSpPr>
            <p:spPr bwMode="auto">
              <a:xfrm>
                <a:off x="1187450" y="134938"/>
                <a:ext cx="101600" cy="112713"/>
              </a:xfrm>
              <a:custGeom>
                <a:avLst/>
                <a:gdLst>
                  <a:gd name="T0" fmla="*/ 7 w 27"/>
                  <a:gd name="T1" fmla="*/ 2 h 30"/>
                  <a:gd name="T2" fmla="*/ 1 w 27"/>
                  <a:gd name="T3" fmla="*/ 9 h 30"/>
                  <a:gd name="T4" fmla="*/ 2 w 27"/>
                  <a:gd name="T5" fmla="*/ 20 h 30"/>
                  <a:gd name="T6" fmla="*/ 10 w 27"/>
                  <a:gd name="T7" fmla="*/ 28 h 30"/>
                  <a:gd name="T8" fmla="*/ 19 w 27"/>
                  <a:gd name="T9" fmla="*/ 28 h 30"/>
                  <a:gd name="T10" fmla="*/ 26 w 27"/>
                  <a:gd name="T11" fmla="*/ 21 h 30"/>
                  <a:gd name="T12" fmla="*/ 25 w 27"/>
                  <a:gd name="T13" fmla="*/ 10 h 30"/>
                  <a:gd name="T14" fmla="*/ 17 w 27"/>
                  <a:gd name="T15" fmla="*/ 2 h 30"/>
                  <a:gd name="T16" fmla="*/ 7 w 27"/>
                  <a:gd name="T17" fmla="*/ 2 h 30"/>
                  <a:gd name="T18" fmla="*/ 22 w 27"/>
                  <a:gd name="T19" fmla="*/ 20 h 30"/>
                  <a:gd name="T20" fmla="*/ 18 w 27"/>
                  <a:gd name="T21" fmla="*/ 25 h 30"/>
                  <a:gd name="T22" fmla="*/ 12 w 27"/>
                  <a:gd name="T23" fmla="*/ 25 h 30"/>
                  <a:gd name="T24" fmla="*/ 6 w 27"/>
                  <a:gd name="T25" fmla="*/ 18 h 30"/>
                  <a:gd name="T26" fmla="*/ 5 w 27"/>
                  <a:gd name="T27" fmla="*/ 10 h 30"/>
                  <a:gd name="T28" fmla="*/ 9 w 27"/>
                  <a:gd name="T29" fmla="*/ 5 h 30"/>
                  <a:gd name="T30" fmla="*/ 15 w 27"/>
                  <a:gd name="T31" fmla="*/ 5 h 30"/>
                  <a:gd name="T32" fmla="*/ 20 w 27"/>
                  <a:gd name="T33" fmla="*/ 12 h 30"/>
                  <a:gd name="T34" fmla="*/ 22 w 27"/>
                  <a:gd name="T35" fmla="*/ 20 h 3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
                  <a:gd name="T55" fmla="*/ 0 h 30"/>
                  <a:gd name="T56" fmla="*/ 27 w 27"/>
                  <a:gd name="T57" fmla="*/ 30 h 3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 h="30">
                    <a:moveTo>
                      <a:pt x="7" y="2"/>
                    </a:moveTo>
                    <a:cubicBezTo>
                      <a:pt x="4" y="3"/>
                      <a:pt x="2" y="6"/>
                      <a:pt x="1" y="9"/>
                    </a:cubicBezTo>
                    <a:cubicBezTo>
                      <a:pt x="0" y="13"/>
                      <a:pt x="0" y="16"/>
                      <a:pt x="2" y="20"/>
                    </a:cubicBezTo>
                    <a:cubicBezTo>
                      <a:pt x="4" y="24"/>
                      <a:pt x="6" y="27"/>
                      <a:pt x="10" y="28"/>
                    </a:cubicBezTo>
                    <a:cubicBezTo>
                      <a:pt x="13" y="30"/>
                      <a:pt x="16" y="30"/>
                      <a:pt x="19" y="28"/>
                    </a:cubicBezTo>
                    <a:cubicBezTo>
                      <a:pt x="23" y="27"/>
                      <a:pt x="25" y="24"/>
                      <a:pt x="26" y="21"/>
                    </a:cubicBezTo>
                    <a:cubicBezTo>
                      <a:pt x="27" y="17"/>
                      <a:pt x="27" y="13"/>
                      <a:pt x="25" y="10"/>
                    </a:cubicBezTo>
                    <a:cubicBezTo>
                      <a:pt x="23" y="6"/>
                      <a:pt x="20" y="3"/>
                      <a:pt x="17" y="2"/>
                    </a:cubicBezTo>
                    <a:cubicBezTo>
                      <a:pt x="14" y="0"/>
                      <a:pt x="11" y="0"/>
                      <a:pt x="7" y="2"/>
                    </a:cubicBezTo>
                    <a:close/>
                    <a:moveTo>
                      <a:pt x="22" y="20"/>
                    </a:moveTo>
                    <a:cubicBezTo>
                      <a:pt x="22" y="22"/>
                      <a:pt x="20" y="24"/>
                      <a:pt x="18" y="25"/>
                    </a:cubicBezTo>
                    <a:cubicBezTo>
                      <a:pt x="16" y="26"/>
                      <a:pt x="14" y="26"/>
                      <a:pt x="12" y="25"/>
                    </a:cubicBezTo>
                    <a:cubicBezTo>
                      <a:pt x="10" y="24"/>
                      <a:pt x="8" y="22"/>
                      <a:pt x="6" y="18"/>
                    </a:cubicBezTo>
                    <a:cubicBezTo>
                      <a:pt x="5" y="15"/>
                      <a:pt x="4" y="12"/>
                      <a:pt x="5" y="10"/>
                    </a:cubicBezTo>
                    <a:cubicBezTo>
                      <a:pt x="5" y="7"/>
                      <a:pt x="7" y="6"/>
                      <a:pt x="9" y="5"/>
                    </a:cubicBezTo>
                    <a:cubicBezTo>
                      <a:pt x="10" y="4"/>
                      <a:pt x="12" y="4"/>
                      <a:pt x="15" y="5"/>
                    </a:cubicBezTo>
                    <a:cubicBezTo>
                      <a:pt x="17" y="6"/>
                      <a:pt x="19" y="8"/>
                      <a:pt x="20" y="12"/>
                    </a:cubicBezTo>
                    <a:cubicBezTo>
                      <a:pt x="22" y="15"/>
                      <a:pt x="23" y="18"/>
                      <a:pt x="22" y="2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4" name="Freeform 243">
                <a:extLst>
                  <a:ext uri="{FF2B5EF4-FFF2-40B4-BE49-F238E27FC236}">
                    <a16:creationId xmlns:a16="http://schemas.microsoft.com/office/drawing/2014/main" id="{4D6C2A3C-71E0-4F9C-81EA-B4958F277BDA}"/>
                  </a:ext>
                </a:extLst>
              </p:cNvPr>
              <p:cNvSpPr>
                <a:spLocks noChangeArrowheads="1"/>
              </p:cNvSpPr>
              <p:nvPr/>
            </p:nvSpPr>
            <p:spPr bwMode="auto">
              <a:xfrm>
                <a:off x="1281113" y="85725"/>
                <a:ext cx="120650" cy="120650"/>
              </a:xfrm>
              <a:custGeom>
                <a:avLst/>
                <a:gdLst>
                  <a:gd name="T0" fmla="*/ 21 w 32"/>
                  <a:gd name="T1" fmla="*/ 2 h 32"/>
                  <a:gd name="T2" fmla="*/ 16 w 32"/>
                  <a:gd name="T3" fmla="*/ 0 h 32"/>
                  <a:gd name="T4" fmla="*/ 11 w 32"/>
                  <a:gd name="T5" fmla="*/ 1 h 32"/>
                  <a:gd name="T6" fmla="*/ 5 w 32"/>
                  <a:gd name="T7" fmla="*/ 10 h 32"/>
                  <a:gd name="T8" fmla="*/ 3 w 32"/>
                  <a:gd name="T9" fmla="*/ 5 h 32"/>
                  <a:gd name="T10" fmla="*/ 0 w 32"/>
                  <a:gd name="T11" fmla="*/ 7 h 32"/>
                  <a:gd name="T12" fmla="*/ 12 w 32"/>
                  <a:gd name="T13" fmla="*/ 32 h 32"/>
                  <a:gd name="T14" fmla="*/ 16 w 32"/>
                  <a:gd name="T15" fmla="*/ 30 h 32"/>
                  <a:gd name="T16" fmla="*/ 9 w 32"/>
                  <a:gd name="T17" fmla="*/ 17 h 32"/>
                  <a:gd name="T18" fmla="*/ 8 w 32"/>
                  <a:gd name="T19" fmla="*/ 9 h 32"/>
                  <a:gd name="T20" fmla="*/ 12 w 32"/>
                  <a:gd name="T21" fmla="*/ 5 h 32"/>
                  <a:gd name="T22" fmla="*/ 16 w 32"/>
                  <a:gd name="T23" fmla="*/ 4 h 32"/>
                  <a:gd name="T24" fmla="*/ 20 w 32"/>
                  <a:gd name="T25" fmla="*/ 8 h 32"/>
                  <a:gd name="T26" fmla="*/ 28 w 32"/>
                  <a:gd name="T27" fmla="*/ 25 h 32"/>
                  <a:gd name="T28" fmla="*/ 32 w 32"/>
                  <a:gd name="T29" fmla="*/ 23 h 32"/>
                  <a:gd name="T30" fmla="*/ 25 w 32"/>
                  <a:gd name="T31" fmla="*/ 8 h 32"/>
                  <a:gd name="T32" fmla="*/ 21 w 32"/>
                  <a:gd name="T33" fmla="*/ 2 h 3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32"/>
                  <a:gd name="T53" fmla="*/ 32 w 32"/>
                  <a:gd name="T54" fmla="*/ 32 h 3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32">
                    <a:moveTo>
                      <a:pt x="21" y="2"/>
                    </a:moveTo>
                    <a:cubicBezTo>
                      <a:pt x="20" y="1"/>
                      <a:pt x="18" y="0"/>
                      <a:pt x="16" y="0"/>
                    </a:cubicBezTo>
                    <a:cubicBezTo>
                      <a:pt x="15" y="0"/>
                      <a:pt x="13" y="0"/>
                      <a:pt x="11" y="1"/>
                    </a:cubicBezTo>
                    <a:cubicBezTo>
                      <a:pt x="8" y="2"/>
                      <a:pt x="6" y="6"/>
                      <a:pt x="5" y="10"/>
                    </a:cubicBezTo>
                    <a:cubicBezTo>
                      <a:pt x="3" y="5"/>
                      <a:pt x="3" y="5"/>
                      <a:pt x="3" y="5"/>
                    </a:cubicBezTo>
                    <a:cubicBezTo>
                      <a:pt x="0" y="7"/>
                      <a:pt x="0" y="7"/>
                      <a:pt x="0" y="7"/>
                    </a:cubicBezTo>
                    <a:cubicBezTo>
                      <a:pt x="12" y="32"/>
                      <a:pt x="12" y="32"/>
                      <a:pt x="12" y="32"/>
                    </a:cubicBezTo>
                    <a:cubicBezTo>
                      <a:pt x="16" y="30"/>
                      <a:pt x="16" y="30"/>
                      <a:pt x="16" y="30"/>
                    </a:cubicBezTo>
                    <a:cubicBezTo>
                      <a:pt x="9" y="17"/>
                      <a:pt x="9" y="17"/>
                      <a:pt x="9" y="17"/>
                    </a:cubicBezTo>
                    <a:cubicBezTo>
                      <a:pt x="8" y="14"/>
                      <a:pt x="7" y="12"/>
                      <a:pt x="8" y="9"/>
                    </a:cubicBezTo>
                    <a:cubicBezTo>
                      <a:pt x="9" y="7"/>
                      <a:pt x="10" y="6"/>
                      <a:pt x="12" y="5"/>
                    </a:cubicBezTo>
                    <a:cubicBezTo>
                      <a:pt x="13" y="4"/>
                      <a:pt x="15" y="4"/>
                      <a:pt x="16" y="4"/>
                    </a:cubicBezTo>
                    <a:cubicBezTo>
                      <a:pt x="18" y="5"/>
                      <a:pt x="19" y="6"/>
                      <a:pt x="20" y="8"/>
                    </a:cubicBezTo>
                    <a:cubicBezTo>
                      <a:pt x="28" y="25"/>
                      <a:pt x="28" y="25"/>
                      <a:pt x="28" y="25"/>
                    </a:cubicBezTo>
                    <a:cubicBezTo>
                      <a:pt x="32" y="23"/>
                      <a:pt x="32" y="23"/>
                      <a:pt x="32" y="23"/>
                    </a:cubicBezTo>
                    <a:cubicBezTo>
                      <a:pt x="25" y="8"/>
                      <a:pt x="25" y="8"/>
                      <a:pt x="25" y="8"/>
                    </a:cubicBezTo>
                    <a:cubicBezTo>
                      <a:pt x="23" y="5"/>
                      <a:pt x="22" y="3"/>
                      <a:pt x="21" y="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5" name="Freeform 244">
                <a:extLst>
                  <a:ext uri="{FF2B5EF4-FFF2-40B4-BE49-F238E27FC236}">
                    <a16:creationId xmlns:a16="http://schemas.microsoft.com/office/drawing/2014/main" id="{19DF18CD-0AD4-4C8D-926F-10787B099D56}"/>
                  </a:ext>
                </a:extLst>
              </p:cNvPr>
              <p:cNvSpPr>
                <a:spLocks noEditPoints="1" noChangeArrowheads="1"/>
              </p:cNvSpPr>
              <p:nvPr/>
            </p:nvSpPr>
            <p:spPr bwMode="auto">
              <a:xfrm>
                <a:off x="1044575" y="390525"/>
                <a:ext cx="233363" cy="233363"/>
              </a:xfrm>
              <a:custGeom>
                <a:avLst/>
                <a:gdLst>
                  <a:gd name="T0" fmla="*/ 61 w 62"/>
                  <a:gd name="T1" fmla="*/ 11 h 62"/>
                  <a:gd name="T2" fmla="*/ 61 w 62"/>
                  <a:gd name="T3" fmla="*/ 8 h 62"/>
                  <a:gd name="T4" fmla="*/ 62 w 62"/>
                  <a:gd name="T5" fmla="*/ 3 h 62"/>
                  <a:gd name="T6" fmla="*/ 59 w 62"/>
                  <a:gd name="T7" fmla="*/ 0 h 62"/>
                  <a:gd name="T8" fmla="*/ 44 w 62"/>
                  <a:gd name="T9" fmla="*/ 6 h 62"/>
                  <a:gd name="T10" fmla="*/ 31 w 62"/>
                  <a:gd name="T11" fmla="*/ 1 h 62"/>
                  <a:gd name="T12" fmla="*/ 18 w 62"/>
                  <a:gd name="T13" fmla="*/ 6 h 62"/>
                  <a:gd name="T14" fmla="*/ 3 w 62"/>
                  <a:gd name="T15" fmla="*/ 0 h 62"/>
                  <a:gd name="T16" fmla="*/ 0 w 62"/>
                  <a:gd name="T17" fmla="*/ 3 h 62"/>
                  <a:gd name="T18" fmla="*/ 0 w 62"/>
                  <a:gd name="T19" fmla="*/ 7 h 62"/>
                  <a:gd name="T20" fmla="*/ 1 w 62"/>
                  <a:gd name="T21" fmla="*/ 11 h 62"/>
                  <a:gd name="T22" fmla="*/ 1 w 62"/>
                  <a:gd name="T23" fmla="*/ 14 h 62"/>
                  <a:gd name="T24" fmla="*/ 2 w 62"/>
                  <a:gd name="T25" fmla="*/ 17 h 62"/>
                  <a:gd name="T26" fmla="*/ 3 w 62"/>
                  <a:gd name="T27" fmla="*/ 20 h 62"/>
                  <a:gd name="T28" fmla="*/ 3 w 62"/>
                  <a:gd name="T29" fmla="*/ 22 h 62"/>
                  <a:gd name="T30" fmla="*/ 11 w 62"/>
                  <a:gd name="T31" fmla="*/ 45 h 62"/>
                  <a:gd name="T32" fmla="*/ 51 w 62"/>
                  <a:gd name="T33" fmla="*/ 45 h 62"/>
                  <a:gd name="T34" fmla="*/ 60 w 62"/>
                  <a:gd name="T35" fmla="*/ 18 h 62"/>
                  <a:gd name="T36" fmla="*/ 42 w 62"/>
                  <a:gd name="T37" fmla="*/ 56 h 62"/>
                  <a:gd name="T38" fmla="*/ 41 w 62"/>
                  <a:gd name="T39" fmla="*/ 57 h 62"/>
                  <a:gd name="T40" fmla="*/ 41 w 62"/>
                  <a:gd name="T41" fmla="*/ 57 h 62"/>
                  <a:gd name="T42" fmla="*/ 40 w 62"/>
                  <a:gd name="T43" fmla="*/ 58 h 62"/>
                  <a:gd name="T44" fmla="*/ 40 w 62"/>
                  <a:gd name="T45" fmla="*/ 58 h 62"/>
                  <a:gd name="T46" fmla="*/ 22 w 62"/>
                  <a:gd name="T47" fmla="*/ 58 h 62"/>
                  <a:gd name="T48" fmla="*/ 22 w 62"/>
                  <a:gd name="T49" fmla="*/ 58 h 62"/>
                  <a:gd name="T50" fmla="*/ 21 w 62"/>
                  <a:gd name="T51" fmla="*/ 57 h 62"/>
                  <a:gd name="T52" fmla="*/ 21 w 62"/>
                  <a:gd name="T53" fmla="*/ 57 h 62"/>
                  <a:gd name="T54" fmla="*/ 20 w 62"/>
                  <a:gd name="T55" fmla="*/ 56 h 62"/>
                  <a:gd name="T56" fmla="*/ 5 w 62"/>
                  <a:gd name="T57" fmla="*/ 23 h 62"/>
                  <a:gd name="T58" fmla="*/ 4 w 62"/>
                  <a:gd name="T59" fmla="*/ 20 h 62"/>
                  <a:gd name="T60" fmla="*/ 4 w 62"/>
                  <a:gd name="T61" fmla="*/ 18 h 62"/>
                  <a:gd name="T62" fmla="*/ 3 w 62"/>
                  <a:gd name="T63" fmla="*/ 12 h 62"/>
                  <a:gd name="T64" fmla="*/ 2 w 62"/>
                  <a:gd name="T65" fmla="*/ 9 h 62"/>
                  <a:gd name="T66" fmla="*/ 2 w 62"/>
                  <a:gd name="T67" fmla="*/ 7 h 62"/>
                  <a:gd name="T68" fmla="*/ 1 w 62"/>
                  <a:gd name="T69" fmla="*/ 3 h 62"/>
                  <a:gd name="T70" fmla="*/ 2 w 62"/>
                  <a:gd name="T71" fmla="*/ 2 h 62"/>
                  <a:gd name="T72" fmla="*/ 4 w 62"/>
                  <a:gd name="T73" fmla="*/ 2 h 62"/>
                  <a:gd name="T74" fmla="*/ 7 w 62"/>
                  <a:gd name="T75" fmla="*/ 4 h 62"/>
                  <a:gd name="T76" fmla="*/ 7 w 62"/>
                  <a:gd name="T77" fmla="*/ 4 h 62"/>
                  <a:gd name="T78" fmla="*/ 28 w 62"/>
                  <a:gd name="T79" fmla="*/ 4 h 62"/>
                  <a:gd name="T80" fmla="*/ 31 w 62"/>
                  <a:gd name="T81" fmla="*/ 3 h 62"/>
                  <a:gd name="T82" fmla="*/ 31 w 62"/>
                  <a:gd name="T83" fmla="*/ 3 h 62"/>
                  <a:gd name="T84" fmla="*/ 32 w 62"/>
                  <a:gd name="T85" fmla="*/ 3 h 62"/>
                  <a:gd name="T86" fmla="*/ 32 w 62"/>
                  <a:gd name="T87" fmla="*/ 3 h 62"/>
                  <a:gd name="T88" fmla="*/ 44 w 62"/>
                  <a:gd name="T89" fmla="*/ 7 h 62"/>
                  <a:gd name="T90" fmla="*/ 55 w 62"/>
                  <a:gd name="T91" fmla="*/ 4 h 62"/>
                  <a:gd name="T92" fmla="*/ 58 w 62"/>
                  <a:gd name="T93" fmla="*/ 2 h 62"/>
                  <a:gd name="T94" fmla="*/ 59 w 62"/>
                  <a:gd name="T95" fmla="*/ 2 h 62"/>
                  <a:gd name="T96" fmla="*/ 60 w 62"/>
                  <a:gd name="T97" fmla="*/ 2 h 62"/>
                  <a:gd name="T98" fmla="*/ 60 w 62"/>
                  <a:gd name="T99" fmla="*/ 2 h 62"/>
                  <a:gd name="T100" fmla="*/ 60 w 62"/>
                  <a:gd name="T101" fmla="*/ 2 h 62"/>
                  <a:gd name="T102" fmla="*/ 60 w 62"/>
                  <a:gd name="T103" fmla="*/ 3 h 62"/>
                  <a:gd name="T104" fmla="*/ 60 w 62"/>
                  <a:gd name="T105" fmla="*/ 6 h 62"/>
                  <a:gd name="T106" fmla="*/ 59 w 62"/>
                  <a:gd name="T107" fmla="*/ 10 h 62"/>
                  <a:gd name="T108" fmla="*/ 59 w 62"/>
                  <a:gd name="T109" fmla="*/ 14 h 62"/>
                  <a:gd name="T110" fmla="*/ 58 w 62"/>
                  <a:gd name="T111" fmla="*/ 17 h 6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62"/>
                  <a:gd name="T169" fmla="*/ 0 h 62"/>
                  <a:gd name="T170" fmla="*/ 62 w 62"/>
                  <a:gd name="T171" fmla="*/ 62 h 62"/>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62" h="62">
                    <a:moveTo>
                      <a:pt x="60" y="14"/>
                    </a:moveTo>
                    <a:cubicBezTo>
                      <a:pt x="61" y="13"/>
                      <a:pt x="61" y="12"/>
                      <a:pt x="61" y="11"/>
                    </a:cubicBezTo>
                    <a:cubicBezTo>
                      <a:pt x="61" y="10"/>
                      <a:pt x="61" y="10"/>
                      <a:pt x="61" y="10"/>
                    </a:cubicBezTo>
                    <a:cubicBezTo>
                      <a:pt x="61" y="9"/>
                      <a:pt x="61" y="9"/>
                      <a:pt x="61" y="8"/>
                    </a:cubicBezTo>
                    <a:cubicBezTo>
                      <a:pt x="62" y="7"/>
                      <a:pt x="62" y="7"/>
                      <a:pt x="62" y="7"/>
                    </a:cubicBezTo>
                    <a:cubicBezTo>
                      <a:pt x="62" y="6"/>
                      <a:pt x="62" y="4"/>
                      <a:pt x="62" y="3"/>
                    </a:cubicBezTo>
                    <a:cubicBezTo>
                      <a:pt x="62" y="2"/>
                      <a:pt x="61" y="1"/>
                      <a:pt x="60" y="1"/>
                    </a:cubicBezTo>
                    <a:cubicBezTo>
                      <a:pt x="60" y="0"/>
                      <a:pt x="59" y="0"/>
                      <a:pt x="59" y="0"/>
                    </a:cubicBezTo>
                    <a:cubicBezTo>
                      <a:pt x="58" y="0"/>
                      <a:pt x="57" y="1"/>
                      <a:pt x="57" y="1"/>
                    </a:cubicBezTo>
                    <a:cubicBezTo>
                      <a:pt x="53" y="4"/>
                      <a:pt x="49" y="6"/>
                      <a:pt x="44" y="6"/>
                    </a:cubicBezTo>
                    <a:cubicBezTo>
                      <a:pt x="40" y="6"/>
                      <a:pt x="36" y="4"/>
                      <a:pt x="33" y="2"/>
                    </a:cubicBezTo>
                    <a:cubicBezTo>
                      <a:pt x="32" y="2"/>
                      <a:pt x="32" y="1"/>
                      <a:pt x="31" y="1"/>
                    </a:cubicBezTo>
                    <a:cubicBezTo>
                      <a:pt x="30" y="1"/>
                      <a:pt x="29" y="2"/>
                      <a:pt x="29" y="2"/>
                    </a:cubicBezTo>
                    <a:cubicBezTo>
                      <a:pt x="26" y="4"/>
                      <a:pt x="22" y="6"/>
                      <a:pt x="18" y="6"/>
                    </a:cubicBezTo>
                    <a:cubicBezTo>
                      <a:pt x="13" y="6"/>
                      <a:pt x="9" y="4"/>
                      <a:pt x="5" y="1"/>
                    </a:cubicBezTo>
                    <a:cubicBezTo>
                      <a:pt x="5" y="1"/>
                      <a:pt x="4" y="0"/>
                      <a:pt x="3" y="0"/>
                    </a:cubicBezTo>
                    <a:cubicBezTo>
                      <a:pt x="3" y="0"/>
                      <a:pt x="2" y="0"/>
                      <a:pt x="2" y="1"/>
                    </a:cubicBezTo>
                    <a:cubicBezTo>
                      <a:pt x="1" y="1"/>
                      <a:pt x="0" y="2"/>
                      <a:pt x="0" y="3"/>
                    </a:cubicBezTo>
                    <a:cubicBezTo>
                      <a:pt x="0" y="4"/>
                      <a:pt x="0" y="5"/>
                      <a:pt x="0" y="6"/>
                    </a:cubicBezTo>
                    <a:cubicBezTo>
                      <a:pt x="0" y="7"/>
                      <a:pt x="0" y="7"/>
                      <a:pt x="0" y="7"/>
                    </a:cubicBezTo>
                    <a:cubicBezTo>
                      <a:pt x="1" y="8"/>
                      <a:pt x="1" y="9"/>
                      <a:pt x="1" y="9"/>
                    </a:cubicBezTo>
                    <a:cubicBezTo>
                      <a:pt x="1" y="10"/>
                      <a:pt x="1" y="10"/>
                      <a:pt x="1" y="11"/>
                    </a:cubicBezTo>
                    <a:cubicBezTo>
                      <a:pt x="1" y="11"/>
                      <a:pt x="1" y="12"/>
                      <a:pt x="1" y="12"/>
                    </a:cubicBezTo>
                    <a:cubicBezTo>
                      <a:pt x="1" y="13"/>
                      <a:pt x="1" y="13"/>
                      <a:pt x="1" y="14"/>
                    </a:cubicBezTo>
                    <a:cubicBezTo>
                      <a:pt x="2" y="15"/>
                      <a:pt x="2" y="15"/>
                      <a:pt x="2" y="15"/>
                    </a:cubicBezTo>
                    <a:cubicBezTo>
                      <a:pt x="2" y="15"/>
                      <a:pt x="2" y="16"/>
                      <a:pt x="2" y="17"/>
                    </a:cubicBezTo>
                    <a:cubicBezTo>
                      <a:pt x="2" y="17"/>
                      <a:pt x="2" y="17"/>
                      <a:pt x="2" y="17"/>
                    </a:cubicBezTo>
                    <a:cubicBezTo>
                      <a:pt x="2" y="18"/>
                      <a:pt x="2" y="19"/>
                      <a:pt x="3" y="20"/>
                    </a:cubicBezTo>
                    <a:cubicBezTo>
                      <a:pt x="3" y="20"/>
                      <a:pt x="3" y="20"/>
                      <a:pt x="3" y="20"/>
                    </a:cubicBezTo>
                    <a:cubicBezTo>
                      <a:pt x="3" y="21"/>
                      <a:pt x="3" y="22"/>
                      <a:pt x="3" y="22"/>
                    </a:cubicBezTo>
                    <a:cubicBezTo>
                      <a:pt x="3" y="22"/>
                      <a:pt x="3" y="22"/>
                      <a:pt x="3" y="22"/>
                    </a:cubicBezTo>
                    <a:cubicBezTo>
                      <a:pt x="5" y="31"/>
                      <a:pt x="8" y="39"/>
                      <a:pt x="11" y="45"/>
                    </a:cubicBezTo>
                    <a:cubicBezTo>
                      <a:pt x="18" y="59"/>
                      <a:pt x="26" y="62"/>
                      <a:pt x="31" y="62"/>
                    </a:cubicBezTo>
                    <a:cubicBezTo>
                      <a:pt x="36" y="62"/>
                      <a:pt x="44" y="59"/>
                      <a:pt x="51" y="45"/>
                    </a:cubicBezTo>
                    <a:cubicBezTo>
                      <a:pt x="55" y="37"/>
                      <a:pt x="58" y="28"/>
                      <a:pt x="60" y="18"/>
                    </a:cubicBezTo>
                    <a:cubicBezTo>
                      <a:pt x="60" y="18"/>
                      <a:pt x="60" y="18"/>
                      <a:pt x="60" y="18"/>
                    </a:cubicBezTo>
                    <a:cubicBezTo>
                      <a:pt x="60" y="16"/>
                      <a:pt x="60" y="15"/>
                      <a:pt x="60" y="14"/>
                    </a:cubicBezTo>
                    <a:close/>
                    <a:moveTo>
                      <a:pt x="42" y="56"/>
                    </a:moveTo>
                    <a:cubicBezTo>
                      <a:pt x="42" y="56"/>
                      <a:pt x="42" y="56"/>
                      <a:pt x="42" y="56"/>
                    </a:cubicBezTo>
                    <a:cubicBezTo>
                      <a:pt x="41" y="57"/>
                      <a:pt x="41" y="57"/>
                      <a:pt x="41" y="57"/>
                    </a:cubicBezTo>
                    <a:cubicBezTo>
                      <a:pt x="41" y="57"/>
                      <a:pt x="41" y="57"/>
                      <a:pt x="41" y="57"/>
                    </a:cubicBezTo>
                    <a:cubicBezTo>
                      <a:pt x="41" y="57"/>
                      <a:pt x="41" y="57"/>
                      <a:pt x="41" y="57"/>
                    </a:cubicBezTo>
                    <a:cubicBezTo>
                      <a:pt x="40" y="57"/>
                      <a:pt x="40" y="57"/>
                      <a:pt x="40" y="57"/>
                    </a:cubicBezTo>
                    <a:cubicBezTo>
                      <a:pt x="40" y="58"/>
                      <a:pt x="40" y="58"/>
                      <a:pt x="40" y="58"/>
                    </a:cubicBezTo>
                    <a:cubicBezTo>
                      <a:pt x="40" y="58"/>
                      <a:pt x="40" y="58"/>
                      <a:pt x="40" y="58"/>
                    </a:cubicBezTo>
                    <a:cubicBezTo>
                      <a:pt x="40" y="58"/>
                      <a:pt x="40" y="58"/>
                      <a:pt x="40" y="58"/>
                    </a:cubicBezTo>
                    <a:cubicBezTo>
                      <a:pt x="37" y="60"/>
                      <a:pt x="34" y="61"/>
                      <a:pt x="31" y="61"/>
                    </a:cubicBezTo>
                    <a:cubicBezTo>
                      <a:pt x="28" y="61"/>
                      <a:pt x="25" y="60"/>
                      <a:pt x="22" y="58"/>
                    </a:cubicBezTo>
                    <a:cubicBezTo>
                      <a:pt x="22" y="58"/>
                      <a:pt x="22" y="58"/>
                      <a:pt x="22" y="58"/>
                    </a:cubicBezTo>
                    <a:cubicBezTo>
                      <a:pt x="22" y="58"/>
                      <a:pt x="22" y="58"/>
                      <a:pt x="22" y="58"/>
                    </a:cubicBezTo>
                    <a:cubicBezTo>
                      <a:pt x="22" y="57"/>
                      <a:pt x="22" y="57"/>
                      <a:pt x="22" y="57"/>
                    </a:cubicBezTo>
                    <a:cubicBezTo>
                      <a:pt x="21" y="57"/>
                      <a:pt x="21" y="57"/>
                      <a:pt x="21" y="57"/>
                    </a:cubicBezTo>
                    <a:cubicBezTo>
                      <a:pt x="21" y="57"/>
                      <a:pt x="21" y="57"/>
                      <a:pt x="21" y="57"/>
                    </a:cubicBezTo>
                    <a:cubicBezTo>
                      <a:pt x="21" y="57"/>
                      <a:pt x="21" y="57"/>
                      <a:pt x="21" y="57"/>
                    </a:cubicBezTo>
                    <a:cubicBezTo>
                      <a:pt x="20" y="56"/>
                      <a:pt x="20" y="56"/>
                      <a:pt x="20" y="56"/>
                    </a:cubicBezTo>
                    <a:cubicBezTo>
                      <a:pt x="20" y="56"/>
                      <a:pt x="20" y="56"/>
                      <a:pt x="20" y="56"/>
                    </a:cubicBezTo>
                    <a:cubicBezTo>
                      <a:pt x="14" y="50"/>
                      <a:pt x="9" y="40"/>
                      <a:pt x="5" y="25"/>
                    </a:cubicBezTo>
                    <a:cubicBezTo>
                      <a:pt x="5" y="24"/>
                      <a:pt x="5" y="23"/>
                      <a:pt x="5" y="23"/>
                    </a:cubicBezTo>
                    <a:cubicBezTo>
                      <a:pt x="5" y="22"/>
                      <a:pt x="5" y="22"/>
                      <a:pt x="5" y="22"/>
                    </a:cubicBezTo>
                    <a:cubicBezTo>
                      <a:pt x="5" y="22"/>
                      <a:pt x="4" y="21"/>
                      <a:pt x="4" y="20"/>
                    </a:cubicBezTo>
                    <a:cubicBezTo>
                      <a:pt x="4" y="20"/>
                      <a:pt x="4" y="20"/>
                      <a:pt x="4" y="20"/>
                    </a:cubicBezTo>
                    <a:cubicBezTo>
                      <a:pt x="4" y="19"/>
                      <a:pt x="4" y="18"/>
                      <a:pt x="4" y="18"/>
                    </a:cubicBezTo>
                    <a:cubicBezTo>
                      <a:pt x="4" y="17"/>
                      <a:pt x="4" y="17"/>
                      <a:pt x="4" y="17"/>
                    </a:cubicBezTo>
                    <a:cubicBezTo>
                      <a:pt x="3" y="15"/>
                      <a:pt x="3" y="14"/>
                      <a:pt x="3" y="12"/>
                    </a:cubicBezTo>
                    <a:cubicBezTo>
                      <a:pt x="3" y="11"/>
                      <a:pt x="3" y="11"/>
                      <a:pt x="3" y="11"/>
                    </a:cubicBezTo>
                    <a:cubicBezTo>
                      <a:pt x="3" y="11"/>
                      <a:pt x="2" y="10"/>
                      <a:pt x="2" y="9"/>
                    </a:cubicBezTo>
                    <a:cubicBezTo>
                      <a:pt x="2" y="9"/>
                      <a:pt x="2" y="9"/>
                      <a:pt x="2" y="9"/>
                    </a:cubicBezTo>
                    <a:cubicBezTo>
                      <a:pt x="2" y="8"/>
                      <a:pt x="2" y="7"/>
                      <a:pt x="2" y="7"/>
                    </a:cubicBezTo>
                    <a:cubicBezTo>
                      <a:pt x="2" y="6"/>
                      <a:pt x="2" y="6"/>
                      <a:pt x="2" y="6"/>
                    </a:cubicBezTo>
                    <a:cubicBezTo>
                      <a:pt x="2" y="5"/>
                      <a:pt x="2" y="4"/>
                      <a:pt x="1" y="3"/>
                    </a:cubicBezTo>
                    <a:cubicBezTo>
                      <a:pt x="2" y="3"/>
                      <a:pt x="2" y="3"/>
                      <a:pt x="2" y="3"/>
                    </a:cubicBezTo>
                    <a:cubicBezTo>
                      <a:pt x="2" y="2"/>
                      <a:pt x="2" y="2"/>
                      <a:pt x="2" y="2"/>
                    </a:cubicBezTo>
                    <a:cubicBezTo>
                      <a:pt x="3" y="2"/>
                      <a:pt x="3" y="2"/>
                      <a:pt x="3" y="2"/>
                    </a:cubicBezTo>
                    <a:cubicBezTo>
                      <a:pt x="3" y="2"/>
                      <a:pt x="4" y="2"/>
                      <a:pt x="4" y="2"/>
                    </a:cubicBezTo>
                    <a:cubicBezTo>
                      <a:pt x="4" y="2"/>
                      <a:pt x="4" y="2"/>
                      <a:pt x="4" y="2"/>
                    </a:cubicBezTo>
                    <a:cubicBezTo>
                      <a:pt x="5" y="3"/>
                      <a:pt x="6" y="4"/>
                      <a:pt x="7" y="4"/>
                    </a:cubicBezTo>
                    <a:cubicBezTo>
                      <a:pt x="7" y="4"/>
                      <a:pt x="7" y="4"/>
                      <a:pt x="7" y="4"/>
                    </a:cubicBezTo>
                    <a:cubicBezTo>
                      <a:pt x="7" y="4"/>
                      <a:pt x="7" y="4"/>
                      <a:pt x="7" y="4"/>
                    </a:cubicBezTo>
                    <a:cubicBezTo>
                      <a:pt x="10" y="6"/>
                      <a:pt x="14" y="7"/>
                      <a:pt x="18" y="7"/>
                    </a:cubicBezTo>
                    <a:cubicBezTo>
                      <a:pt x="21" y="7"/>
                      <a:pt x="25" y="6"/>
                      <a:pt x="28" y="4"/>
                    </a:cubicBezTo>
                    <a:cubicBezTo>
                      <a:pt x="29" y="4"/>
                      <a:pt x="29" y="4"/>
                      <a:pt x="30" y="3"/>
                    </a:cubicBezTo>
                    <a:cubicBezTo>
                      <a:pt x="30" y="3"/>
                      <a:pt x="31" y="3"/>
                      <a:pt x="31" y="3"/>
                    </a:cubicBezTo>
                    <a:cubicBezTo>
                      <a:pt x="31" y="3"/>
                      <a:pt x="31" y="3"/>
                      <a:pt x="31" y="3"/>
                    </a:cubicBezTo>
                    <a:cubicBezTo>
                      <a:pt x="31" y="3"/>
                      <a:pt x="31" y="3"/>
                      <a:pt x="31" y="3"/>
                    </a:cubicBezTo>
                    <a:cubicBezTo>
                      <a:pt x="31" y="3"/>
                      <a:pt x="31" y="3"/>
                      <a:pt x="31" y="3"/>
                    </a:cubicBezTo>
                    <a:cubicBezTo>
                      <a:pt x="32" y="3"/>
                      <a:pt x="32" y="3"/>
                      <a:pt x="32" y="3"/>
                    </a:cubicBezTo>
                    <a:cubicBezTo>
                      <a:pt x="32" y="3"/>
                      <a:pt x="32" y="3"/>
                      <a:pt x="32" y="3"/>
                    </a:cubicBezTo>
                    <a:cubicBezTo>
                      <a:pt x="32" y="3"/>
                      <a:pt x="32" y="3"/>
                      <a:pt x="32" y="3"/>
                    </a:cubicBezTo>
                    <a:cubicBezTo>
                      <a:pt x="32" y="3"/>
                      <a:pt x="32" y="3"/>
                      <a:pt x="32" y="3"/>
                    </a:cubicBezTo>
                    <a:cubicBezTo>
                      <a:pt x="35" y="6"/>
                      <a:pt x="40" y="7"/>
                      <a:pt x="44" y="7"/>
                    </a:cubicBezTo>
                    <a:cubicBezTo>
                      <a:pt x="48" y="7"/>
                      <a:pt x="52" y="6"/>
                      <a:pt x="55" y="4"/>
                    </a:cubicBezTo>
                    <a:cubicBezTo>
                      <a:pt x="55" y="4"/>
                      <a:pt x="55" y="4"/>
                      <a:pt x="55" y="4"/>
                    </a:cubicBezTo>
                    <a:cubicBezTo>
                      <a:pt x="55" y="4"/>
                      <a:pt x="55" y="4"/>
                      <a:pt x="55" y="4"/>
                    </a:cubicBezTo>
                    <a:cubicBezTo>
                      <a:pt x="56" y="4"/>
                      <a:pt x="57" y="3"/>
                      <a:pt x="58" y="2"/>
                    </a:cubicBezTo>
                    <a:cubicBezTo>
                      <a:pt x="58" y="2"/>
                      <a:pt x="58" y="2"/>
                      <a:pt x="58" y="2"/>
                    </a:cubicBezTo>
                    <a:cubicBezTo>
                      <a:pt x="58" y="2"/>
                      <a:pt x="58" y="2"/>
                      <a:pt x="59" y="2"/>
                    </a:cubicBezTo>
                    <a:cubicBezTo>
                      <a:pt x="59" y="2"/>
                      <a:pt x="59" y="2"/>
                      <a:pt x="59" y="2"/>
                    </a:cubicBezTo>
                    <a:cubicBezTo>
                      <a:pt x="60" y="2"/>
                      <a:pt x="60" y="2"/>
                      <a:pt x="60" y="2"/>
                    </a:cubicBezTo>
                    <a:cubicBezTo>
                      <a:pt x="60" y="2"/>
                      <a:pt x="60" y="2"/>
                      <a:pt x="60" y="2"/>
                    </a:cubicBezTo>
                    <a:cubicBezTo>
                      <a:pt x="60" y="2"/>
                      <a:pt x="60" y="2"/>
                      <a:pt x="60" y="2"/>
                    </a:cubicBezTo>
                    <a:cubicBezTo>
                      <a:pt x="60" y="2"/>
                      <a:pt x="60" y="2"/>
                      <a:pt x="60" y="2"/>
                    </a:cubicBezTo>
                    <a:cubicBezTo>
                      <a:pt x="60" y="2"/>
                      <a:pt x="60" y="2"/>
                      <a:pt x="60" y="2"/>
                    </a:cubicBezTo>
                    <a:cubicBezTo>
                      <a:pt x="60" y="2"/>
                      <a:pt x="60" y="2"/>
                      <a:pt x="60" y="2"/>
                    </a:cubicBezTo>
                    <a:cubicBezTo>
                      <a:pt x="60" y="3"/>
                      <a:pt x="60" y="3"/>
                      <a:pt x="60" y="3"/>
                    </a:cubicBezTo>
                    <a:cubicBezTo>
                      <a:pt x="60" y="3"/>
                      <a:pt x="60" y="3"/>
                      <a:pt x="60" y="3"/>
                    </a:cubicBezTo>
                    <a:cubicBezTo>
                      <a:pt x="60" y="4"/>
                      <a:pt x="60" y="5"/>
                      <a:pt x="60" y="6"/>
                    </a:cubicBezTo>
                    <a:cubicBezTo>
                      <a:pt x="60" y="7"/>
                      <a:pt x="60" y="7"/>
                      <a:pt x="60" y="7"/>
                    </a:cubicBezTo>
                    <a:cubicBezTo>
                      <a:pt x="60" y="8"/>
                      <a:pt x="60" y="9"/>
                      <a:pt x="59" y="10"/>
                    </a:cubicBezTo>
                    <a:cubicBezTo>
                      <a:pt x="59" y="11"/>
                      <a:pt x="59" y="11"/>
                      <a:pt x="59" y="11"/>
                    </a:cubicBezTo>
                    <a:cubicBezTo>
                      <a:pt x="59" y="12"/>
                      <a:pt x="59" y="13"/>
                      <a:pt x="59" y="14"/>
                    </a:cubicBezTo>
                    <a:cubicBezTo>
                      <a:pt x="59" y="14"/>
                      <a:pt x="59" y="14"/>
                      <a:pt x="59" y="14"/>
                    </a:cubicBezTo>
                    <a:cubicBezTo>
                      <a:pt x="59" y="15"/>
                      <a:pt x="58" y="16"/>
                      <a:pt x="58" y="17"/>
                    </a:cubicBezTo>
                    <a:cubicBezTo>
                      <a:pt x="55" y="36"/>
                      <a:pt x="49" y="49"/>
                      <a:pt x="42" y="56"/>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6" name="Freeform 245">
                <a:extLst>
                  <a:ext uri="{FF2B5EF4-FFF2-40B4-BE49-F238E27FC236}">
                    <a16:creationId xmlns:a16="http://schemas.microsoft.com/office/drawing/2014/main" id="{2E1A5771-06F7-4405-9D6B-3827DA442C61}"/>
                  </a:ext>
                </a:extLst>
              </p:cNvPr>
              <p:cNvSpPr>
                <a:spLocks noChangeArrowheads="1"/>
              </p:cNvSpPr>
              <p:nvPr/>
            </p:nvSpPr>
            <p:spPr bwMode="auto">
              <a:xfrm>
                <a:off x="1055688" y="401638"/>
                <a:ext cx="211138" cy="214313"/>
              </a:xfrm>
              <a:custGeom>
                <a:avLst/>
                <a:gdLst>
                  <a:gd name="T0" fmla="*/ 56 w 56"/>
                  <a:gd name="T1" fmla="*/ 0 h 57"/>
                  <a:gd name="T2" fmla="*/ 41 w 56"/>
                  <a:gd name="T3" fmla="*/ 6 h 57"/>
                  <a:gd name="T4" fmla="*/ 28 w 56"/>
                  <a:gd name="T5" fmla="*/ 1 h 57"/>
                  <a:gd name="T6" fmla="*/ 15 w 56"/>
                  <a:gd name="T7" fmla="*/ 6 h 57"/>
                  <a:gd name="T8" fmla="*/ 0 w 56"/>
                  <a:gd name="T9" fmla="*/ 0 h 57"/>
                  <a:gd name="T10" fmla="*/ 0 w 56"/>
                  <a:gd name="T11" fmla="*/ 3 h 57"/>
                  <a:gd name="T12" fmla="*/ 1 w 56"/>
                  <a:gd name="T13" fmla="*/ 4 h 57"/>
                  <a:gd name="T14" fmla="*/ 1 w 56"/>
                  <a:gd name="T15" fmla="*/ 6 h 57"/>
                  <a:gd name="T16" fmla="*/ 1 w 56"/>
                  <a:gd name="T17" fmla="*/ 8 h 57"/>
                  <a:gd name="T18" fmla="*/ 1 w 56"/>
                  <a:gd name="T19" fmla="*/ 9 h 57"/>
                  <a:gd name="T20" fmla="*/ 2 w 56"/>
                  <a:gd name="T21" fmla="*/ 11 h 57"/>
                  <a:gd name="T22" fmla="*/ 2 w 56"/>
                  <a:gd name="T23" fmla="*/ 12 h 57"/>
                  <a:gd name="T24" fmla="*/ 2 w 56"/>
                  <a:gd name="T25" fmla="*/ 14 h 57"/>
                  <a:gd name="T26" fmla="*/ 2 w 56"/>
                  <a:gd name="T27" fmla="*/ 15 h 57"/>
                  <a:gd name="T28" fmla="*/ 3 w 56"/>
                  <a:gd name="T29" fmla="*/ 16 h 57"/>
                  <a:gd name="T30" fmla="*/ 3 w 56"/>
                  <a:gd name="T31" fmla="*/ 18 h 57"/>
                  <a:gd name="T32" fmla="*/ 3 w 56"/>
                  <a:gd name="T33" fmla="*/ 19 h 57"/>
                  <a:gd name="T34" fmla="*/ 4 w 56"/>
                  <a:gd name="T35" fmla="*/ 22 h 57"/>
                  <a:gd name="T36" fmla="*/ 12 w 56"/>
                  <a:gd name="T37" fmla="*/ 43 h 57"/>
                  <a:gd name="T38" fmla="*/ 12 w 56"/>
                  <a:gd name="T39" fmla="*/ 44 h 57"/>
                  <a:gd name="T40" fmla="*/ 13 w 56"/>
                  <a:gd name="T41" fmla="*/ 46 h 57"/>
                  <a:gd name="T42" fmla="*/ 13 w 56"/>
                  <a:gd name="T43" fmla="*/ 46 h 57"/>
                  <a:gd name="T44" fmla="*/ 13 w 56"/>
                  <a:gd name="T45" fmla="*/ 46 h 57"/>
                  <a:gd name="T46" fmla="*/ 15 w 56"/>
                  <a:gd name="T47" fmla="*/ 48 h 57"/>
                  <a:gd name="T48" fmla="*/ 15 w 56"/>
                  <a:gd name="T49" fmla="*/ 48 h 57"/>
                  <a:gd name="T50" fmla="*/ 28 w 56"/>
                  <a:gd name="T51" fmla="*/ 57 h 57"/>
                  <a:gd name="T52" fmla="*/ 54 w 56"/>
                  <a:gd name="T53" fmla="*/ 14 h 57"/>
                  <a:gd name="T54" fmla="*/ 54 w 56"/>
                  <a:gd name="T55" fmla="*/ 14 h 57"/>
                  <a:gd name="T56" fmla="*/ 54 w 56"/>
                  <a:gd name="T57" fmla="*/ 11 h 57"/>
                  <a:gd name="T58" fmla="*/ 55 w 56"/>
                  <a:gd name="T59" fmla="*/ 7 h 57"/>
                  <a:gd name="T60" fmla="*/ 55 w 56"/>
                  <a:gd name="T61" fmla="*/ 7 h 57"/>
                  <a:gd name="T62" fmla="*/ 56 w 56"/>
                  <a:gd name="T63" fmla="*/ 0 h 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56"/>
                  <a:gd name="T97" fmla="*/ 0 h 57"/>
                  <a:gd name="T98" fmla="*/ 56 w 56"/>
                  <a:gd name="T99" fmla="*/ 57 h 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56" h="57">
                    <a:moveTo>
                      <a:pt x="56" y="0"/>
                    </a:moveTo>
                    <a:cubicBezTo>
                      <a:pt x="52" y="3"/>
                      <a:pt x="47" y="6"/>
                      <a:pt x="41" y="6"/>
                    </a:cubicBezTo>
                    <a:cubicBezTo>
                      <a:pt x="36" y="6"/>
                      <a:pt x="31" y="4"/>
                      <a:pt x="28" y="1"/>
                    </a:cubicBezTo>
                    <a:cubicBezTo>
                      <a:pt x="24" y="4"/>
                      <a:pt x="20" y="6"/>
                      <a:pt x="15" y="6"/>
                    </a:cubicBezTo>
                    <a:cubicBezTo>
                      <a:pt x="9" y="6"/>
                      <a:pt x="4" y="3"/>
                      <a:pt x="0" y="0"/>
                    </a:cubicBezTo>
                    <a:cubicBezTo>
                      <a:pt x="0" y="1"/>
                      <a:pt x="0" y="2"/>
                      <a:pt x="0" y="3"/>
                    </a:cubicBezTo>
                    <a:cubicBezTo>
                      <a:pt x="1" y="4"/>
                      <a:pt x="1" y="4"/>
                      <a:pt x="1" y="4"/>
                    </a:cubicBezTo>
                    <a:cubicBezTo>
                      <a:pt x="1" y="5"/>
                      <a:pt x="1" y="6"/>
                      <a:pt x="1" y="6"/>
                    </a:cubicBezTo>
                    <a:cubicBezTo>
                      <a:pt x="1" y="7"/>
                      <a:pt x="1" y="7"/>
                      <a:pt x="1" y="8"/>
                    </a:cubicBezTo>
                    <a:cubicBezTo>
                      <a:pt x="1" y="8"/>
                      <a:pt x="1" y="9"/>
                      <a:pt x="1" y="9"/>
                    </a:cubicBezTo>
                    <a:cubicBezTo>
                      <a:pt x="1" y="10"/>
                      <a:pt x="2" y="10"/>
                      <a:pt x="2" y="11"/>
                    </a:cubicBezTo>
                    <a:cubicBezTo>
                      <a:pt x="2" y="11"/>
                      <a:pt x="2" y="12"/>
                      <a:pt x="2" y="12"/>
                    </a:cubicBezTo>
                    <a:cubicBezTo>
                      <a:pt x="2" y="13"/>
                      <a:pt x="2" y="13"/>
                      <a:pt x="2" y="14"/>
                    </a:cubicBezTo>
                    <a:cubicBezTo>
                      <a:pt x="2" y="14"/>
                      <a:pt x="2" y="15"/>
                      <a:pt x="2" y="15"/>
                    </a:cubicBezTo>
                    <a:cubicBezTo>
                      <a:pt x="3" y="16"/>
                      <a:pt x="3" y="16"/>
                      <a:pt x="3" y="16"/>
                    </a:cubicBezTo>
                    <a:cubicBezTo>
                      <a:pt x="3" y="17"/>
                      <a:pt x="3" y="18"/>
                      <a:pt x="3" y="18"/>
                    </a:cubicBezTo>
                    <a:cubicBezTo>
                      <a:pt x="3" y="19"/>
                      <a:pt x="3" y="19"/>
                      <a:pt x="3" y="19"/>
                    </a:cubicBezTo>
                    <a:cubicBezTo>
                      <a:pt x="4" y="20"/>
                      <a:pt x="4" y="21"/>
                      <a:pt x="4" y="22"/>
                    </a:cubicBezTo>
                    <a:cubicBezTo>
                      <a:pt x="6" y="30"/>
                      <a:pt x="9" y="37"/>
                      <a:pt x="12" y="43"/>
                    </a:cubicBezTo>
                    <a:cubicBezTo>
                      <a:pt x="12" y="44"/>
                      <a:pt x="12" y="44"/>
                      <a:pt x="12" y="44"/>
                    </a:cubicBezTo>
                    <a:cubicBezTo>
                      <a:pt x="12" y="44"/>
                      <a:pt x="13" y="45"/>
                      <a:pt x="13" y="46"/>
                    </a:cubicBezTo>
                    <a:cubicBezTo>
                      <a:pt x="13" y="46"/>
                      <a:pt x="13" y="46"/>
                      <a:pt x="13" y="46"/>
                    </a:cubicBezTo>
                    <a:cubicBezTo>
                      <a:pt x="13" y="46"/>
                      <a:pt x="13" y="46"/>
                      <a:pt x="13" y="46"/>
                    </a:cubicBezTo>
                    <a:cubicBezTo>
                      <a:pt x="14" y="47"/>
                      <a:pt x="14" y="47"/>
                      <a:pt x="15" y="48"/>
                    </a:cubicBezTo>
                    <a:cubicBezTo>
                      <a:pt x="15" y="48"/>
                      <a:pt x="15" y="48"/>
                      <a:pt x="15" y="48"/>
                    </a:cubicBezTo>
                    <a:cubicBezTo>
                      <a:pt x="19" y="54"/>
                      <a:pt x="23" y="57"/>
                      <a:pt x="28" y="57"/>
                    </a:cubicBezTo>
                    <a:cubicBezTo>
                      <a:pt x="39" y="57"/>
                      <a:pt x="49" y="40"/>
                      <a:pt x="54" y="14"/>
                    </a:cubicBezTo>
                    <a:cubicBezTo>
                      <a:pt x="54" y="14"/>
                      <a:pt x="54" y="14"/>
                      <a:pt x="54" y="14"/>
                    </a:cubicBezTo>
                    <a:cubicBezTo>
                      <a:pt x="54" y="13"/>
                      <a:pt x="54" y="12"/>
                      <a:pt x="54" y="11"/>
                    </a:cubicBezTo>
                    <a:cubicBezTo>
                      <a:pt x="55" y="7"/>
                      <a:pt x="55" y="7"/>
                      <a:pt x="55" y="7"/>
                    </a:cubicBezTo>
                    <a:cubicBezTo>
                      <a:pt x="55" y="7"/>
                      <a:pt x="55" y="7"/>
                      <a:pt x="55" y="7"/>
                    </a:cubicBezTo>
                    <a:cubicBezTo>
                      <a:pt x="55" y="5"/>
                      <a:pt x="56" y="2"/>
                      <a:pt x="56" y="0"/>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7" name="Freeform 246">
                <a:extLst>
                  <a:ext uri="{FF2B5EF4-FFF2-40B4-BE49-F238E27FC236}">
                    <a16:creationId xmlns:a16="http://schemas.microsoft.com/office/drawing/2014/main" id="{BFE6F53D-AAC2-4082-ACFC-ED558B12283F}"/>
                  </a:ext>
                </a:extLst>
              </p:cNvPr>
              <p:cNvSpPr>
                <a:spLocks noEditPoints="1" noChangeArrowheads="1"/>
              </p:cNvSpPr>
              <p:nvPr/>
            </p:nvSpPr>
            <p:spPr bwMode="auto">
              <a:xfrm>
                <a:off x="1176338" y="3956050"/>
                <a:ext cx="195263" cy="201613"/>
              </a:xfrm>
              <a:custGeom>
                <a:avLst/>
                <a:gdLst>
                  <a:gd name="T0" fmla="*/ 11 w 52"/>
                  <a:gd name="T1" fmla="*/ 28 h 54"/>
                  <a:gd name="T2" fmla="*/ 3 w 52"/>
                  <a:gd name="T3" fmla="*/ 23 h 54"/>
                  <a:gd name="T4" fmla="*/ 0 w 52"/>
                  <a:gd name="T5" fmla="*/ 14 h 54"/>
                  <a:gd name="T6" fmla="*/ 3 w 52"/>
                  <a:gd name="T7" fmla="*/ 4 h 54"/>
                  <a:gd name="T8" fmla="*/ 11 w 52"/>
                  <a:gd name="T9" fmla="*/ 0 h 54"/>
                  <a:gd name="T10" fmla="*/ 20 w 52"/>
                  <a:gd name="T11" fmla="*/ 4 h 54"/>
                  <a:gd name="T12" fmla="*/ 22 w 52"/>
                  <a:gd name="T13" fmla="*/ 14 h 54"/>
                  <a:gd name="T14" fmla="*/ 19 w 52"/>
                  <a:gd name="T15" fmla="*/ 23 h 54"/>
                  <a:gd name="T16" fmla="*/ 11 w 52"/>
                  <a:gd name="T17" fmla="*/ 28 h 54"/>
                  <a:gd name="T18" fmla="*/ 11 w 52"/>
                  <a:gd name="T19" fmla="*/ 24 h 54"/>
                  <a:gd name="T20" fmla="*/ 16 w 52"/>
                  <a:gd name="T21" fmla="*/ 22 h 54"/>
                  <a:gd name="T22" fmla="*/ 18 w 52"/>
                  <a:gd name="T23" fmla="*/ 14 h 54"/>
                  <a:gd name="T24" fmla="*/ 16 w 52"/>
                  <a:gd name="T25" fmla="*/ 6 h 54"/>
                  <a:gd name="T26" fmla="*/ 11 w 52"/>
                  <a:gd name="T27" fmla="*/ 3 h 54"/>
                  <a:gd name="T28" fmla="*/ 4 w 52"/>
                  <a:gd name="T29" fmla="*/ 13 h 54"/>
                  <a:gd name="T30" fmla="*/ 11 w 52"/>
                  <a:gd name="T31" fmla="*/ 24 h 54"/>
                  <a:gd name="T32" fmla="*/ 13 w 52"/>
                  <a:gd name="T33" fmla="*/ 54 h 54"/>
                  <a:gd name="T34" fmla="*/ 8 w 52"/>
                  <a:gd name="T35" fmla="*/ 54 h 54"/>
                  <a:gd name="T36" fmla="*/ 40 w 52"/>
                  <a:gd name="T37" fmla="*/ 0 h 54"/>
                  <a:gd name="T38" fmla="*/ 45 w 52"/>
                  <a:gd name="T39" fmla="*/ 0 h 54"/>
                  <a:gd name="T40" fmla="*/ 13 w 52"/>
                  <a:gd name="T41" fmla="*/ 54 h 54"/>
                  <a:gd name="T42" fmla="*/ 41 w 52"/>
                  <a:gd name="T43" fmla="*/ 54 h 54"/>
                  <a:gd name="T44" fmla="*/ 33 w 52"/>
                  <a:gd name="T45" fmla="*/ 50 h 54"/>
                  <a:gd name="T46" fmla="*/ 30 w 52"/>
                  <a:gd name="T47" fmla="*/ 40 h 54"/>
                  <a:gd name="T48" fmla="*/ 33 w 52"/>
                  <a:gd name="T49" fmla="*/ 31 h 54"/>
                  <a:gd name="T50" fmla="*/ 41 w 52"/>
                  <a:gd name="T51" fmla="*/ 26 h 54"/>
                  <a:gd name="T52" fmla="*/ 50 w 52"/>
                  <a:gd name="T53" fmla="*/ 31 h 54"/>
                  <a:gd name="T54" fmla="*/ 52 w 52"/>
                  <a:gd name="T55" fmla="*/ 41 h 54"/>
                  <a:gd name="T56" fmla="*/ 49 w 52"/>
                  <a:gd name="T57" fmla="*/ 50 h 54"/>
                  <a:gd name="T58" fmla="*/ 41 w 52"/>
                  <a:gd name="T59" fmla="*/ 54 h 54"/>
                  <a:gd name="T60" fmla="*/ 41 w 52"/>
                  <a:gd name="T61" fmla="*/ 51 h 54"/>
                  <a:gd name="T62" fmla="*/ 46 w 52"/>
                  <a:gd name="T63" fmla="*/ 48 h 54"/>
                  <a:gd name="T64" fmla="*/ 48 w 52"/>
                  <a:gd name="T65" fmla="*/ 41 h 54"/>
                  <a:gd name="T66" fmla="*/ 46 w 52"/>
                  <a:gd name="T67" fmla="*/ 33 h 54"/>
                  <a:gd name="T68" fmla="*/ 41 w 52"/>
                  <a:gd name="T69" fmla="*/ 30 h 54"/>
                  <a:gd name="T70" fmla="*/ 34 w 52"/>
                  <a:gd name="T71" fmla="*/ 40 h 54"/>
                  <a:gd name="T72" fmla="*/ 41 w 52"/>
                  <a:gd name="T73" fmla="*/ 51 h 5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2"/>
                  <a:gd name="T112" fmla="*/ 0 h 54"/>
                  <a:gd name="T113" fmla="*/ 52 w 52"/>
                  <a:gd name="T114" fmla="*/ 54 h 5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2" h="54">
                    <a:moveTo>
                      <a:pt x="11" y="28"/>
                    </a:moveTo>
                    <a:cubicBezTo>
                      <a:pt x="8" y="28"/>
                      <a:pt x="5" y="26"/>
                      <a:pt x="3" y="23"/>
                    </a:cubicBezTo>
                    <a:cubicBezTo>
                      <a:pt x="1" y="21"/>
                      <a:pt x="0" y="17"/>
                      <a:pt x="0" y="14"/>
                    </a:cubicBezTo>
                    <a:cubicBezTo>
                      <a:pt x="0" y="10"/>
                      <a:pt x="1" y="6"/>
                      <a:pt x="3" y="4"/>
                    </a:cubicBezTo>
                    <a:cubicBezTo>
                      <a:pt x="5" y="1"/>
                      <a:pt x="8" y="0"/>
                      <a:pt x="11" y="0"/>
                    </a:cubicBezTo>
                    <a:cubicBezTo>
                      <a:pt x="15" y="0"/>
                      <a:pt x="18" y="1"/>
                      <a:pt x="20" y="4"/>
                    </a:cubicBezTo>
                    <a:cubicBezTo>
                      <a:pt x="21" y="7"/>
                      <a:pt x="22" y="10"/>
                      <a:pt x="22" y="14"/>
                    </a:cubicBezTo>
                    <a:cubicBezTo>
                      <a:pt x="22" y="17"/>
                      <a:pt x="21" y="21"/>
                      <a:pt x="19" y="23"/>
                    </a:cubicBezTo>
                    <a:cubicBezTo>
                      <a:pt x="18" y="26"/>
                      <a:pt x="15" y="28"/>
                      <a:pt x="11" y="28"/>
                    </a:cubicBezTo>
                    <a:close/>
                    <a:moveTo>
                      <a:pt x="11" y="24"/>
                    </a:moveTo>
                    <a:cubicBezTo>
                      <a:pt x="14" y="24"/>
                      <a:pt x="15" y="24"/>
                      <a:pt x="16" y="22"/>
                    </a:cubicBezTo>
                    <a:cubicBezTo>
                      <a:pt x="18" y="20"/>
                      <a:pt x="18" y="17"/>
                      <a:pt x="18" y="14"/>
                    </a:cubicBezTo>
                    <a:cubicBezTo>
                      <a:pt x="18" y="11"/>
                      <a:pt x="18" y="8"/>
                      <a:pt x="16" y="6"/>
                    </a:cubicBezTo>
                    <a:cubicBezTo>
                      <a:pt x="15" y="4"/>
                      <a:pt x="14" y="3"/>
                      <a:pt x="11" y="3"/>
                    </a:cubicBezTo>
                    <a:cubicBezTo>
                      <a:pt x="7" y="3"/>
                      <a:pt x="4" y="6"/>
                      <a:pt x="4" y="13"/>
                    </a:cubicBezTo>
                    <a:cubicBezTo>
                      <a:pt x="4" y="21"/>
                      <a:pt x="7" y="24"/>
                      <a:pt x="11" y="24"/>
                    </a:cubicBezTo>
                    <a:close/>
                    <a:moveTo>
                      <a:pt x="13" y="54"/>
                    </a:moveTo>
                    <a:cubicBezTo>
                      <a:pt x="8" y="54"/>
                      <a:pt x="8" y="54"/>
                      <a:pt x="8" y="54"/>
                    </a:cubicBezTo>
                    <a:cubicBezTo>
                      <a:pt x="40" y="0"/>
                      <a:pt x="40" y="0"/>
                      <a:pt x="40" y="0"/>
                    </a:cubicBezTo>
                    <a:cubicBezTo>
                      <a:pt x="45" y="0"/>
                      <a:pt x="45" y="0"/>
                      <a:pt x="45" y="0"/>
                    </a:cubicBezTo>
                    <a:lnTo>
                      <a:pt x="13" y="54"/>
                    </a:lnTo>
                    <a:close/>
                    <a:moveTo>
                      <a:pt x="41" y="54"/>
                    </a:moveTo>
                    <a:cubicBezTo>
                      <a:pt x="38" y="54"/>
                      <a:pt x="35" y="53"/>
                      <a:pt x="33" y="50"/>
                    </a:cubicBezTo>
                    <a:cubicBezTo>
                      <a:pt x="31" y="48"/>
                      <a:pt x="30" y="44"/>
                      <a:pt x="30" y="40"/>
                    </a:cubicBezTo>
                    <a:cubicBezTo>
                      <a:pt x="30" y="36"/>
                      <a:pt x="31" y="33"/>
                      <a:pt x="33" y="31"/>
                    </a:cubicBezTo>
                    <a:cubicBezTo>
                      <a:pt x="35" y="28"/>
                      <a:pt x="38" y="26"/>
                      <a:pt x="41" y="26"/>
                    </a:cubicBezTo>
                    <a:cubicBezTo>
                      <a:pt x="45" y="26"/>
                      <a:pt x="48" y="28"/>
                      <a:pt x="50" y="31"/>
                    </a:cubicBezTo>
                    <a:cubicBezTo>
                      <a:pt x="51" y="34"/>
                      <a:pt x="52" y="37"/>
                      <a:pt x="52" y="41"/>
                    </a:cubicBezTo>
                    <a:cubicBezTo>
                      <a:pt x="52" y="44"/>
                      <a:pt x="51" y="47"/>
                      <a:pt x="49" y="50"/>
                    </a:cubicBezTo>
                    <a:cubicBezTo>
                      <a:pt x="48" y="53"/>
                      <a:pt x="45" y="54"/>
                      <a:pt x="41" y="54"/>
                    </a:cubicBezTo>
                    <a:close/>
                    <a:moveTo>
                      <a:pt x="41" y="51"/>
                    </a:moveTo>
                    <a:cubicBezTo>
                      <a:pt x="44" y="51"/>
                      <a:pt x="45" y="50"/>
                      <a:pt x="46" y="48"/>
                    </a:cubicBezTo>
                    <a:cubicBezTo>
                      <a:pt x="48" y="46"/>
                      <a:pt x="48" y="44"/>
                      <a:pt x="48" y="41"/>
                    </a:cubicBezTo>
                    <a:cubicBezTo>
                      <a:pt x="48" y="38"/>
                      <a:pt x="48" y="35"/>
                      <a:pt x="46" y="33"/>
                    </a:cubicBezTo>
                    <a:cubicBezTo>
                      <a:pt x="45" y="31"/>
                      <a:pt x="44" y="30"/>
                      <a:pt x="41" y="30"/>
                    </a:cubicBezTo>
                    <a:cubicBezTo>
                      <a:pt x="37" y="30"/>
                      <a:pt x="34" y="33"/>
                      <a:pt x="34" y="40"/>
                    </a:cubicBezTo>
                    <a:cubicBezTo>
                      <a:pt x="34" y="48"/>
                      <a:pt x="37" y="51"/>
                      <a:pt x="41" y="51"/>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8" name="Freeform 247">
                <a:extLst>
                  <a:ext uri="{FF2B5EF4-FFF2-40B4-BE49-F238E27FC236}">
                    <a16:creationId xmlns:a16="http://schemas.microsoft.com/office/drawing/2014/main" id="{81A19AE2-B0F2-41F1-AF04-FCA4CA8D6C60}"/>
                  </a:ext>
                </a:extLst>
              </p:cNvPr>
              <p:cNvSpPr>
                <a:spLocks noEditPoints="1" noChangeArrowheads="1"/>
              </p:cNvSpPr>
              <p:nvPr/>
            </p:nvSpPr>
            <p:spPr bwMode="auto">
              <a:xfrm>
                <a:off x="2992438" y="585788"/>
                <a:ext cx="100013" cy="115888"/>
              </a:xfrm>
              <a:custGeom>
                <a:avLst/>
                <a:gdLst>
                  <a:gd name="T0" fmla="*/ 25 w 27"/>
                  <a:gd name="T1" fmla="*/ 13 h 31"/>
                  <a:gd name="T2" fmla="*/ 18 w 27"/>
                  <a:gd name="T3" fmla="*/ 10 h 31"/>
                  <a:gd name="T4" fmla="*/ 27 w 27"/>
                  <a:gd name="T5" fmla="*/ 3 h 31"/>
                  <a:gd name="T6" fmla="*/ 25 w 27"/>
                  <a:gd name="T7" fmla="*/ 0 h 31"/>
                  <a:gd name="T8" fmla="*/ 0 w 27"/>
                  <a:gd name="T9" fmla="*/ 19 h 31"/>
                  <a:gd name="T10" fmla="*/ 1 w 27"/>
                  <a:gd name="T11" fmla="*/ 20 h 31"/>
                  <a:gd name="T12" fmla="*/ 5 w 27"/>
                  <a:gd name="T13" fmla="*/ 19 h 31"/>
                  <a:gd name="T14" fmla="*/ 5 w 27"/>
                  <a:gd name="T15" fmla="*/ 27 h 31"/>
                  <a:gd name="T16" fmla="*/ 12 w 27"/>
                  <a:gd name="T17" fmla="*/ 31 h 31"/>
                  <a:gd name="T18" fmla="*/ 21 w 27"/>
                  <a:gd name="T19" fmla="*/ 28 h 31"/>
                  <a:gd name="T20" fmla="*/ 27 w 27"/>
                  <a:gd name="T21" fmla="*/ 20 h 31"/>
                  <a:gd name="T22" fmla="*/ 25 w 27"/>
                  <a:gd name="T23" fmla="*/ 13 h 31"/>
                  <a:gd name="T24" fmla="*/ 12 w 27"/>
                  <a:gd name="T25" fmla="*/ 28 h 31"/>
                  <a:gd name="T26" fmla="*/ 8 w 27"/>
                  <a:gd name="T27" fmla="*/ 25 h 31"/>
                  <a:gd name="T28" fmla="*/ 6 w 27"/>
                  <a:gd name="T29" fmla="*/ 21 h 31"/>
                  <a:gd name="T30" fmla="*/ 9 w 27"/>
                  <a:gd name="T31" fmla="*/ 16 h 31"/>
                  <a:gd name="T32" fmla="*/ 14 w 27"/>
                  <a:gd name="T33" fmla="*/ 13 h 31"/>
                  <a:gd name="T34" fmla="*/ 19 w 27"/>
                  <a:gd name="T35" fmla="*/ 12 h 31"/>
                  <a:gd name="T36" fmla="*/ 23 w 27"/>
                  <a:gd name="T37" fmla="*/ 15 h 31"/>
                  <a:gd name="T38" fmla="*/ 23 w 27"/>
                  <a:gd name="T39" fmla="*/ 20 h 31"/>
                  <a:gd name="T40" fmla="*/ 18 w 27"/>
                  <a:gd name="T41" fmla="*/ 25 h 31"/>
                  <a:gd name="T42" fmla="*/ 12 w 27"/>
                  <a:gd name="T43" fmla="*/ 28 h 3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7"/>
                  <a:gd name="T67" fmla="*/ 0 h 31"/>
                  <a:gd name="T68" fmla="*/ 27 w 27"/>
                  <a:gd name="T69" fmla="*/ 31 h 3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7" h="31">
                    <a:moveTo>
                      <a:pt x="25" y="13"/>
                    </a:moveTo>
                    <a:cubicBezTo>
                      <a:pt x="24" y="11"/>
                      <a:pt x="21" y="10"/>
                      <a:pt x="18" y="10"/>
                    </a:cubicBezTo>
                    <a:cubicBezTo>
                      <a:pt x="27" y="3"/>
                      <a:pt x="27" y="3"/>
                      <a:pt x="27" y="3"/>
                    </a:cubicBezTo>
                    <a:cubicBezTo>
                      <a:pt x="25" y="0"/>
                      <a:pt x="25" y="0"/>
                      <a:pt x="25" y="0"/>
                    </a:cubicBezTo>
                    <a:cubicBezTo>
                      <a:pt x="0" y="19"/>
                      <a:pt x="0" y="19"/>
                      <a:pt x="0" y="19"/>
                    </a:cubicBezTo>
                    <a:cubicBezTo>
                      <a:pt x="1" y="20"/>
                      <a:pt x="1" y="20"/>
                      <a:pt x="1" y="20"/>
                    </a:cubicBezTo>
                    <a:cubicBezTo>
                      <a:pt x="5" y="19"/>
                      <a:pt x="5" y="19"/>
                      <a:pt x="5" y="19"/>
                    </a:cubicBezTo>
                    <a:cubicBezTo>
                      <a:pt x="3" y="22"/>
                      <a:pt x="4" y="25"/>
                      <a:pt x="5" y="27"/>
                    </a:cubicBezTo>
                    <a:cubicBezTo>
                      <a:pt x="7" y="30"/>
                      <a:pt x="9" y="31"/>
                      <a:pt x="12" y="31"/>
                    </a:cubicBezTo>
                    <a:cubicBezTo>
                      <a:pt x="15" y="31"/>
                      <a:pt x="18" y="30"/>
                      <a:pt x="21" y="28"/>
                    </a:cubicBezTo>
                    <a:cubicBezTo>
                      <a:pt x="24" y="26"/>
                      <a:pt x="26" y="23"/>
                      <a:pt x="27" y="20"/>
                    </a:cubicBezTo>
                    <a:cubicBezTo>
                      <a:pt x="27" y="18"/>
                      <a:pt x="27" y="15"/>
                      <a:pt x="25" y="13"/>
                    </a:cubicBezTo>
                    <a:close/>
                    <a:moveTo>
                      <a:pt x="12" y="28"/>
                    </a:moveTo>
                    <a:cubicBezTo>
                      <a:pt x="10" y="28"/>
                      <a:pt x="9" y="27"/>
                      <a:pt x="8" y="25"/>
                    </a:cubicBezTo>
                    <a:cubicBezTo>
                      <a:pt x="7" y="24"/>
                      <a:pt x="6" y="23"/>
                      <a:pt x="6" y="21"/>
                    </a:cubicBezTo>
                    <a:cubicBezTo>
                      <a:pt x="7" y="19"/>
                      <a:pt x="8" y="18"/>
                      <a:pt x="9" y="16"/>
                    </a:cubicBezTo>
                    <a:cubicBezTo>
                      <a:pt x="14" y="13"/>
                      <a:pt x="14" y="13"/>
                      <a:pt x="14" y="13"/>
                    </a:cubicBezTo>
                    <a:cubicBezTo>
                      <a:pt x="15" y="12"/>
                      <a:pt x="17" y="12"/>
                      <a:pt x="19" y="12"/>
                    </a:cubicBezTo>
                    <a:cubicBezTo>
                      <a:pt x="20" y="13"/>
                      <a:pt x="22" y="13"/>
                      <a:pt x="23" y="15"/>
                    </a:cubicBezTo>
                    <a:cubicBezTo>
                      <a:pt x="24" y="16"/>
                      <a:pt x="24" y="18"/>
                      <a:pt x="23" y="20"/>
                    </a:cubicBezTo>
                    <a:cubicBezTo>
                      <a:pt x="22" y="22"/>
                      <a:pt x="21" y="23"/>
                      <a:pt x="18" y="25"/>
                    </a:cubicBezTo>
                    <a:cubicBezTo>
                      <a:pt x="16" y="27"/>
                      <a:pt x="14" y="28"/>
                      <a:pt x="12" y="28"/>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89" name="Freeform 248">
                <a:extLst>
                  <a:ext uri="{FF2B5EF4-FFF2-40B4-BE49-F238E27FC236}">
                    <a16:creationId xmlns:a16="http://schemas.microsoft.com/office/drawing/2014/main" id="{F1311E14-7118-4EB7-9885-C2EA077F5E4D}"/>
                  </a:ext>
                </a:extLst>
              </p:cNvPr>
              <p:cNvSpPr>
                <a:spLocks noChangeArrowheads="1"/>
              </p:cNvSpPr>
              <p:nvPr/>
            </p:nvSpPr>
            <p:spPr bwMode="auto">
              <a:xfrm>
                <a:off x="3055938" y="682625"/>
                <a:ext cx="101600" cy="106363"/>
              </a:xfrm>
              <a:custGeom>
                <a:avLst/>
                <a:gdLst>
                  <a:gd name="T0" fmla="*/ 14 w 27"/>
                  <a:gd name="T1" fmla="*/ 19 h 28"/>
                  <a:gd name="T2" fmla="*/ 11 w 27"/>
                  <a:gd name="T3" fmla="*/ 21 h 28"/>
                  <a:gd name="T4" fmla="*/ 7 w 27"/>
                  <a:gd name="T5" fmla="*/ 20 h 28"/>
                  <a:gd name="T6" fmla="*/ 4 w 27"/>
                  <a:gd name="T7" fmla="*/ 18 h 28"/>
                  <a:gd name="T8" fmla="*/ 3 w 27"/>
                  <a:gd name="T9" fmla="*/ 15 h 28"/>
                  <a:gd name="T10" fmla="*/ 6 w 27"/>
                  <a:gd name="T11" fmla="*/ 11 h 28"/>
                  <a:gd name="T12" fmla="*/ 18 w 27"/>
                  <a:gd name="T13" fmla="*/ 3 h 28"/>
                  <a:gd name="T14" fmla="*/ 16 w 27"/>
                  <a:gd name="T15" fmla="*/ 0 h 28"/>
                  <a:gd name="T16" fmla="*/ 4 w 27"/>
                  <a:gd name="T17" fmla="*/ 8 h 28"/>
                  <a:gd name="T18" fmla="*/ 0 w 27"/>
                  <a:gd name="T19" fmla="*/ 14 h 28"/>
                  <a:gd name="T20" fmla="*/ 1 w 27"/>
                  <a:gd name="T21" fmla="*/ 20 h 28"/>
                  <a:gd name="T22" fmla="*/ 10 w 27"/>
                  <a:gd name="T23" fmla="*/ 23 h 28"/>
                  <a:gd name="T24" fmla="*/ 6 w 27"/>
                  <a:gd name="T25" fmla="*/ 25 h 28"/>
                  <a:gd name="T26" fmla="*/ 8 w 27"/>
                  <a:gd name="T27" fmla="*/ 28 h 28"/>
                  <a:gd name="T28" fmla="*/ 27 w 27"/>
                  <a:gd name="T29" fmla="*/ 14 h 28"/>
                  <a:gd name="T30" fmla="*/ 25 w 27"/>
                  <a:gd name="T31" fmla="*/ 11 h 28"/>
                  <a:gd name="T32" fmla="*/ 14 w 27"/>
                  <a:gd name="T33" fmla="*/ 19 h 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
                  <a:gd name="T52" fmla="*/ 0 h 28"/>
                  <a:gd name="T53" fmla="*/ 27 w 27"/>
                  <a:gd name="T54" fmla="*/ 28 h 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 h="28">
                    <a:moveTo>
                      <a:pt x="14" y="19"/>
                    </a:moveTo>
                    <a:cubicBezTo>
                      <a:pt x="13" y="20"/>
                      <a:pt x="12" y="20"/>
                      <a:pt x="11" y="21"/>
                    </a:cubicBezTo>
                    <a:cubicBezTo>
                      <a:pt x="9" y="21"/>
                      <a:pt x="8" y="21"/>
                      <a:pt x="7" y="20"/>
                    </a:cubicBezTo>
                    <a:cubicBezTo>
                      <a:pt x="6" y="20"/>
                      <a:pt x="5" y="19"/>
                      <a:pt x="4" y="18"/>
                    </a:cubicBezTo>
                    <a:cubicBezTo>
                      <a:pt x="4" y="17"/>
                      <a:pt x="3" y="16"/>
                      <a:pt x="3" y="15"/>
                    </a:cubicBezTo>
                    <a:cubicBezTo>
                      <a:pt x="4" y="14"/>
                      <a:pt x="5" y="12"/>
                      <a:pt x="6" y="11"/>
                    </a:cubicBezTo>
                    <a:cubicBezTo>
                      <a:pt x="18" y="3"/>
                      <a:pt x="18" y="3"/>
                      <a:pt x="18" y="3"/>
                    </a:cubicBezTo>
                    <a:cubicBezTo>
                      <a:pt x="16" y="0"/>
                      <a:pt x="16" y="0"/>
                      <a:pt x="16" y="0"/>
                    </a:cubicBezTo>
                    <a:cubicBezTo>
                      <a:pt x="4" y="8"/>
                      <a:pt x="4" y="8"/>
                      <a:pt x="4" y="8"/>
                    </a:cubicBezTo>
                    <a:cubicBezTo>
                      <a:pt x="2" y="10"/>
                      <a:pt x="1" y="12"/>
                      <a:pt x="0" y="14"/>
                    </a:cubicBezTo>
                    <a:cubicBezTo>
                      <a:pt x="0" y="16"/>
                      <a:pt x="0" y="18"/>
                      <a:pt x="1" y="20"/>
                    </a:cubicBezTo>
                    <a:cubicBezTo>
                      <a:pt x="3" y="22"/>
                      <a:pt x="6" y="23"/>
                      <a:pt x="10" y="23"/>
                    </a:cubicBezTo>
                    <a:cubicBezTo>
                      <a:pt x="6" y="25"/>
                      <a:pt x="6" y="25"/>
                      <a:pt x="6" y="25"/>
                    </a:cubicBezTo>
                    <a:cubicBezTo>
                      <a:pt x="8" y="28"/>
                      <a:pt x="8" y="28"/>
                      <a:pt x="8" y="28"/>
                    </a:cubicBezTo>
                    <a:cubicBezTo>
                      <a:pt x="27" y="14"/>
                      <a:pt x="27" y="14"/>
                      <a:pt x="27" y="14"/>
                    </a:cubicBezTo>
                    <a:cubicBezTo>
                      <a:pt x="25" y="11"/>
                      <a:pt x="25" y="11"/>
                      <a:pt x="25" y="11"/>
                    </a:cubicBezTo>
                    <a:lnTo>
                      <a:pt x="14" y="1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0" name="Freeform 249">
                <a:extLst>
                  <a:ext uri="{FF2B5EF4-FFF2-40B4-BE49-F238E27FC236}">
                    <a16:creationId xmlns:a16="http://schemas.microsoft.com/office/drawing/2014/main" id="{68DA380D-46B7-4863-A356-8C0665A4C517}"/>
                  </a:ext>
                </a:extLst>
              </p:cNvPr>
              <p:cNvSpPr>
                <a:spLocks noChangeArrowheads="1"/>
              </p:cNvSpPr>
              <p:nvPr/>
            </p:nvSpPr>
            <p:spPr bwMode="auto">
              <a:xfrm>
                <a:off x="3105150" y="762000"/>
                <a:ext cx="93663" cy="90488"/>
              </a:xfrm>
              <a:custGeom>
                <a:avLst/>
                <a:gdLst>
                  <a:gd name="T0" fmla="*/ 16 w 25"/>
                  <a:gd name="T1" fmla="*/ 13 h 24"/>
                  <a:gd name="T2" fmla="*/ 14 w 25"/>
                  <a:gd name="T3" fmla="*/ 9 h 24"/>
                  <a:gd name="T4" fmla="*/ 14 w 25"/>
                  <a:gd name="T5" fmla="*/ 4 h 24"/>
                  <a:gd name="T6" fmla="*/ 17 w 25"/>
                  <a:gd name="T7" fmla="*/ 3 h 24"/>
                  <a:gd name="T8" fmla="*/ 20 w 25"/>
                  <a:gd name="T9" fmla="*/ 6 h 24"/>
                  <a:gd name="T10" fmla="*/ 20 w 25"/>
                  <a:gd name="T11" fmla="*/ 13 h 24"/>
                  <a:gd name="T12" fmla="*/ 23 w 25"/>
                  <a:gd name="T13" fmla="*/ 15 h 24"/>
                  <a:gd name="T14" fmla="*/ 22 w 25"/>
                  <a:gd name="T15" fmla="*/ 4 h 24"/>
                  <a:gd name="T16" fmla="*/ 17 w 25"/>
                  <a:gd name="T17" fmla="*/ 0 h 24"/>
                  <a:gd name="T18" fmla="*/ 12 w 25"/>
                  <a:gd name="T19" fmla="*/ 1 h 24"/>
                  <a:gd name="T20" fmla="*/ 9 w 25"/>
                  <a:gd name="T21" fmla="*/ 5 h 24"/>
                  <a:gd name="T22" fmla="*/ 10 w 25"/>
                  <a:gd name="T23" fmla="*/ 10 h 24"/>
                  <a:gd name="T24" fmla="*/ 12 w 25"/>
                  <a:gd name="T25" fmla="*/ 14 h 24"/>
                  <a:gd name="T26" fmla="*/ 12 w 25"/>
                  <a:gd name="T27" fmla="*/ 20 h 24"/>
                  <a:gd name="T28" fmla="*/ 9 w 25"/>
                  <a:gd name="T29" fmla="*/ 20 h 24"/>
                  <a:gd name="T30" fmla="*/ 6 w 25"/>
                  <a:gd name="T31" fmla="*/ 17 h 24"/>
                  <a:gd name="T32" fmla="*/ 5 w 25"/>
                  <a:gd name="T33" fmla="*/ 9 h 24"/>
                  <a:gd name="T34" fmla="*/ 2 w 25"/>
                  <a:gd name="T35" fmla="*/ 7 h 24"/>
                  <a:gd name="T36" fmla="*/ 3 w 25"/>
                  <a:gd name="T37" fmla="*/ 19 h 24"/>
                  <a:gd name="T38" fmla="*/ 9 w 25"/>
                  <a:gd name="T39" fmla="*/ 23 h 24"/>
                  <a:gd name="T40" fmla="*/ 14 w 25"/>
                  <a:gd name="T41" fmla="*/ 22 h 24"/>
                  <a:gd name="T42" fmla="*/ 16 w 25"/>
                  <a:gd name="T43" fmla="*/ 13 h 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5"/>
                  <a:gd name="T67" fmla="*/ 0 h 24"/>
                  <a:gd name="T68" fmla="*/ 25 w 25"/>
                  <a:gd name="T69" fmla="*/ 24 h 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5" h="24">
                    <a:moveTo>
                      <a:pt x="16" y="13"/>
                    </a:moveTo>
                    <a:cubicBezTo>
                      <a:pt x="14" y="9"/>
                      <a:pt x="14" y="9"/>
                      <a:pt x="14" y="9"/>
                    </a:cubicBezTo>
                    <a:cubicBezTo>
                      <a:pt x="13" y="6"/>
                      <a:pt x="13" y="5"/>
                      <a:pt x="14" y="4"/>
                    </a:cubicBezTo>
                    <a:cubicBezTo>
                      <a:pt x="15" y="3"/>
                      <a:pt x="16" y="3"/>
                      <a:pt x="17" y="3"/>
                    </a:cubicBezTo>
                    <a:cubicBezTo>
                      <a:pt x="18" y="4"/>
                      <a:pt x="19" y="5"/>
                      <a:pt x="20" y="6"/>
                    </a:cubicBezTo>
                    <a:cubicBezTo>
                      <a:pt x="22" y="8"/>
                      <a:pt x="22" y="11"/>
                      <a:pt x="20" y="13"/>
                    </a:cubicBezTo>
                    <a:cubicBezTo>
                      <a:pt x="23" y="15"/>
                      <a:pt x="23" y="15"/>
                      <a:pt x="23" y="15"/>
                    </a:cubicBezTo>
                    <a:cubicBezTo>
                      <a:pt x="25" y="12"/>
                      <a:pt x="25" y="8"/>
                      <a:pt x="22" y="4"/>
                    </a:cubicBezTo>
                    <a:cubicBezTo>
                      <a:pt x="21" y="2"/>
                      <a:pt x="19" y="1"/>
                      <a:pt x="17" y="0"/>
                    </a:cubicBezTo>
                    <a:cubicBezTo>
                      <a:pt x="15" y="0"/>
                      <a:pt x="13" y="0"/>
                      <a:pt x="12" y="1"/>
                    </a:cubicBezTo>
                    <a:cubicBezTo>
                      <a:pt x="10" y="2"/>
                      <a:pt x="10" y="3"/>
                      <a:pt x="9" y="5"/>
                    </a:cubicBezTo>
                    <a:cubicBezTo>
                      <a:pt x="9" y="6"/>
                      <a:pt x="9" y="8"/>
                      <a:pt x="10" y="10"/>
                    </a:cubicBezTo>
                    <a:cubicBezTo>
                      <a:pt x="12" y="14"/>
                      <a:pt x="12" y="14"/>
                      <a:pt x="12" y="14"/>
                    </a:cubicBezTo>
                    <a:cubicBezTo>
                      <a:pt x="14" y="17"/>
                      <a:pt x="13" y="19"/>
                      <a:pt x="12" y="20"/>
                    </a:cubicBezTo>
                    <a:cubicBezTo>
                      <a:pt x="11" y="20"/>
                      <a:pt x="10" y="20"/>
                      <a:pt x="9" y="20"/>
                    </a:cubicBezTo>
                    <a:cubicBezTo>
                      <a:pt x="8" y="20"/>
                      <a:pt x="7" y="19"/>
                      <a:pt x="6" y="17"/>
                    </a:cubicBezTo>
                    <a:cubicBezTo>
                      <a:pt x="3" y="14"/>
                      <a:pt x="3" y="11"/>
                      <a:pt x="5" y="9"/>
                    </a:cubicBezTo>
                    <a:cubicBezTo>
                      <a:pt x="2" y="7"/>
                      <a:pt x="2" y="7"/>
                      <a:pt x="2" y="7"/>
                    </a:cubicBezTo>
                    <a:cubicBezTo>
                      <a:pt x="0" y="10"/>
                      <a:pt x="0" y="14"/>
                      <a:pt x="3" y="19"/>
                    </a:cubicBezTo>
                    <a:cubicBezTo>
                      <a:pt x="5" y="21"/>
                      <a:pt x="7" y="23"/>
                      <a:pt x="9" y="23"/>
                    </a:cubicBezTo>
                    <a:cubicBezTo>
                      <a:pt x="11" y="24"/>
                      <a:pt x="13" y="24"/>
                      <a:pt x="14" y="22"/>
                    </a:cubicBezTo>
                    <a:cubicBezTo>
                      <a:pt x="17" y="20"/>
                      <a:pt x="18" y="17"/>
                      <a:pt x="16" y="1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1" name="Freeform 250">
                <a:extLst>
                  <a:ext uri="{FF2B5EF4-FFF2-40B4-BE49-F238E27FC236}">
                    <a16:creationId xmlns:a16="http://schemas.microsoft.com/office/drawing/2014/main" id="{5A7672EB-335B-4B58-B60E-A0630775288C}"/>
                  </a:ext>
                </a:extLst>
              </p:cNvPr>
              <p:cNvSpPr>
                <a:spLocks noChangeArrowheads="1"/>
              </p:cNvSpPr>
              <p:nvPr/>
            </p:nvSpPr>
            <p:spPr bwMode="auto">
              <a:xfrm>
                <a:off x="3149600" y="825500"/>
                <a:ext cx="79375" cy="60325"/>
              </a:xfrm>
              <a:custGeom>
                <a:avLst/>
                <a:gdLst>
                  <a:gd name="T0" fmla="*/ 0 w 50"/>
                  <a:gd name="T1" fmla="*/ 31 h 38"/>
                  <a:gd name="T2" fmla="*/ 5 w 50"/>
                  <a:gd name="T3" fmla="*/ 38 h 38"/>
                  <a:gd name="T4" fmla="*/ 50 w 50"/>
                  <a:gd name="T5" fmla="*/ 7 h 38"/>
                  <a:gd name="T6" fmla="*/ 45 w 50"/>
                  <a:gd name="T7" fmla="*/ 0 h 38"/>
                  <a:gd name="T8" fmla="*/ 0 w 50"/>
                  <a:gd name="T9" fmla="*/ 31 h 38"/>
                  <a:gd name="T10" fmla="*/ 0 60000 65536"/>
                  <a:gd name="T11" fmla="*/ 0 60000 65536"/>
                  <a:gd name="T12" fmla="*/ 0 60000 65536"/>
                  <a:gd name="T13" fmla="*/ 0 60000 65536"/>
                  <a:gd name="T14" fmla="*/ 0 60000 65536"/>
                  <a:gd name="T15" fmla="*/ 0 w 50"/>
                  <a:gd name="T16" fmla="*/ 0 h 38"/>
                  <a:gd name="T17" fmla="*/ 50 w 50"/>
                  <a:gd name="T18" fmla="*/ 38 h 38"/>
                </a:gdLst>
                <a:ahLst/>
                <a:cxnLst>
                  <a:cxn ang="T10">
                    <a:pos x="T0" y="T1"/>
                  </a:cxn>
                  <a:cxn ang="T11">
                    <a:pos x="T2" y="T3"/>
                  </a:cxn>
                  <a:cxn ang="T12">
                    <a:pos x="T4" y="T5"/>
                  </a:cxn>
                  <a:cxn ang="T13">
                    <a:pos x="T6" y="T7"/>
                  </a:cxn>
                  <a:cxn ang="T14">
                    <a:pos x="T8" y="T9"/>
                  </a:cxn>
                </a:cxnLst>
                <a:rect l="T15" t="T16" r="T17" b="T18"/>
                <a:pathLst>
                  <a:path w="50" h="38">
                    <a:moveTo>
                      <a:pt x="0" y="31"/>
                    </a:moveTo>
                    <a:lnTo>
                      <a:pt x="5" y="38"/>
                    </a:lnTo>
                    <a:lnTo>
                      <a:pt x="50" y="7"/>
                    </a:lnTo>
                    <a:lnTo>
                      <a:pt x="45" y="0"/>
                    </a:lnTo>
                    <a:lnTo>
                      <a:pt x="0" y="31"/>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2" name="Freeform 251">
                <a:extLst>
                  <a:ext uri="{FF2B5EF4-FFF2-40B4-BE49-F238E27FC236}">
                    <a16:creationId xmlns:a16="http://schemas.microsoft.com/office/drawing/2014/main" id="{52F09794-816B-44EB-9A9D-2662C76E4932}"/>
                  </a:ext>
                </a:extLst>
              </p:cNvPr>
              <p:cNvSpPr>
                <a:spLocks noChangeArrowheads="1"/>
              </p:cNvSpPr>
              <p:nvPr/>
            </p:nvSpPr>
            <p:spPr bwMode="auto">
              <a:xfrm>
                <a:off x="3232150" y="808038"/>
                <a:ext cx="22225" cy="17463"/>
              </a:xfrm>
              <a:custGeom>
                <a:avLst/>
                <a:gdLst>
                  <a:gd name="T0" fmla="*/ 0 w 14"/>
                  <a:gd name="T1" fmla="*/ 4 h 11"/>
                  <a:gd name="T2" fmla="*/ 5 w 14"/>
                  <a:gd name="T3" fmla="*/ 11 h 11"/>
                  <a:gd name="T4" fmla="*/ 14 w 14"/>
                  <a:gd name="T5" fmla="*/ 7 h 11"/>
                  <a:gd name="T6" fmla="*/ 7 w 14"/>
                  <a:gd name="T7" fmla="*/ 0 h 11"/>
                  <a:gd name="T8" fmla="*/ 0 w 14"/>
                  <a:gd name="T9" fmla="*/ 4 h 11"/>
                  <a:gd name="T10" fmla="*/ 0 60000 65536"/>
                  <a:gd name="T11" fmla="*/ 0 60000 65536"/>
                  <a:gd name="T12" fmla="*/ 0 60000 65536"/>
                  <a:gd name="T13" fmla="*/ 0 60000 65536"/>
                  <a:gd name="T14" fmla="*/ 0 60000 65536"/>
                  <a:gd name="T15" fmla="*/ 0 w 14"/>
                  <a:gd name="T16" fmla="*/ 0 h 11"/>
                  <a:gd name="T17" fmla="*/ 14 w 14"/>
                  <a:gd name="T18" fmla="*/ 11 h 11"/>
                </a:gdLst>
                <a:ahLst/>
                <a:cxnLst>
                  <a:cxn ang="T10">
                    <a:pos x="T0" y="T1"/>
                  </a:cxn>
                  <a:cxn ang="T11">
                    <a:pos x="T2" y="T3"/>
                  </a:cxn>
                  <a:cxn ang="T12">
                    <a:pos x="T4" y="T5"/>
                  </a:cxn>
                  <a:cxn ang="T13">
                    <a:pos x="T6" y="T7"/>
                  </a:cxn>
                  <a:cxn ang="T14">
                    <a:pos x="T8" y="T9"/>
                  </a:cxn>
                </a:cxnLst>
                <a:rect l="T15" t="T16" r="T17" b="T18"/>
                <a:pathLst>
                  <a:path w="14" h="11">
                    <a:moveTo>
                      <a:pt x="0" y="4"/>
                    </a:moveTo>
                    <a:lnTo>
                      <a:pt x="5" y="11"/>
                    </a:lnTo>
                    <a:lnTo>
                      <a:pt x="14" y="7"/>
                    </a:lnTo>
                    <a:lnTo>
                      <a:pt x="7" y="0"/>
                    </a:lnTo>
                    <a:lnTo>
                      <a:pt x="0" y="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3" name="Freeform 252">
                <a:extLst>
                  <a:ext uri="{FF2B5EF4-FFF2-40B4-BE49-F238E27FC236}">
                    <a16:creationId xmlns:a16="http://schemas.microsoft.com/office/drawing/2014/main" id="{72AAFA17-4E41-4804-81E4-8722F57A3AC9}"/>
                  </a:ext>
                </a:extLst>
              </p:cNvPr>
              <p:cNvSpPr>
                <a:spLocks noChangeArrowheads="1"/>
              </p:cNvSpPr>
              <p:nvPr/>
            </p:nvSpPr>
            <p:spPr bwMode="auto">
              <a:xfrm>
                <a:off x="3171825" y="860425"/>
                <a:ext cx="101600" cy="104775"/>
              </a:xfrm>
              <a:custGeom>
                <a:avLst/>
                <a:gdLst>
                  <a:gd name="T0" fmla="*/ 27 w 27"/>
                  <a:gd name="T1" fmla="*/ 12 h 28"/>
                  <a:gd name="T2" fmla="*/ 26 w 27"/>
                  <a:gd name="T3" fmla="*/ 8 h 28"/>
                  <a:gd name="T4" fmla="*/ 18 w 27"/>
                  <a:gd name="T5" fmla="*/ 5 h 28"/>
                  <a:gd name="T6" fmla="*/ 21 w 27"/>
                  <a:gd name="T7" fmla="*/ 2 h 28"/>
                  <a:gd name="T8" fmla="*/ 19 w 27"/>
                  <a:gd name="T9" fmla="*/ 0 h 28"/>
                  <a:gd name="T10" fmla="*/ 0 w 27"/>
                  <a:gd name="T11" fmla="*/ 13 h 28"/>
                  <a:gd name="T12" fmla="*/ 2 w 27"/>
                  <a:gd name="T13" fmla="*/ 16 h 28"/>
                  <a:gd name="T14" fmla="*/ 13 w 27"/>
                  <a:gd name="T15" fmla="*/ 9 h 28"/>
                  <a:gd name="T16" fmla="*/ 18 w 27"/>
                  <a:gd name="T17" fmla="*/ 7 h 28"/>
                  <a:gd name="T18" fmla="*/ 23 w 27"/>
                  <a:gd name="T19" fmla="*/ 9 h 28"/>
                  <a:gd name="T20" fmla="*/ 24 w 27"/>
                  <a:gd name="T21" fmla="*/ 13 h 28"/>
                  <a:gd name="T22" fmla="*/ 21 w 27"/>
                  <a:gd name="T23" fmla="*/ 16 h 28"/>
                  <a:gd name="T24" fmla="*/ 9 w 27"/>
                  <a:gd name="T25" fmla="*/ 25 h 28"/>
                  <a:gd name="T26" fmla="*/ 11 w 27"/>
                  <a:gd name="T27" fmla="*/ 28 h 28"/>
                  <a:gd name="T28" fmla="*/ 22 w 27"/>
                  <a:gd name="T29" fmla="*/ 20 h 28"/>
                  <a:gd name="T30" fmla="*/ 26 w 27"/>
                  <a:gd name="T31" fmla="*/ 16 h 28"/>
                  <a:gd name="T32" fmla="*/ 27 w 27"/>
                  <a:gd name="T33" fmla="*/ 12 h 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
                  <a:gd name="T52" fmla="*/ 0 h 28"/>
                  <a:gd name="T53" fmla="*/ 27 w 27"/>
                  <a:gd name="T54" fmla="*/ 28 h 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 h="28">
                    <a:moveTo>
                      <a:pt x="27" y="12"/>
                    </a:moveTo>
                    <a:cubicBezTo>
                      <a:pt x="27" y="11"/>
                      <a:pt x="27" y="9"/>
                      <a:pt x="26" y="8"/>
                    </a:cubicBezTo>
                    <a:cubicBezTo>
                      <a:pt x="24" y="5"/>
                      <a:pt x="21" y="4"/>
                      <a:pt x="18" y="5"/>
                    </a:cubicBezTo>
                    <a:cubicBezTo>
                      <a:pt x="21" y="2"/>
                      <a:pt x="21" y="2"/>
                      <a:pt x="21" y="2"/>
                    </a:cubicBezTo>
                    <a:cubicBezTo>
                      <a:pt x="19" y="0"/>
                      <a:pt x="19" y="0"/>
                      <a:pt x="19" y="0"/>
                    </a:cubicBezTo>
                    <a:cubicBezTo>
                      <a:pt x="0" y="13"/>
                      <a:pt x="0" y="13"/>
                      <a:pt x="0" y="13"/>
                    </a:cubicBezTo>
                    <a:cubicBezTo>
                      <a:pt x="2" y="16"/>
                      <a:pt x="2" y="16"/>
                      <a:pt x="2" y="16"/>
                    </a:cubicBezTo>
                    <a:cubicBezTo>
                      <a:pt x="13" y="9"/>
                      <a:pt x="13" y="9"/>
                      <a:pt x="13" y="9"/>
                    </a:cubicBezTo>
                    <a:cubicBezTo>
                      <a:pt x="15" y="7"/>
                      <a:pt x="17" y="7"/>
                      <a:pt x="18" y="7"/>
                    </a:cubicBezTo>
                    <a:cubicBezTo>
                      <a:pt x="20" y="7"/>
                      <a:pt x="22" y="8"/>
                      <a:pt x="23" y="9"/>
                    </a:cubicBezTo>
                    <a:cubicBezTo>
                      <a:pt x="24" y="10"/>
                      <a:pt x="24" y="11"/>
                      <a:pt x="24" y="13"/>
                    </a:cubicBezTo>
                    <a:cubicBezTo>
                      <a:pt x="24" y="14"/>
                      <a:pt x="23" y="15"/>
                      <a:pt x="21" y="16"/>
                    </a:cubicBezTo>
                    <a:cubicBezTo>
                      <a:pt x="9" y="25"/>
                      <a:pt x="9" y="25"/>
                      <a:pt x="9" y="25"/>
                    </a:cubicBezTo>
                    <a:cubicBezTo>
                      <a:pt x="11" y="28"/>
                      <a:pt x="11" y="28"/>
                      <a:pt x="11" y="28"/>
                    </a:cubicBezTo>
                    <a:cubicBezTo>
                      <a:pt x="22" y="20"/>
                      <a:pt x="22" y="20"/>
                      <a:pt x="22" y="20"/>
                    </a:cubicBezTo>
                    <a:cubicBezTo>
                      <a:pt x="24" y="18"/>
                      <a:pt x="26" y="17"/>
                      <a:pt x="26" y="16"/>
                    </a:cubicBezTo>
                    <a:cubicBezTo>
                      <a:pt x="27" y="15"/>
                      <a:pt x="27" y="14"/>
                      <a:pt x="27" y="12"/>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4" name="Freeform 253">
                <a:extLst>
                  <a:ext uri="{FF2B5EF4-FFF2-40B4-BE49-F238E27FC236}">
                    <a16:creationId xmlns:a16="http://schemas.microsoft.com/office/drawing/2014/main" id="{4BF474BA-7D0D-479A-8CB3-FB6C51755585}"/>
                  </a:ext>
                </a:extLst>
              </p:cNvPr>
              <p:cNvSpPr>
                <a:spLocks noEditPoints="1" noChangeArrowheads="1"/>
              </p:cNvSpPr>
              <p:nvPr/>
            </p:nvSpPr>
            <p:spPr bwMode="auto">
              <a:xfrm>
                <a:off x="3235325" y="946150"/>
                <a:ext cx="95250" cy="87313"/>
              </a:xfrm>
              <a:custGeom>
                <a:avLst/>
                <a:gdLst>
                  <a:gd name="T0" fmla="*/ 24 w 25"/>
                  <a:gd name="T1" fmla="*/ 12 h 23"/>
                  <a:gd name="T2" fmla="*/ 23 w 25"/>
                  <a:gd name="T3" fmla="*/ 4 h 23"/>
                  <a:gd name="T4" fmla="*/ 15 w 25"/>
                  <a:gd name="T5" fmla="*/ 0 h 23"/>
                  <a:gd name="T6" fmla="*/ 6 w 25"/>
                  <a:gd name="T7" fmla="*/ 3 h 23"/>
                  <a:gd name="T8" fmla="*/ 1 w 25"/>
                  <a:gd name="T9" fmla="*/ 10 h 23"/>
                  <a:gd name="T10" fmla="*/ 3 w 25"/>
                  <a:gd name="T11" fmla="*/ 18 h 23"/>
                  <a:gd name="T12" fmla="*/ 8 w 25"/>
                  <a:gd name="T13" fmla="*/ 22 h 23"/>
                  <a:gd name="T14" fmla="*/ 14 w 25"/>
                  <a:gd name="T15" fmla="*/ 22 h 23"/>
                  <a:gd name="T16" fmla="*/ 13 w 25"/>
                  <a:gd name="T17" fmla="*/ 19 h 23"/>
                  <a:gd name="T18" fmla="*/ 5 w 25"/>
                  <a:gd name="T19" fmla="*/ 17 h 23"/>
                  <a:gd name="T20" fmla="*/ 4 w 25"/>
                  <a:gd name="T21" fmla="*/ 12 h 23"/>
                  <a:gd name="T22" fmla="*/ 8 w 25"/>
                  <a:gd name="T23" fmla="*/ 6 h 23"/>
                  <a:gd name="T24" fmla="*/ 18 w 25"/>
                  <a:gd name="T25" fmla="*/ 20 h 23"/>
                  <a:gd name="T26" fmla="*/ 24 w 25"/>
                  <a:gd name="T27" fmla="*/ 12 h 23"/>
                  <a:gd name="T28" fmla="*/ 11 w 25"/>
                  <a:gd name="T29" fmla="*/ 5 h 23"/>
                  <a:gd name="T30" fmla="*/ 16 w 25"/>
                  <a:gd name="T31" fmla="*/ 3 h 23"/>
                  <a:gd name="T32" fmla="*/ 20 w 25"/>
                  <a:gd name="T33" fmla="*/ 6 h 23"/>
                  <a:gd name="T34" fmla="*/ 22 w 25"/>
                  <a:gd name="T35" fmla="*/ 9 h 23"/>
                  <a:gd name="T36" fmla="*/ 21 w 25"/>
                  <a:gd name="T37" fmla="*/ 12 h 23"/>
                  <a:gd name="T38" fmla="*/ 18 w 25"/>
                  <a:gd name="T39" fmla="*/ 15 h 23"/>
                  <a:gd name="T40" fmla="*/ 11 w 25"/>
                  <a:gd name="T41" fmla="*/ 5 h 2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5"/>
                  <a:gd name="T64" fmla="*/ 0 h 23"/>
                  <a:gd name="T65" fmla="*/ 25 w 25"/>
                  <a:gd name="T66" fmla="*/ 23 h 2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5" h="23">
                    <a:moveTo>
                      <a:pt x="24" y="12"/>
                    </a:moveTo>
                    <a:cubicBezTo>
                      <a:pt x="25" y="9"/>
                      <a:pt x="24" y="7"/>
                      <a:pt x="23" y="4"/>
                    </a:cubicBezTo>
                    <a:cubicBezTo>
                      <a:pt x="21" y="2"/>
                      <a:pt x="18" y="0"/>
                      <a:pt x="15" y="0"/>
                    </a:cubicBezTo>
                    <a:cubicBezTo>
                      <a:pt x="12" y="0"/>
                      <a:pt x="9" y="0"/>
                      <a:pt x="6" y="3"/>
                    </a:cubicBezTo>
                    <a:cubicBezTo>
                      <a:pt x="3" y="5"/>
                      <a:pt x="2" y="7"/>
                      <a:pt x="1" y="10"/>
                    </a:cubicBezTo>
                    <a:cubicBezTo>
                      <a:pt x="0" y="13"/>
                      <a:pt x="1" y="16"/>
                      <a:pt x="3" y="18"/>
                    </a:cubicBezTo>
                    <a:cubicBezTo>
                      <a:pt x="4" y="20"/>
                      <a:pt x="6" y="21"/>
                      <a:pt x="8" y="22"/>
                    </a:cubicBezTo>
                    <a:cubicBezTo>
                      <a:pt x="10" y="23"/>
                      <a:pt x="12" y="23"/>
                      <a:pt x="14" y="22"/>
                    </a:cubicBezTo>
                    <a:cubicBezTo>
                      <a:pt x="13" y="19"/>
                      <a:pt x="13" y="19"/>
                      <a:pt x="13" y="19"/>
                    </a:cubicBezTo>
                    <a:cubicBezTo>
                      <a:pt x="9" y="20"/>
                      <a:pt x="7" y="19"/>
                      <a:pt x="5" y="17"/>
                    </a:cubicBezTo>
                    <a:cubicBezTo>
                      <a:pt x="4" y="15"/>
                      <a:pt x="4" y="14"/>
                      <a:pt x="4" y="12"/>
                    </a:cubicBezTo>
                    <a:cubicBezTo>
                      <a:pt x="4" y="10"/>
                      <a:pt x="6" y="8"/>
                      <a:pt x="8" y="6"/>
                    </a:cubicBezTo>
                    <a:cubicBezTo>
                      <a:pt x="18" y="20"/>
                      <a:pt x="18" y="20"/>
                      <a:pt x="18" y="20"/>
                    </a:cubicBezTo>
                    <a:cubicBezTo>
                      <a:pt x="22" y="17"/>
                      <a:pt x="24" y="15"/>
                      <a:pt x="24" y="12"/>
                    </a:cubicBezTo>
                    <a:close/>
                    <a:moveTo>
                      <a:pt x="11" y="5"/>
                    </a:moveTo>
                    <a:cubicBezTo>
                      <a:pt x="13" y="3"/>
                      <a:pt x="14" y="3"/>
                      <a:pt x="16" y="3"/>
                    </a:cubicBezTo>
                    <a:cubicBezTo>
                      <a:pt x="18" y="3"/>
                      <a:pt x="19" y="4"/>
                      <a:pt x="20" y="6"/>
                    </a:cubicBezTo>
                    <a:cubicBezTo>
                      <a:pt x="21" y="7"/>
                      <a:pt x="22" y="8"/>
                      <a:pt x="22" y="9"/>
                    </a:cubicBezTo>
                    <a:cubicBezTo>
                      <a:pt x="21" y="10"/>
                      <a:pt x="21" y="11"/>
                      <a:pt x="21" y="12"/>
                    </a:cubicBezTo>
                    <a:cubicBezTo>
                      <a:pt x="20" y="13"/>
                      <a:pt x="19" y="14"/>
                      <a:pt x="18" y="15"/>
                    </a:cubicBezTo>
                    <a:lnTo>
                      <a:pt x="11" y="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5" name="Freeform 254">
                <a:extLst>
                  <a:ext uri="{FF2B5EF4-FFF2-40B4-BE49-F238E27FC236}">
                    <a16:creationId xmlns:a16="http://schemas.microsoft.com/office/drawing/2014/main" id="{CC21D1A4-7C7A-46A1-ACBA-DDEBDA7A888F}"/>
                  </a:ext>
                </a:extLst>
              </p:cNvPr>
              <p:cNvSpPr>
                <a:spLocks noChangeArrowheads="1"/>
              </p:cNvSpPr>
              <p:nvPr/>
            </p:nvSpPr>
            <p:spPr bwMode="auto">
              <a:xfrm>
                <a:off x="3284538" y="1009650"/>
                <a:ext cx="93663" cy="93663"/>
              </a:xfrm>
              <a:custGeom>
                <a:avLst/>
                <a:gdLst>
                  <a:gd name="T0" fmla="*/ 16 w 25"/>
                  <a:gd name="T1" fmla="*/ 14 h 25"/>
                  <a:gd name="T2" fmla="*/ 14 w 25"/>
                  <a:gd name="T3" fmla="*/ 9 h 25"/>
                  <a:gd name="T4" fmla="*/ 14 w 25"/>
                  <a:gd name="T5" fmla="*/ 5 h 25"/>
                  <a:gd name="T6" fmla="*/ 17 w 25"/>
                  <a:gd name="T7" fmla="*/ 4 h 25"/>
                  <a:gd name="T8" fmla="*/ 20 w 25"/>
                  <a:gd name="T9" fmla="*/ 7 h 25"/>
                  <a:gd name="T10" fmla="*/ 20 w 25"/>
                  <a:gd name="T11" fmla="*/ 14 h 25"/>
                  <a:gd name="T12" fmla="*/ 23 w 25"/>
                  <a:gd name="T13" fmla="*/ 16 h 25"/>
                  <a:gd name="T14" fmla="*/ 22 w 25"/>
                  <a:gd name="T15" fmla="*/ 5 h 25"/>
                  <a:gd name="T16" fmla="*/ 17 w 25"/>
                  <a:gd name="T17" fmla="*/ 1 h 25"/>
                  <a:gd name="T18" fmla="*/ 12 w 25"/>
                  <a:gd name="T19" fmla="*/ 2 h 25"/>
                  <a:gd name="T20" fmla="*/ 9 w 25"/>
                  <a:gd name="T21" fmla="*/ 6 h 25"/>
                  <a:gd name="T22" fmla="*/ 10 w 25"/>
                  <a:gd name="T23" fmla="*/ 11 h 25"/>
                  <a:gd name="T24" fmla="*/ 12 w 25"/>
                  <a:gd name="T25" fmla="*/ 15 h 25"/>
                  <a:gd name="T26" fmla="*/ 12 w 25"/>
                  <a:gd name="T27" fmla="*/ 20 h 25"/>
                  <a:gd name="T28" fmla="*/ 9 w 25"/>
                  <a:gd name="T29" fmla="*/ 21 h 25"/>
                  <a:gd name="T30" fmla="*/ 6 w 25"/>
                  <a:gd name="T31" fmla="*/ 18 h 25"/>
                  <a:gd name="T32" fmla="*/ 5 w 25"/>
                  <a:gd name="T33" fmla="*/ 10 h 25"/>
                  <a:gd name="T34" fmla="*/ 2 w 25"/>
                  <a:gd name="T35" fmla="*/ 8 h 25"/>
                  <a:gd name="T36" fmla="*/ 3 w 25"/>
                  <a:gd name="T37" fmla="*/ 20 h 25"/>
                  <a:gd name="T38" fmla="*/ 9 w 25"/>
                  <a:gd name="T39" fmla="*/ 24 h 25"/>
                  <a:gd name="T40" fmla="*/ 14 w 25"/>
                  <a:gd name="T41" fmla="*/ 23 h 25"/>
                  <a:gd name="T42" fmla="*/ 16 w 25"/>
                  <a:gd name="T43" fmla="*/ 14 h 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5"/>
                  <a:gd name="T67" fmla="*/ 0 h 25"/>
                  <a:gd name="T68" fmla="*/ 25 w 25"/>
                  <a:gd name="T69" fmla="*/ 25 h 25"/>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5" h="25">
                    <a:moveTo>
                      <a:pt x="16" y="14"/>
                    </a:moveTo>
                    <a:cubicBezTo>
                      <a:pt x="14" y="9"/>
                      <a:pt x="14" y="9"/>
                      <a:pt x="14" y="9"/>
                    </a:cubicBezTo>
                    <a:cubicBezTo>
                      <a:pt x="13" y="7"/>
                      <a:pt x="13" y="6"/>
                      <a:pt x="14" y="5"/>
                    </a:cubicBezTo>
                    <a:cubicBezTo>
                      <a:pt x="15" y="4"/>
                      <a:pt x="16" y="4"/>
                      <a:pt x="17" y="4"/>
                    </a:cubicBezTo>
                    <a:cubicBezTo>
                      <a:pt x="18" y="5"/>
                      <a:pt x="19" y="6"/>
                      <a:pt x="20" y="7"/>
                    </a:cubicBezTo>
                    <a:cubicBezTo>
                      <a:pt x="22" y="9"/>
                      <a:pt x="22" y="11"/>
                      <a:pt x="20" y="14"/>
                    </a:cubicBezTo>
                    <a:cubicBezTo>
                      <a:pt x="23" y="16"/>
                      <a:pt x="23" y="16"/>
                      <a:pt x="23" y="16"/>
                    </a:cubicBezTo>
                    <a:cubicBezTo>
                      <a:pt x="25" y="13"/>
                      <a:pt x="25" y="9"/>
                      <a:pt x="22" y="5"/>
                    </a:cubicBezTo>
                    <a:cubicBezTo>
                      <a:pt x="21" y="3"/>
                      <a:pt x="19" y="1"/>
                      <a:pt x="17" y="1"/>
                    </a:cubicBezTo>
                    <a:cubicBezTo>
                      <a:pt x="15" y="0"/>
                      <a:pt x="13" y="1"/>
                      <a:pt x="12" y="2"/>
                    </a:cubicBezTo>
                    <a:cubicBezTo>
                      <a:pt x="10" y="3"/>
                      <a:pt x="10" y="4"/>
                      <a:pt x="9" y="6"/>
                    </a:cubicBezTo>
                    <a:cubicBezTo>
                      <a:pt x="9" y="7"/>
                      <a:pt x="9" y="9"/>
                      <a:pt x="10" y="11"/>
                    </a:cubicBezTo>
                    <a:cubicBezTo>
                      <a:pt x="12" y="15"/>
                      <a:pt x="12" y="15"/>
                      <a:pt x="12" y="15"/>
                    </a:cubicBezTo>
                    <a:cubicBezTo>
                      <a:pt x="13" y="18"/>
                      <a:pt x="13" y="19"/>
                      <a:pt x="12" y="20"/>
                    </a:cubicBezTo>
                    <a:cubicBezTo>
                      <a:pt x="11" y="21"/>
                      <a:pt x="10" y="21"/>
                      <a:pt x="9" y="21"/>
                    </a:cubicBezTo>
                    <a:cubicBezTo>
                      <a:pt x="7" y="20"/>
                      <a:pt x="6" y="20"/>
                      <a:pt x="6" y="18"/>
                    </a:cubicBezTo>
                    <a:cubicBezTo>
                      <a:pt x="3" y="15"/>
                      <a:pt x="3" y="12"/>
                      <a:pt x="5" y="10"/>
                    </a:cubicBezTo>
                    <a:cubicBezTo>
                      <a:pt x="2" y="8"/>
                      <a:pt x="2" y="8"/>
                      <a:pt x="2" y="8"/>
                    </a:cubicBezTo>
                    <a:cubicBezTo>
                      <a:pt x="0" y="11"/>
                      <a:pt x="0" y="15"/>
                      <a:pt x="3" y="20"/>
                    </a:cubicBezTo>
                    <a:cubicBezTo>
                      <a:pt x="5" y="22"/>
                      <a:pt x="6" y="24"/>
                      <a:pt x="9" y="24"/>
                    </a:cubicBezTo>
                    <a:cubicBezTo>
                      <a:pt x="11" y="25"/>
                      <a:pt x="13" y="25"/>
                      <a:pt x="14" y="23"/>
                    </a:cubicBezTo>
                    <a:cubicBezTo>
                      <a:pt x="17" y="21"/>
                      <a:pt x="18" y="18"/>
                      <a:pt x="16" y="14"/>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6" name="Freeform 255">
                <a:extLst>
                  <a:ext uri="{FF2B5EF4-FFF2-40B4-BE49-F238E27FC236}">
                    <a16:creationId xmlns:a16="http://schemas.microsoft.com/office/drawing/2014/main" id="{9CB4E60D-8EC2-425C-BDDB-7F189505E28F}"/>
                  </a:ext>
                </a:extLst>
              </p:cNvPr>
              <p:cNvSpPr>
                <a:spLocks noChangeArrowheads="1"/>
              </p:cNvSpPr>
              <p:nvPr/>
            </p:nvSpPr>
            <p:spPr bwMode="auto">
              <a:xfrm>
                <a:off x="3330575" y="1077913"/>
                <a:ext cx="96838" cy="93663"/>
              </a:xfrm>
              <a:custGeom>
                <a:avLst/>
                <a:gdLst>
                  <a:gd name="T0" fmla="*/ 16 w 26"/>
                  <a:gd name="T1" fmla="*/ 13 h 25"/>
                  <a:gd name="T2" fmla="*/ 14 w 26"/>
                  <a:gd name="T3" fmla="*/ 9 h 25"/>
                  <a:gd name="T4" fmla="*/ 15 w 26"/>
                  <a:gd name="T5" fmla="*/ 4 h 25"/>
                  <a:gd name="T6" fmla="*/ 18 w 26"/>
                  <a:gd name="T7" fmla="*/ 4 h 25"/>
                  <a:gd name="T8" fmla="*/ 21 w 26"/>
                  <a:gd name="T9" fmla="*/ 6 h 25"/>
                  <a:gd name="T10" fmla="*/ 21 w 26"/>
                  <a:gd name="T11" fmla="*/ 13 h 25"/>
                  <a:gd name="T12" fmla="*/ 24 w 26"/>
                  <a:gd name="T13" fmla="*/ 16 h 25"/>
                  <a:gd name="T14" fmla="*/ 23 w 26"/>
                  <a:gd name="T15" fmla="*/ 5 h 25"/>
                  <a:gd name="T16" fmla="*/ 18 w 26"/>
                  <a:gd name="T17" fmla="*/ 1 h 25"/>
                  <a:gd name="T18" fmla="*/ 12 w 26"/>
                  <a:gd name="T19" fmla="*/ 2 h 25"/>
                  <a:gd name="T20" fmla="*/ 10 w 26"/>
                  <a:gd name="T21" fmla="*/ 5 h 25"/>
                  <a:gd name="T22" fmla="*/ 11 w 26"/>
                  <a:gd name="T23" fmla="*/ 10 h 25"/>
                  <a:gd name="T24" fmla="*/ 13 w 26"/>
                  <a:gd name="T25" fmla="*/ 15 h 25"/>
                  <a:gd name="T26" fmla="*/ 12 w 26"/>
                  <a:gd name="T27" fmla="*/ 20 h 25"/>
                  <a:gd name="T28" fmla="*/ 9 w 26"/>
                  <a:gd name="T29" fmla="*/ 20 h 25"/>
                  <a:gd name="T30" fmla="*/ 6 w 26"/>
                  <a:gd name="T31" fmla="*/ 18 h 25"/>
                  <a:gd name="T32" fmla="*/ 6 w 26"/>
                  <a:gd name="T33" fmla="*/ 10 h 25"/>
                  <a:gd name="T34" fmla="*/ 3 w 26"/>
                  <a:gd name="T35" fmla="*/ 7 h 25"/>
                  <a:gd name="T36" fmla="*/ 4 w 26"/>
                  <a:gd name="T37" fmla="*/ 19 h 25"/>
                  <a:gd name="T38" fmla="*/ 9 w 26"/>
                  <a:gd name="T39" fmla="*/ 24 h 25"/>
                  <a:gd name="T40" fmla="*/ 15 w 26"/>
                  <a:gd name="T41" fmla="*/ 23 h 25"/>
                  <a:gd name="T42" fmla="*/ 16 w 26"/>
                  <a:gd name="T43" fmla="*/ 13 h 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6"/>
                  <a:gd name="T67" fmla="*/ 0 h 25"/>
                  <a:gd name="T68" fmla="*/ 26 w 26"/>
                  <a:gd name="T69" fmla="*/ 25 h 25"/>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6" h="25">
                    <a:moveTo>
                      <a:pt x="16" y="13"/>
                    </a:moveTo>
                    <a:cubicBezTo>
                      <a:pt x="14" y="9"/>
                      <a:pt x="14" y="9"/>
                      <a:pt x="14" y="9"/>
                    </a:cubicBezTo>
                    <a:cubicBezTo>
                      <a:pt x="13" y="7"/>
                      <a:pt x="14" y="5"/>
                      <a:pt x="15" y="4"/>
                    </a:cubicBezTo>
                    <a:cubicBezTo>
                      <a:pt x="16" y="4"/>
                      <a:pt x="17" y="4"/>
                      <a:pt x="18" y="4"/>
                    </a:cubicBezTo>
                    <a:cubicBezTo>
                      <a:pt x="19" y="4"/>
                      <a:pt x="20" y="5"/>
                      <a:pt x="21" y="6"/>
                    </a:cubicBezTo>
                    <a:cubicBezTo>
                      <a:pt x="22" y="9"/>
                      <a:pt x="22" y="11"/>
                      <a:pt x="21" y="13"/>
                    </a:cubicBezTo>
                    <a:cubicBezTo>
                      <a:pt x="24" y="16"/>
                      <a:pt x="24" y="16"/>
                      <a:pt x="24" y="16"/>
                    </a:cubicBezTo>
                    <a:cubicBezTo>
                      <a:pt x="26" y="12"/>
                      <a:pt x="26" y="9"/>
                      <a:pt x="23" y="5"/>
                    </a:cubicBezTo>
                    <a:cubicBezTo>
                      <a:pt x="21" y="2"/>
                      <a:pt x="20" y="1"/>
                      <a:pt x="18" y="1"/>
                    </a:cubicBezTo>
                    <a:cubicBezTo>
                      <a:pt x="16" y="0"/>
                      <a:pt x="14" y="0"/>
                      <a:pt x="12" y="2"/>
                    </a:cubicBezTo>
                    <a:cubicBezTo>
                      <a:pt x="11" y="3"/>
                      <a:pt x="10" y="4"/>
                      <a:pt x="10" y="5"/>
                    </a:cubicBezTo>
                    <a:cubicBezTo>
                      <a:pt x="10" y="7"/>
                      <a:pt x="10" y="9"/>
                      <a:pt x="11" y="10"/>
                    </a:cubicBezTo>
                    <a:cubicBezTo>
                      <a:pt x="13" y="15"/>
                      <a:pt x="13" y="15"/>
                      <a:pt x="13" y="15"/>
                    </a:cubicBezTo>
                    <a:cubicBezTo>
                      <a:pt x="14" y="17"/>
                      <a:pt x="14" y="19"/>
                      <a:pt x="12" y="20"/>
                    </a:cubicBezTo>
                    <a:cubicBezTo>
                      <a:pt x="11" y="21"/>
                      <a:pt x="10" y="21"/>
                      <a:pt x="9" y="20"/>
                    </a:cubicBezTo>
                    <a:cubicBezTo>
                      <a:pt x="8" y="20"/>
                      <a:pt x="7" y="19"/>
                      <a:pt x="6" y="18"/>
                    </a:cubicBezTo>
                    <a:cubicBezTo>
                      <a:pt x="4" y="15"/>
                      <a:pt x="4" y="12"/>
                      <a:pt x="6" y="10"/>
                    </a:cubicBezTo>
                    <a:cubicBezTo>
                      <a:pt x="3" y="7"/>
                      <a:pt x="3" y="7"/>
                      <a:pt x="3" y="7"/>
                    </a:cubicBezTo>
                    <a:cubicBezTo>
                      <a:pt x="0" y="11"/>
                      <a:pt x="0" y="15"/>
                      <a:pt x="4" y="19"/>
                    </a:cubicBezTo>
                    <a:cubicBezTo>
                      <a:pt x="5" y="22"/>
                      <a:pt x="7" y="23"/>
                      <a:pt x="9" y="24"/>
                    </a:cubicBezTo>
                    <a:cubicBezTo>
                      <a:pt x="11" y="25"/>
                      <a:pt x="13" y="24"/>
                      <a:pt x="15" y="23"/>
                    </a:cubicBezTo>
                    <a:cubicBezTo>
                      <a:pt x="18" y="21"/>
                      <a:pt x="18" y="18"/>
                      <a:pt x="16" y="13"/>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7" name="Freeform 256">
                <a:extLst>
                  <a:ext uri="{FF2B5EF4-FFF2-40B4-BE49-F238E27FC236}">
                    <a16:creationId xmlns:a16="http://schemas.microsoft.com/office/drawing/2014/main" id="{82C35ACA-EC11-4C62-9E46-7C404A871640}"/>
                  </a:ext>
                </a:extLst>
              </p:cNvPr>
              <p:cNvSpPr>
                <a:spLocks noChangeArrowheads="1"/>
              </p:cNvSpPr>
              <p:nvPr/>
            </p:nvSpPr>
            <p:spPr bwMode="auto">
              <a:xfrm>
                <a:off x="214313" y="1697038"/>
                <a:ext cx="52388" cy="60325"/>
              </a:xfrm>
              <a:custGeom>
                <a:avLst/>
                <a:gdLst>
                  <a:gd name="T0" fmla="*/ 9 w 14"/>
                  <a:gd name="T1" fmla="*/ 7 h 16"/>
                  <a:gd name="T2" fmla="*/ 6 w 14"/>
                  <a:gd name="T3" fmla="*/ 6 h 16"/>
                  <a:gd name="T4" fmla="*/ 4 w 14"/>
                  <a:gd name="T5" fmla="*/ 4 h 16"/>
                  <a:gd name="T6" fmla="*/ 5 w 14"/>
                  <a:gd name="T7" fmla="*/ 3 h 16"/>
                  <a:gd name="T8" fmla="*/ 7 w 14"/>
                  <a:gd name="T9" fmla="*/ 2 h 16"/>
                  <a:gd name="T10" fmla="*/ 11 w 14"/>
                  <a:gd name="T11" fmla="*/ 5 h 16"/>
                  <a:gd name="T12" fmla="*/ 13 w 14"/>
                  <a:gd name="T13" fmla="*/ 4 h 16"/>
                  <a:gd name="T14" fmla="*/ 7 w 14"/>
                  <a:gd name="T15" fmla="*/ 0 h 16"/>
                  <a:gd name="T16" fmla="*/ 3 w 14"/>
                  <a:gd name="T17" fmla="*/ 1 h 16"/>
                  <a:gd name="T18" fmla="*/ 1 w 14"/>
                  <a:gd name="T19" fmla="*/ 4 h 16"/>
                  <a:gd name="T20" fmla="*/ 2 w 14"/>
                  <a:gd name="T21" fmla="*/ 7 h 16"/>
                  <a:gd name="T22" fmla="*/ 5 w 14"/>
                  <a:gd name="T23" fmla="*/ 9 h 16"/>
                  <a:gd name="T24" fmla="*/ 8 w 14"/>
                  <a:gd name="T25" fmla="*/ 9 h 16"/>
                  <a:gd name="T26" fmla="*/ 11 w 14"/>
                  <a:gd name="T27" fmla="*/ 12 h 16"/>
                  <a:gd name="T28" fmla="*/ 10 w 14"/>
                  <a:gd name="T29" fmla="*/ 14 h 16"/>
                  <a:gd name="T30" fmla="*/ 7 w 14"/>
                  <a:gd name="T31" fmla="*/ 14 h 16"/>
                  <a:gd name="T32" fmla="*/ 3 w 14"/>
                  <a:gd name="T33" fmla="*/ 11 h 16"/>
                  <a:gd name="T34" fmla="*/ 0 w 14"/>
                  <a:gd name="T35" fmla="*/ 12 h 16"/>
                  <a:gd name="T36" fmla="*/ 7 w 14"/>
                  <a:gd name="T37" fmla="*/ 16 h 16"/>
                  <a:gd name="T38" fmla="*/ 12 w 14"/>
                  <a:gd name="T39" fmla="*/ 15 h 16"/>
                  <a:gd name="T40" fmla="*/ 13 w 14"/>
                  <a:gd name="T41" fmla="*/ 12 h 16"/>
                  <a:gd name="T42" fmla="*/ 9 w 14"/>
                  <a:gd name="T43" fmla="*/ 7 h 1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
                  <a:gd name="T67" fmla="*/ 0 h 16"/>
                  <a:gd name="T68" fmla="*/ 14 w 14"/>
                  <a:gd name="T69" fmla="*/ 16 h 1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 h="16">
                    <a:moveTo>
                      <a:pt x="9" y="7"/>
                    </a:moveTo>
                    <a:cubicBezTo>
                      <a:pt x="6" y="6"/>
                      <a:pt x="6" y="6"/>
                      <a:pt x="6" y="6"/>
                    </a:cubicBezTo>
                    <a:cubicBezTo>
                      <a:pt x="4" y="6"/>
                      <a:pt x="4" y="5"/>
                      <a:pt x="4" y="4"/>
                    </a:cubicBezTo>
                    <a:cubicBezTo>
                      <a:pt x="4" y="3"/>
                      <a:pt x="4" y="3"/>
                      <a:pt x="5" y="3"/>
                    </a:cubicBezTo>
                    <a:cubicBezTo>
                      <a:pt x="5" y="2"/>
                      <a:pt x="6" y="2"/>
                      <a:pt x="7" y="2"/>
                    </a:cubicBezTo>
                    <a:cubicBezTo>
                      <a:pt x="9" y="2"/>
                      <a:pt x="10" y="3"/>
                      <a:pt x="11" y="5"/>
                    </a:cubicBezTo>
                    <a:cubicBezTo>
                      <a:pt x="13" y="4"/>
                      <a:pt x="13" y="4"/>
                      <a:pt x="13" y="4"/>
                    </a:cubicBezTo>
                    <a:cubicBezTo>
                      <a:pt x="12" y="1"/>
                      <a:pt x="10" y="0"/>
                      <a:pt x="7" y="0"/>
                    </a:cubicBezTo>
                    <a:cubicBezTo>
                      <a:pt x="5" y="0"/>
                      <a:pt x="4" y="0"/>
                      <a:pt x="3" y="1"/>
                    </a:cubicBezTo>
                    <a:cubicBezTo>
                      <a:pt x="2" y="2"/>
                      <a:pt x="1" y="3"/>
                      <a:pt x="1" y="4"/>
                    </a:cubicBezTo>
                    <a:cubicBezTo>
                      <a:pt x="1" y="6"/>
                      <a:pt x="1" y="7"/>
                      <a:pt x="2" y="7"/>
                    </a:cubicBezTo>
                    <a:cubicBezTo>
                      <a:pt x="3" y="8"/>
                      <a:pt x="4" y="8"/>
                      <a:pt x="5" y="9"/>
                    </a:cubicBezTo>
                    <a:cubicBezTo>
                      <a:pt x="8" y="9"/>
                      <a:pt x="8" y="9"/>
                      <a:pt x="8" y="9"/>
                    </a:cubicBezTo>
                    <a:cubicBezTo>
                      <a:pt x="10" y="10"/>
                      <a:pt x="11" y="11"/>
                      <a:pt x="11" y="12"/>
                    </a:cubicBezTo>
                    <a:cubicBezTo>
                      <a:pt x="11" y="13"/>
                      <a:pt x="11" y="13"/>
                      <a:pt x="10" y="14"/>
                    </a:cubicBezTo>
                    <a:cubicBezTo>
                      <a:pt x="9" y="14"/>
                      <a:pt x="8" y="14"/>
                      <a:pt x="7" y="14"/>
                    </a:cubicBezTo>
                    <a:cubicBezTo>
                      <a:pt x="5" y="14"/>
                      <a:pt x="3" y="13"/>
                      <a:pt x="3" y="11"/>
                    </a:cubicBezTo>
                    <a:cubicBezTo>
                      <a:pt x="0" y="12"/>
                      <a:pt x="0" y="12"/>
                      <a:pt x="0" y="12"/>
                    </a:cubicBezTo>
                    <a:cubicBezTo>
                      <a:pt x="1" y="15"/>
                      <a:pt x="3" y="16"/>
                      <a:pt x="7" y="16"/>
                    </a:cubicBezTo>
                    <a:cubicBezTo>
                      <a:pt x="9" y="16"/>
                      <a:pt x="10" y="16"/>
                      <a:pt x="12" y="15"/>
                    </a:cubicBezTo>
                    <a:cubicBezTo>
                      <a:pt x="13" y="14"/>
                      <a:pt x="13" y="13"/>
                      <a:pt x="13" y="12"/>
                    </a:cubicBezTo>
                    <a:cubicBezTo>
                      <a:pt x="14" y="9"/>
                      <a:pt x="12" y="8"/>
                      <a:pt x="9" y="7"/>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8" name="Freeform 257">
                <a:extLst>
                  <a:ext uri="{FF2B5EF4-FFF2-40B4-BE49-F238E27FC236}">
                    <a16:creationId xmlns:a16="http://schemas.microsoft.com/office/drawing/2014/main" id="{B809C8E2-2669-4D1A-A515-EA120BB8D2F4}"/>
                  </a:ext>
                </a:extLst>
              </p:cNvPr>
              <p:cNvSpPr>
                <a:spLocks noChangeArrowheads="1"/>
              </p:cNvSpPr>
              <p:nvPr/>
            </p:nvSpPr>
            <p:spPr bwMode="auto">
              <a:xfrm>
                <a:off x="269875" y="1685925"/>
                <a:ext cx="33338" cy="76200"/>
              </a:xfrm>
              <a:custGeom>
                <a:avLst/>
                <a:gdLst>
                  <a:gd name="T0" fmla="*/ 4 w 9"/>
                  <a:gd name="T1" fmla="*/ 15 h 20"/>
                  <a:gd name="T2" fmla="*/ 5 w 9"/>
                  <a:gd name="T3" fmla="*/ 6 h 20"/>
                  <a:gd name="T4" fmla="*/ 8 w 9"/>
                  <a:gd name="T5" fmla="*/ 6 h 20"/>
                  <a:gd name="T6" fmla="*/ 8 w 9"/>
                  <a:gd name="T7" fmla="*/ 4 h 20"/>
                  <a:gd name="T8" fmla="*/ 5 w 9"/>
                  <a:gd name="T9" fmla="*/ 4 h 20"/>
                  <a:gd name="T10" fmla="*/ 5 w 9"/>
                  <a:gd name="T11" fmla="*/ 0 h 20"/>
                  <a:gd name="T12" fmla="*/ 3 w 9"/>
                  <a:gd name="T13" fmla="*/ 0 h 20"/>
                  <a:gd name="T14" fmla="*/ 2 w 9"/>
                  <a:gd name="T15" fmla="*/ 4 h 20"/>
                  <a:gd name="T16" fmla="*/ 0 w 9"/>
                  <a:gd name="T17" fmla="*/ 4 h 20"/>
                  <a:gd name="T18" fmla="*/ 0 w 9"/>
                  <a:gd name="T19" fmla="*/ 6 h 20"/>
                  <a:gd name="T20" fmla="*/ 2 w 9"/>
                  <a:gd name="T21" fmla="*/ 6 h 20"/>
                  <a:gd name="T22" fmla="*/ 2 w 9"/>
                  <a:gd name="T23" fmla="*/ 15 h 20"/>
                  <a:gd name="T24" fmla="*/ 6 w 9"/>
                  <a:gd name="T25" fmla="*/ 20 h 20"/>
                  <a:gd name="T26" fmla="*/ 9 w 9"/>
                  <a:gd name="T27" fmla="*/ 20 h 20"/>
                  <a:gd name="T28" fmla="*/ 9 w 9"/>
                  <a:gd name="T29" fmla="*/ 18 h 20"/>
                  <a:gd name="T30" fmla="*/ 7 w 9"/>
                  <a:gd name="T31" fmla="*/ 18 h 20"/>
                  <a:gd name="T32" fmla="*/ 4 w 9"/>
                  <a:gd name="T33" fmla="*/ 15 h 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
                  <a:gd name="T52" fmla="*/ 0 h 20"/>
                  <a:gd name="T53" fmla="*/ 9 w 9"/>
                  <a:gd name="T54" fmla="*/ 20 h 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 h="20">
                    <a:moveTo>
                      <a:pt x="4" y="15"/>
                    </a:moveTo>
                    <a:cubicBezTo>
                      <a:pt x="5" y="6"/>
                      <a:pt x="5" y="6"/>
                      <a:pt x="5" y="6"/>
                    </a:cubicBezTo>
                    <a:cubicBezTo>
                      <a:pt x="8" y="6"/>
                      <a:pt x="8" y="6"/>
                      <a:pt x="8" y="6"/>
                    </a:cubicBezTo>
                    <a:cubicBezTo>
                      <a:pt x="8" y="4"/>
                      <a:pt x="8" y="4"/>
                      <a:pt x="8" y="4"/>
                    </a:cubicBezTo>
                    <a:cubicBezTo>
                      <a:pt x="5" y="4"/>
                      <a:pt x="5" y="4"/>
                      <a:pt x="5" y="4"/>
                    </a:cubicBezTo>
                    <a:cubicBezTo>
                      <a:pt x="5" y="0"/>
                      <a:pt x="5" y="0"/>
                      <a:pt x="5" y="0"/>
                    </a:cubicBezTo>
                    <a:cubicBezTo>
                      <a:pt x="3" y="0"/>
                      <a:pt x="3" y="0"/>
                      <a:pt x="3" y="0"/>
                    </a:cubicBezTo>
                    <a:cubicBezTo>
                      <a:pt x="2" y="4"/>
                      <a:pt x="2" y="4"/>
                      <a:pt x="2" y="4"/>
                    </a:cubicBezTo>
                    <a:cubicBezTo>
                      <a:pt x="0" y="4"/>
                      <a:pt x="0" y="4"/>
                      <a:pt x="0" y="4"/>
                    </a:cubicBezTo>
                    <a:cubicBezTo>
                      <a:pt x="0" y="6"/>
                      <a:pt x="0" y="6"/>
                      <a:pt x="0" y="6"/>
                    </a:cubicBezTo>
                    <a:cubicBezTo>
                      <a:pt x="2" y="6"/>
                      <a:pt x="2" y="6"/>
                      <a:pt x="2" y="6"/>
                    </a:cubicBezTo>
                    <a:cubicBezTo>
                      <a:pt x="2" y="15"/>
                      <a:pt x="2" y="15"/>
                      <a:pt x="2" y="15"/>
                    </a:cubicBezTo>
                    <a:cubicBezTo>
                      <a:pt x="2" y="18"/>
                      <a:pt x="3" y="20"/>
                      <a:pt x="6" y="20"/>
                    </a:cubicBezTo>
                    <a:cubicBezTo>
                      <a:pt x="7" y="20"/>
                      <a:pt x="8" y="20"/>
                      <a:pt x="9" y="20"/>
                    </a:cubicBezTo>
                    <a:cubicBezTo>
                      <a:pt x="9" y="18"/>
                      <a:pt x="9" y="18"/>
                      <a:pt x="9" y="18"/>
                    </a:cubicBezTo>
                    <a:cubicBezTo>
                      <a:pt x="8" y="18"/>
                      <a:pt x="7" y="18"/>
                      <a:pt x="7" y="18"/>
                    </a:cubicBezTo>
                    <a:cubicBezTo>
                      <a:pt x="5" y="18"/>
                      <a:pt x="4" y="17"/>
                      <a:pt x="4" y="15"/>
                    </a:cubicBez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299" name="Freeform 258">
                <a:extLst>
                  <a:ext uri="{FF2B5EF4-FFF2-40B4-BE49-F238E27FC236}">
                    <a16:creationId xmlns:a16="http://schemas.microsoft.com/office/drawing/2014/main" id="{28458695-E66B-4888-8C23-CE7D628E8B29}"/>
                  </a:ext>
                </a:extLst>
              </p:cNvPr>
              <p:cNvSpPr>
                <a:spLocks noChangeArrowheads="1"/>
              </p:cNvSpPr>
              <p:nvPr/>
            </p:nvSpPr>
            <p:spPr bwMode="auto">
              <a:xfrm>
                <a:off x="311150" y="1701800"/>
                <a:ext cx="49213" cy="60325"/>
              </a:xfrm>
              <a:custGeom>
                <a:avLst/>
                <a:gdLst>
                  <a:gd name="T0" fmla="*/ 10 w 13"/>
                  <a:gd name="T1" fmla="*/ 9 h 16"/>
                  <a:gd name="T2" fmla="*/ 9 w 13"/>
                  <a:gd name="T3" fmla="*/ 12 h 16"/>
                  <a:gd name="T4" fmla="*/ 8 w 13"/>
                  <a:gd name="T5" fmla="*/ 13 h 16"/>
                  <a:gd name="T6" fmla="*/ 6 w 13"/>
                  <a:gd name="T7" fmla="*/ 14 h 16"/>
                  <a:gd name="T8" fmla="*/ 4 w 13"/>
                  <a:gd name="T9" fmla="*/ 13 h 16"/>
                  <a:gd name="T10" fmla="*/ 3 w 13"/>
                  <a:gd name="T11" fmla="*/ 10 h 16"/>
                  <a:gd name="T12" fmla="*/ 3 w 13"/>
                  <a:gd name="T13" fmla="*/ 0 h 16"/>
                  <a:gd name="T14" fmla="*/ 1 w 13"/>
                  <a:gd name="T15" fmla="*/ 0 h 16"/>
                  <a:gd name="T16" fmla="*/ 0 w 13"/>
                  <a:gd name="T17" fmla="*/ 10 h 16"/>
                  <a:gd name="T18" fmla="*/ 2 w 13"/>
                  <a:gd name="T19" fmla="*/ 14 h 16"/>
                  <a:gd name="T20" fmla="*/ 5 w 13"/>
                  <a:gd name="T21" fmla="*/ 16 h 16"/>
                  <a:gd name="T22" fmla="*/ 10 w 13"/>
                  <a:gd name="T23" fmla="*/ 13 h 16"/>
                  <a:gd name="T24" fmla="*/ 10 w 13"/>
                  <a:gd name="T25" fmla="*/ 16 h 16"/>
                  <a:gd name="T26" fmla="*/ 12 w 13"/>
                  <a:gd name="T27" fmla="*/ 16 h 16"/>
                  <a:gd name="T28" fmla="*/ 13 w 13"/>
                  <a:gd name="T29" fmla="*/ 0 h 16"/>
                  <a:gd name="T30" fmla="*/ 10 w 13"/>
                  <a:gd name="T31" fmla="*/ 0 h 16"/>
                  <a:gd name="T32" fmla="*/ 10 w 13"/>
                  <a:gd name="T33" fmla="*/ 9 h 1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3"/>
                  <a:gd name="T52" fmla="*/ 0 h 16"/>
                  <a:gd name="T53" fmla="*/ 13 w 13"/>
                  <a:gd name="T54" fmla="*/ 16 h 1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3" h="16">
                    <a:moveTo>
                      <a:pt x="10" y="9"/>
                    </a:moveTo>
                    <a:cubicBezTo>
                      <a:pt x="10" y="10"/>
                      <a:pt x="10" y="11"/>
                      <a:pt x="9" y="12"/>
                    </a:cubicBezTo>
                    <a:cubicBezTo>
                      <a:pt x="9" y="12"/>
                      <a:pt x="9" y="13"/>
                      <a:pt x="8" y="13"/>
                    </a:cubicBezTo>
                    <a:cubicBezTo>
                      <a:pt x="7" y="14"/>
                      <a:pt x="7" y="14"/>
                      <a:pt x="6" y="14"/>
                    </a:cubicBezTo>
                    <a:cubicBezTo>
                      <a:pt x="5" y="14"/>
                      <a:pt x="4" y="14"/>
                      <a:pt x="4" y="13"/>
                    </a:cubicBezTo>
                    <a:cubicBezTo>
                      <a:pt x="3" y="12"/>
                      <a:pt x="3" y="11"/>
                      <a:pt x="3" y="10"/>
                    </a:cubicBezTo>
                    <a:cubicBezTo>
                      <a:pt x="3" y="0"/>
                      <a:pt x="3" y="0"/>
                      <a:pt x="3" y="0"/>
                    </a:cubicBezTo>
                    <a:cubicBezTo>
                      <a:pt x="1" y="0"/>
                      <a:pt x="1" y="0"/>
                      <a:pt x="1" y="0"/>
                    </a:cubicBezTo>
                    <a:cubicBezTo>
                      <a:pt x="0" y="10"/>
                      <a:pt x="0" y="10"/>
                      <a:pt x="0" y="10"/>
                    </a:cubicBezTo>
                    <a:cubicBezTo>
                      <a:pt x="0" y="12"/>
                      <a:pt x="1" y="13"/>
                      <a:pt x="2" y="14"/>
                    </a:cubicBezTo>
                    <a:cubicBezTo>
                      <a:pt x="3" y="15"/>
                      <a:pt x="4" y="16"/>
                      <a:pt x="5" y="16"/>
                    </a:cubicBezTo>
                    <a:cubicBezTo>
                      <a:pt x="7" y="16"/>
                      <a:pt x="9" y="15"/>
                      <a:pt x="10" y="13"/>
                    </a:cubicBezTo>
                    <a:cubicBezTo>
                      <a:pt x="10" y="16"/>
                      <a:pt x="10" y="16"/>
                      <a:pt x="10" y="16"/>
                    </a:cubicBezTo>
                    <a:cubicBezTo>
                      <a:pt x="12" y="16"/>
                      <a:pt x="12" y="16"/>
                      <a:pt x="12" y="16"/>
                    </a:cubicBezTo>
                    <a:cubicBezTo>
                      <a:pt x="13" y="0"/>
                      <a:pt x="13" y="0"/>
                      <a:pt x="13" y="0"/>
                    </a:cubicBezTo>
                    <a:cubicBezTo>
                      <a:pt x="10" y="0"/>
                      <a:pt x="10" y="0"/>
                      <a:pt x="10" y="0"/>
                    </a:cubicBezTo>
                    <a:lnTo>
                      <a:pt x="10" y="9"/>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300" name="Freeform 259">
                <a:extLst>
                  <a:ext uri="{FF2B5EF4-FFF2-40B4-BE49-F238E27FC236}">
                    <a16:creationId xmlns:a16="http://schemas.microsoft.com/office/drawing/2014/main" id="{46D846B6-23E6-476C-AFC3-73E1C2EEBB80}"/>
                  </a:ext>
                </a:extLst>
              </p:cNvPr>
              <p:cNvSpPr>
                <a:spLocks noEditPoints="1" noChangeArrowheads="1"/>
              </p:cNvSpPr>
              <p:nvPr/>
            </p:nvSpPr>
            <p:spPr bwMode="auto">
              <a:xfrm>
                <a:off x="371475" y="1682750"/>
                <a:ext cx="52388" cy="82550"/>
              </a:xfrm>
              <a:custGeom>
                <a:avLst/>
                <a:gdLst>
                  <a:gd name="T0" fmla="*/ 11 w 14"/>
                  <a:gd name="T1" fmla="*/ 8 h 22"/>
                  <a:gd name="T2" fmla="*/ 7 w 14"/>
                  <a:gd name="T3" fmla="*/ 5 h 22"/>
                  <a:gd name="T4" fmla="*/ 2 w 14"/>
                  <a:gd name="T5" fmla="*/ 7 h 22"/>
                  <a:gd name="T6" fmla="*/ 0 w 14"/>
                  <a:gd name="T7" fmla="*/ 13 h 22"/>
                  <a:gd name="T8" fmla="*/ 2 w 14"/>
                  <a:gd name="T9" fmla="*/ 19 h 22"/>
                  <a:gd name="T10" fmla="*/ 6 w 14"/>
                  <a:gd name="T11" fmla="*/ 21 h 22"/>
                  <a:gd name="T12" fmla="*/ 11 w 14"/>
                  <a:gd name="T13" fmla="*/ 19 h 22"/>
                  <a:gd name="T14" fmla="*/ 11 w 14"/>
                  <a:gd name="T15" fmla="*/ 21 h 22"/>
                  <a:gd name="T16" fmla="*/ 13 w 14"/>
                  <a:gd name="T17" fmla="*/ 21 h 22"/>
                  <a:gd name="T18" fmla="*/ 14 w 14"/>
                  <a:gd name="T19" fmla="*/ 0 h 22"/>
                  <a:gd name="T20" fmla="*/ 11 w 14"/>
                  <a:gd name="T21" fmla="*/ 0 h 22"/>
                  <a:gd name="T22" fmla="*/ 11 w 14"/>
                  <a:gd name="T23" fmla="*/ 8 h 22"/>
                  <a:gd name="T24" fmla="*/ 11 w 14"/>
                  <a:gd name="T25" fmla="*/ 15 h 22"/>
                  <a:gd name="T26" fmla="*/ 10 w 14"/>
                  <a:gd name="T27" fmla="*/ 18 h 22"/>
                  <a:gd name="T28" fmla="*/ 7 w 14"/>
                  <a:gd name="T29" fmla="*/ 19 h 22"/>
                  <a:gd name="T30" fmla="*/ 4 w 14"/>
                  <a:gd name="T31" fmla="*/ 18 h 22"/>
                  <a:gd name="T32" fmla="*/ 3 w 14"/>
                  <a:gd name="T33" fmla="*/ 13 h 22"/>
                  <a:gd name="T34" fmla="*/ 4 w 14"/>
                  <a:gd name="T35" fmla="*/ 9 h 22"/>
                  <a:gd name="T36" fmla="*/ 7 w 14"/>
                  <a:gd name="T37" fmla="*/ 7 h 22"/>
                  <a:gd name="T38" fmla="*/ 10 w 14"/>
                  <a:gd name="T39" fmla="*/ 8 h 22"/>
                  <a:gd name="T40" fmla="*/ 11 w 14"/>
                  <a:gd name="T41" fmla="*/ 12 h 22"/>
                  <a:gd name="T42" fmla="*/ 11 w 14"/>
                  <a:gd name="T43" fmla="*/ 15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
                  <a:gd name="T67" fmla="*/ 0 h 22"/>
                  <a:gd name="T68" fmla="*/ 14 w 14"/>
                  <a:gd name="T69" fmla="*/ 22 h 2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 h="22">
                    <a:moveTo>
                      <a:pt x="11" y="8"/>
                    </a:moveTo>
                    <a:cubicBezTo>
                      <a:pt x="10" y="6"/>
                      <a:pt x="9" y="5"/>
                      <a:pt x="7" y="5"/>
                    </a:cubicBezTo>
                    <a:cubicBezTo>
                      <a:pt x="5" y="5"/>
                      <a:pt x="3" y="6"/>
                      <a:pt x="2" y="7"/>
                    </a:cubicBezTo>
                    <a:cubicBezTo>
                      <a:pt x="1" y="9"/>
                      <a:pt x="0" y="11"/>
                      <a:pt x="0" y="13"/>
                    </a:cubicBezTo>
                    <a:cubicBezTo>
                      <a:pt x="0" y="16"/>
                      <a:pt x="1" y="18"/>
                      <a:pt x="2" y="19"/>
                    </a:cubicBezTo>
                    <a:cubicBezTo>
                      <a:pt x="3" y="21"/>
                      <a:pt x="4" y="21"/>
                      <a:pt x="6" y="21"/>
                    </a:cubicBezTo>
                    <a:cubicBezTo>
                      <a:pt x="8" y="22"/>
                      <a:pt x="10" y="21"/>
                      <a:pt x="11" y="19"/>
                    </a:cubicBezTo>
                    <a:cubicBezTo>
                      <a:pt x="11" y="21"/>
                      <a:pt x="11" y="21"/>
                      <a:pt x="11" y="21"/>
                    </a:cubicBezTo>
                    <a:cubicBezTo>
                      <a:pt x="13" y="21"/>
                      <a:pt x="13" y="21"/>
                      <a:pt x="13" y="21"/>
                    </a:cubicBezTo>
                    <a:cubicBezTo>
                      <a:pt x="14" y="0"/>
                      <a:pt x="14" y="0"/>
                      <a:pt x="14" y="0"/>
                    </a:cubicBezTo>
                    <a:cubicBezTo>
                      <a:pt x="11" y="0"/>
                      <a:pt x="11" y="0"/>
                      <a:pt x="11" y="0"/>
                    </a:cubicBezTo>
                    <a:lnTo>
                      <a:pt x="11" y="8"/>
                    </a:lnTo>
                    <a:close/>
                    <a:moveTo>
                      <a:pt x="11" y="15"/>
                    </a:moveTo>
                    <a:cubicBezTo>
                      <a:pt x="11" y="16"/>
                      <a:pt x="10" y="17"/>
                      <a:pt x="10" y="18"/>
                    </a:cubicBezTo>
                    <a:cubicBezTo>
                      <a:pt x="9" y="19"/>
                      <a:pt x="8" y="20"/>
                      <a:pt x="7" y="19"/>
                    </a:cubicBezTo>
                    <a:cubicBezTo>
                      <a:pt x="5" y="19"/>
                      <a:pt x="4" y="19"/>
                      <a:pt x="4" y="18"/>
                    </a:cubicBezTo>
                    <a:cubicBezTo>
                      <a:pt x="3" y="17"/>
                      <a:pt x="3" y="15"/>
                      <a:pt x="3" y="13"/>
                    </a:cubicBezTo>
                    <a:cubicBezTo>
                      <a:pt x="3" y="11"/>
                      <a:pt x="3" y="10"/>
                      <a:pt x="4" y="9"/>
                    </a:cubicBezTo>
                    <a:cubicBezTo>
                      <a:pt x="5" y="8"/>
                      <a:pt x="6" y="7"/>
                      <a:pt x="7" y="7"/>
                    </a:cubicBezTo>
                    <a:cubicBezTo>
                      <a:pt x="8" y="7"/>
                      <a:pt x="9" y="8"/>
                      <a:pt x="10" y="8"/>
                    </a:cubicBezTo>
                    <a:cubicBezTo>
                      <a:pt x="11" y="9"/>
                      <a:pt x="11" y="10"/>
                      <a:pt x="11" y="12"/>
                    </a:cubicBezTo>
                    <a:lnTo>
                      <a:pt x="11" y="15"/>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301" name="Freeform 260">
                <a:extLst>
                  <a:ext uri="{FF2B5EF4-FFF2-40B4-BE49-F238E27FC236}">
                    <a16:creationId xmlns:a16="http://schemas.microsoft.com/office/drawing/2014/main" id="{85AEE5D5-8326-4964-98BC-9247FF512A62}"/>
                  </a:ext>
                </a:extLst>
              </p:cNvPr>
              <p:cNvSpPr>
                <a:spLocks noChangeArrowheads="1"/>
              </p:cNvSpPr>
              <p:nvPr/>
            </p:nvSpPr>
            <p:spPr bwMode="auto">
              <a:xfrm>
                <a:off x="431800" y="1704975"/>
                <a:ext cx="49213" cy="79375"/>
              </a:xfrm>
              <a:custGeom>
                <a:avLst/>
                <a:gdLst>
                  <a:gd name="T0" fmla="*/ 11 w 13"/>
                  <a:gd name="T1" fmla="*/ 0 h 21"/>
                  <a:gd name="T2" fmla="*/ 6 w 13"/>
                  <a:gd name="T3" fmla="*/ 12 h 21"/>
                  <a:gd name="T4" fmla="*/ 3 w 13"/>
                  <a:gd name="T5" fmla="*/ 0 h 21"/>
                  <a:gd name="T6" fmla="*/ 0 w 13"/>
                  <a:gd name="T7" fmla="*/ 0 h 21"/>
                  <a:gd name="T8" fmla="*/ 5 w 13"/>
                  <a:gd name="T9" fmla="*/ 15 h 21"/>
                  <a:gd name="T10" fmla="*/ 3 w 13"/>
                  <a:gd name="T11" fmla="*/ 18 h 21"/>
                  <a:gd name="T12" fmla="*/ 2 w 13"/>
                  <a:gd name="T13" fmla="*/ 19 h 21"/>
                  <a:gd name="T14" fmla="*/ 0 w 13"/>
                  <a:gd name="T15" fmla="*/ 19 h 21"/>
                  <a:gd name="T16" fmla="*/ 0 w 13"/>
                  <a:gd name="T17" fmla="*/ 21 h 21"/>
                  <a:gd name="T18" fmla="*/ 2 w 13"/>
                  <a:gd name="T19" fmla="*/ 21 h 21"/>
                  <a:gd name="T20" fmla="*/ 6 w 13"/>
                  <a:gd name="T21" fmla="*/ 17 h 21"/>
                  <a:gd name="T22" fmla="*/ 13 w 13"/>
                  <a:gd name="T23" fmla="*/ 0 h 21"/>
                  <a:gd name="T24" fmla="*/ 11 w 13"/>
                  <a:gd name="T25" fmla="*/ 0 h 2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
                  <a:gd name="T40" fmla="*/ 0 h 21"/>
                  <a:gd name="T41" fmla="*/ 13 w 13"/>
                  <a:gd name="T42" fmla="*/ 21 h 2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 h="21">
                    <a:moveTo>
                      <a:pt x="11" y="0"/>
                    </a:moveTo>
                    <a:cubicBezTo>
                      <a:pt x="6" y="12"/>
                      <a:pt x="6" y="12"/>
                      <a:pt x="6" y="12"/>
                    </a:cubicBezTo>
                    <a:cubicBezTo>
                      <a:pt x="3" y="0"/>
                      <a:pt x="3" y="0"/>
                      <a:pt x="3" y="0"/>
                    </a:cubicBezTo>
                    <a:cubicBezTo>
                      <a:pt x="0" y="0"/>
                      <a:pt x="0" y="0"/>
                      <a:pt x="0" y="0"/>
                    </a:cubicBezTo>
                    <a:cubicBezTo>
                      <a:pt x="5" y="15"/>
                      <a:pt x="5" y="15"/>
                      <a:pt x="5" y="15"/>
                    </a:cubicBezTo>
                    <a:cubicBezTo>
                      <a:pt x="5" y="17"/>
                      <a:pt x="4" y="18"/>
                      <a:pt x="3" y="18"/>
                    </a:cubicBezTo>
                    <a:cubicBezTo>
                      <a:pt x="3" y="19"/>
                      <a:pt x="2" y="19"/>
                      <a:pt x="2" y="19"/>
                    </a:cubicBezTo>
                    <a:cubicBezTo>
                      <a:pt x="1" y="19"/>
                      <a:pt x="1" y="19"/>
                      <a:pt x="0" y="19"/>
                    </a:cubicBezTo>
                    <a:cubicBezTo>
                      <a:pt x="0" y="21"/>
                      <a:pt x="0" y="21"/>
                      <a:pt x="0" y="21"/>
                    </a:cubicBezTo>
                    <a:cubicBezTo>
                      <a:pt x="1" y="21"/>
                      <a:pt x="1" y="21"/>
                      <a:pt x="2" y="21"/>
                    </a:cubicBezTo>
                    <a:cubicBezTo>
                      <a:pt x="4" y="21"/>
                      <a:pt x="5" y="20"/>
                      <a:pt x="6" y="17"/>
                    </a:cubicBezTo>
                    <a:cubicBezTo>
                      <a:pt x="13" y="0"/>
                      <a:pt x="13" y="0"/>
                      <a:pt x="13" y="0"/>
                    </a:cubicBezTo>
                    <a:lnTo>
                      <a:pt x="11" y="0"/>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302" name="Freeform 261">
                <a:extLst>
                  <a:ext uri="{FF2B5EF4-FFF2-40B4-BE49-F238E27FC236}">
                    <a16:creationId xmlns:a16="http://schemas.microsoft.com/office/drawing/2014/main" id="{E37F90C6-E08B-42EA-8C80-2015F2A4ED02}"/>
                  </a:ext>
                </a:extLst>
              </p:cNvPr>
              <p:cNvSpPr>
                <a:spLocks noChangeArrowheads="1"/>
              </p:cNvSpPr>
              <p:nvPr/>
            </p:nvSpPr>
            <p:spPr bwMode="auto">
              <a:xfrm>
                <a:off x="217488" y="1412875"/>
                <a:ext cx="44450" cy="47625"/>
              </a:xfrm>
              <a:custGeom>
                <a:avLst/>
                <a:gdLst>
                  <a:gd name="T0" fmla="*/ 8 w 12"/>
                  <a:gd name="T1" fmla="*/ 13 h 13"/>
                  <a:gd name="T2" fmla="*/ 11 w 12"/>
                  <a:gd name="T3" fmla="*/ 11 h 13"/>
                  <a:gd name="T4" fmla="*/ 12 w 12"/>
                  <a:gd name="T5" fmla="*/ 8 h 13"/>
                  <a:gd name="T6" fmla="*/ 11 w 12"/>
                  <a:gd name="T7" fmla="*/ 0 h 13"/>
                  <a:gd name="T8" fmla="*/ 0 w 12"/>
                  <a:gd name="T9" fmla="*/ 13 h 13"/>
                  <a:gd name="T10" fmla="*/ 0 w 12"/>
                  <a:gd name="T11" fmla="*/ 13 h 13"/>
                  <a:gd name="T12" fmla="*/ 8 w 12"/>
                  <a:gd name="T13" fmla="*/ 13 h 13"/>
                  <a:gd name="T14" fmla="*/ 0 60000 65536"/>
                  <a:gd name="T15" fmla="*/ 0 60000 65536"/>
                  <a:gd name="T16" fmla="*/ 0 60000 65536"/>
                  <a:gd name="T17" fmla="*/ 0 60000 65536"/>
                  <a:gd name="T18" fmla="*/ 0 60000 65536"/>
                  <a:gd name="T19" fmla="*/ 0 60000 65536"/>
                  <a:gd name="T20" fmla="*/ 0 60000 65536"/>
                  <a:gd name="T21" fmla="*/ 0 w 12"/>
                  <a:gd name="T22" fmla="*/ 0 h 13"/>
                  <a:gd name="T23" fmla="*/ 12 w 1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3">
                    <a:moveTo>
                      <a:pt x="8" y="13"/>
                    </a:moveTo>
                    <a:cubicBezTo>
                      <a:pt x="9" y="12"/>
                      <a:pt x="10" y="12"/>
                      <a:pt x="11" y="11"/>
                    </a:cubicBezTo>
                    <a:cubicBezTo>
                      <a:pt x="12" y="10"/>
                      <a:pt x="12" y="9"/>
                      <a:pt x="12" y="8"/>
                    </a:cubicBezTo>
                    <a:cubicBezTo>
                      <a:pt x="11" y="0"/>
                      <a:pt x="11" y="0"/>
                      <a:pt x="11" y="0"/>
                    </a:cubicBezTo>
                    <a:cubicBezTo>
                      <a:pt x="0" y="13"/>
                      <a:pt x="0" y="13"/>
                      <a:pt x="0" y="13"/>
                    </a:cubicBezTo>
                    <a:cubicBezTo>
                      <a:pt x="0" y="13"/>
                      <a:pt x="0" y="13"/>
                      <a:pt x="0" y="13"/>
                    </a:cubicBezTo>
                    <a:lnTo>
                      <a:pt x="8" y="1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sp>
            <p:nvSpPr>
              <p:cNvPr id="303" name="Freeform 262">
                <a:extLst>
                  <a:ext uri="{FF2B5EF4-FFF2-40B4-BE49-F238E27FC236}">
                    <a16:creationId xmlns:a16="http://schemas.microsoft.com/office/drawing/2014/main" id="{D8EC2976-289B-4570-8EF2-50AFF7ADCF64}"/>
                  </a:ext>
                </a:extLst>
              </p:cNvPr>
              <p:cNvSpPr>
                <a:spLocks noChangeArrowheads="1"/>
              </p:cNvSpPr>
              <p:nvPr/>
            </p:nvSpPr>
            <p:spPr bwMode="auto">
              <a:xfrm>
                <a:off x="209550" y="1389063"/>
                <a:ext cx="233363" cy="266700"/>
              </a:xfrm>
              <a:custGeom>
                <a:avLst/>
                <a:gdLst>
                  <a:gd name="T0" fmla="*/ 57 w 62"/>
                  <a:gd name="T1" fmla="*/ 4 h 71"/>
                  <a:gd name="T2" fmla="*/ 55 w 62"/>
                  <a:gd name="T3" fmla="*/ 1 h 71"/>
                  <a:gd name="T4" fmla="*/ 52 w 62"/>
                  <a:gd name="T5" fmla="*/ 0 h 71"/>
                  <a:gd name="T6" fmla="*/ 21 w 62"/>
                  <a:gd name="T7" fmla="*/ 2 h 71"/>
                  <a:gd name="T8" fmla="*/ 17 w 62"/>
                  <a:gd name="T9" fmla="*/ 4 h 71"/>
                  <a:gd name="T10" fmla="*/ 16 w 62"/>
                  <a:gd name="T11" fmla="*/ 8 h 71"/>
                  <a:gd name="T12" fmla="*/ 17 w 62"/>
                  <a:gd name="T13" fmla="*/ 15 h 71"/>
                  <a:gd name="T14" fmla="*/ 15 w 62"/>
                  <a:gd name="T15" fmla="*/ 19 h 71"/>
                  <a:gd name="T16" fmla="*/ 12 w 62"/>
                  <a:gd name="T17" fmla="*/ 21 h 71"/>
                  <a:gd name="T18" fmla="*/ 5 w 62"/>
                  <a:gd name="T19" fmla="*/ 21 h 71"/>
                  <a:gd name="T20" fmla="*/ 1 w 62"/>
                  <a:gd name="T21" fmla="*/ 23 h 71"/>
                  <a:gd name="T22" fmla="*/ 0 w 62"/>
                  <a:gd name="T23" fmla="*/ 27 h 71"/>
                  <a:gd name="T24" fmla="*/ 3 w 62"/>
                  <a:gd name="T25" fmla="*/ 67 h 71"/>
                  <a:gd name="T26" fmla="*/ 5 w 62"/>
                  <a:gd name="T27" fmla="*/ 70 h 71"/>
                  <a:gd name="T28" fmla="*/ 9 w 62"/>
                  <a:gd name="T29" fmla="*/ 71 h 71"/>
                  <a:gd name="T30" fmla="*/ 58 w 62"/>
                  <a:gd name="T31" fmla="*/ 67 h 71"/>
                  <a:gd name="T32" fmla="*/ 61 w 62"/>
                  <a:gd name="T33" fmla="*/ 66 h 71"/>
                  <a:gd name="T34" fmla="*/ 62 w 62"/>
                  <a:gd name="T35" fmla="*/ 62 h 71"/>
                  <a:gd name="T36" fmla="*/ 57 w 62"/>
                  <a:gd name="T37" fmla="*/ 4 h 7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2"/>
                  <a:gd name="T58" fmla="*/ 0 h 71"/>
                  <a:gd name="T59" fmla="*/ 62 w 62"/>
                  <a:gd name="T60" fmla="*/ 71 h 7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2" h="71">
                    <a:moveTo>
                      <a:pt x="57" y="4"/>
                    </a:moveTo>
                    <a:cubicBezTo>
                      <a:pt x="57" y="3"/>
                      <a:pt x="56" y="2"/>
                      <a:pt x="55" y="1"/>
                    </a:cubicBezTo>
                    <a:cubicBezTo>
                      <a:pt x="54" y="0"/>
                      <a:pt x="53" y="0"/>
                      <a:pt x="52" y="0"/>
                    </a:cubicBezTo>
                    <a:cubicBezTo>
                      <a:pt x="21" y="2"/>
                      <a:pt x="21" y="2"/>
                      <a:pt x="21" y="2"/>
                    </a:cubicBezTo>
                    <a:cubicBezTo>
                      <a:pt x="19" y="2"/>
                      <a:pt x="18" y="3"/>
                      <a:pt x="17" y="4"/>
                    </a:cubicBezTo>
                    <a:cubicBezTo>
                      <a:pt x="16" y="5"/>
                      <a:pt x="16" y="7"/>
                      <a:pt x="16" y="8"/>
                    </a:cubicBezTo>
                    <a:cubicBezTo>
                      <a:pt x="17" y="15"/>
                      <a:pt x="17" y="15"/>
                      <a:pt x="17" y="15"/>
                    </a:cubicBezTo>
                    <a:cubicBezTo>
                      <a:pt x="17" y="16"/>
                      <a:pt x="16" y="18"/>
                      <a:pt x="15" y="19"/>
                    </a:cubicBezTo>
                    <a:cubicBezTo>
                      <a:pt x="14" y="20"/>
                      <a:pt x="13" y="21"/>
                      <a:pt x="12" y="21"/>
                    </a:cubicBezTo>
                    <a:cubicBezTo>
                      <a:pt x="5" y="21"/>
                      <a:pt x="5" y="21"/>
                      <a:pt x="5" y="21"/>
                    </a:cubicBezTo>
                    <a:cubicBezTo>
                      <a:pt x="3" y="22"/>
                      <a:pt x="2" y="22"/>
                      <a:pt x="1" y="23"/>
                    </a:cubicBezTo>
                    <a:cubicBezTo>
                      <a:pt x="0" y="24"/>
                      <a:pt x="0" y="26"/>
                      <a:pt x="0" y="27"/>
                    </a:cubicBezTo>
                    <a:cubicBezTo>
                      <a:pt x="3" y="67"/>
                      <a:pt x="3" y="67"/>
                      <a:pt x="3" y="67"/>
                    </a:cubicBezTo>
                    <a:cubicBezTo>
                      <a:pt x="4" y="68"/>
                      <a:pt x="4" y="69"/>
                      <a:pt x="5" y="70"/>
                    </a:cubicBezTo>
                    <a:cubicBezTo>
                      <a:pt x="6" y="71"/>
                      <a:pt x="7" y="71"/>
                      <a:pt x="9" y="71"/>
                    </a:cubicBezTo>
                    <a:cubicBezTo>
                      <a:pt x="58" y="67"/>
                      <a:pt x="58" y="67"/>
                      <a:pt x="58" y="67"/>
                    </a:cubicBezTo>
                    <a:cubicBezTo>
                      <a:pt x="59" y="67"/>
                      <a:pt x="60" y="67"/>
                      <a:pt x="61" y="66"/>
                    </a:cubicBezTo>
                    <a:cubicBezTo>
                      <a:pt x="62" y="65"/>
                      <a:pt x="62" y="63"/>
                      <a:pt x="62" y="62"/>
                    </a:cubicBezTo>
                    <a:lnTo>
                      <a:pt x="57" y="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sz="2160">
                  <a:solidFill>
                    <a:srgbClr val="000000"/>
                  </a:solidFill>
                  <a:cs typeface="+mn-ea"/>
                  <a:sym typeface="+mn-lt"/>
                </a:endParaRPr>
              </a:p>
            </p:txBody>
          </p:sp>
        </p:grpSp>
        <p:sp>
          <p:nvSpPr>
            <p:cNvPr id="43" name="矩形 547">
              <a:extLst>
                <a:ext uri="{FF2B5EF4-FFF2-40B4-BE49-F238E27FC236}">
                  <a16:creationId xmlns:a16="http://schemas.microsoft.com/office/drawing/2014/main" id="{FE29287B-608D-4F2F-AB44-821D6A2B97E4}"/>
                </a:ext>
              </a:extLst>
            </p:cNvPr>
            <p:cNvSpPr>
              <a:spLocks noChangeArrowheads="1"/>
            </p:cNvSpPr>
            <p:nvPr/>
          </p:nvSpPr>
          <p:spPr bwMode="auto">
            <a:xfrm>
              <a:off x="503065" y="2219884"/>
              <a:ext cx="696433" cy="77586"/>
            </a:xfrm>
            <a:prstGeom prst="rect">
              <a:avLst/>
            </a:prstGeom>
            <a:grp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sz="2160">
                <a:solidFill>
                  <a:srgbClr val="FFFFFF"/>
                </a:solidFill>
                <a:cs typeface="+mn-ea"/>
                <a:sym typeface="+mn-lt"/>
              </a:endParaRPr>
            </a:p>
          </p:txBody>
        </p:sp>
        <p:sp>
          <p:nvSpPr>
            <p:cNvPr id="44" name="矩形 548">
              <a:extLst>
                <a:ext uri="{FF2B5EF4-FFF2-40B4-BE49-F238E27FC236}">
                  <a16:creationId xmlns:a16="http://schemas.microsoft.com/office/drawing/2014/main" id="{F649762F-6B32-4C55-BC80-BD54DAC6D1F8}"/>
                </a:ext>
              </a:extLst>
            </p:cNvPr>
            <p:cNvSpPr>
              <a:spLocks noChangeArrowheads="1"/>
            </p:cNvSpPr>
            <p:nvPr/>
          </p:nvSpPr>
          <p:spPr bwMode="auto">
            <a:xfrm>
              <a:off x="525063" y="2344506"/>
              <a:ext cx="641024" cy="69134"/>
            </a:xfrm>
            <a:prstGeom prst="rect">
              <a:avLst/>
            </a:prstGeom>
            <a:grp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sz="2160">
                <a:solidFill>
                  <a:srgbClr val="FFFFFF"/>
                </a:solidFill>
                <a:cs typeface="+mn-ea"/>
                <a:sym typeface="+mn-lt"/>
              </a:endParaRPr>
            </a:p>
          </p:txBody>
        </p:sp>
        <p:sp>
          <p:nvSpPr>
            <p:cNvPr id="45" name="矩形 549">
              <a:extLst>
                <a:ext uri="{FF2B5EF4-FFF2-40B4-BE49-F238E27FC236}">
                  <a16:creationId xmlns:a16="http://schemas.microsoft.com/office/drawing/2014/main" id="{9F80341C-9637-4C6B-A930-B265DB5A7794}"/>
                </a:ext>
              </a:extLst>
            </p:cNvPr>
            <p:cNvSpPr>
              <a:spLocks noChangeArrowheads="1"/>
            </p:cNvSpPr>
            <p:nvPr/>
          </p:nvSpPr>
          <p:spPr bwMode="auto">
            <a:xfrm>
              <a:off x="562031" y="2469802"/>
              <a:ext cx="573205" cy="67824"/>
            </a:xfrm>
            <a:prstGeom prst="rect">
              <a:avLst/>
            </a:prstGeom>
            <a:grp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sz="2160">
                <a:solidFill>
                  <a:srgbClr val="FFFFFF"/>
                </a:solidFill>
                <a:cs typeface="+mn-ea"/>
                <a:sym typeface="+mn-lt"/>
              </a:endParaRPr>
            </a:p>
          </p:txBody>
        </p:sp>
      </p:grpSp>
      <p:sp>
        <p:nvSpPr>
          <p:cNvPr id="304" name="矩形 303">
            <a:extLst>
              <a:ext uri="{FF2B5EF4-FFF2-40B4-BE49-F238E27FC236}">
                <a16:creationId xmlns:a16="http://schemas.microsoft.com/office/drawing/2014/main" id="{0A3529A1-27DC-4DB1-8385-E0DB4426BA13}"/>
              </a:ext>
            </a:extLst>
          </p:cNvPr>
          <p:cNvSpPr/>
          <p:nvPr/>
        </p:nvSpPr>
        <p:spPr>
          <a:xfrm>
            <a:off x="546366" y="1220460"/>
            <a:ext cx="1620957"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相关工作</a:t>
            </a:r>
          </a:p>
        </p:txBody>
      </p:sp>
    </p:spTree>
    <p:extLst>
      <p:ext uri="{BB962C8B-B14F-4D97-AF65-F5344CB8AC3E}">
        <p14:creationId xmlns:p14="http://schemas.microsoft.com/office/powerpoint/2010/main" val="153362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75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childTnLst>
                          </p:cTn>
                        </p:par>
                        <p:par>
                          <p:cTn id="20" fill="hold">
                            <p:stCondLst>
                              <p:cond delay="1750"/>
                            </p:stCondLst>
                            <p:childTnLst>
                              <p:par>
                                <p:cTn id="21" presetID="14" presetClass="entr" presetSubtype="10"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randombar(horizontal)">
                                      <p:cBhvr>
                                        <p:cTn id="2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CBA258C6-AF41-43F0-9B02-F0AD76401396}"/>
              </a:ext>
            </a:extLst>
          </p:cNvPr>
          <p:cNvGrpSpPr/>
          <p:nvPr/>
        </p:nvGrpSpPr>
        <p:grpSpPr>
          <a:xfrm>
            <a:off x="385484" y="106674"/>
            <a:ext cx="3512174" cy="828154"/>
            <a:chOff x="251012" y="106674"/>
            <a:chExt cx="3512174" cy="828154"/>
          </a:xfrm>
        </p:grpSpPr>
        <p:pic>
          <p:nvPicPr>
            <p:cNvPr id="13" name="图片 12">
              <a:extLst>
                <a:ext uri="{FF2B5EF4-FFF2-40B4-BE49-F238E27FC236}">
                  <a16:creationId xmlns:a16="http://schemas.microsoft.com/office/drawing/2014/main" id="{82ECDCB8-FFAF-4A57-9AFA-730586E7D9A3}"/>
                </a:ext>
              </a:extLst>
            </p:cNvPr>
            <p:cNvPicPr>
              <a:picLocks noChangeAspect="1"/>
            </p:cNvPicPr>
            <p:nvPr/>
          </p:nvPicPr>
          <p:blipFill rotWithShape="1">
            <a:blip r:embed="rId2">
              <a:extLst>
                <a:ext uri="{28A0092B-C50C-407E-A947-70E740481C1C}">
                  <a14:useLocalDpi xmlns:a14="http://schemas.microsoft.com/office/drawing/2010/main" val="0"/>
                </a:ext>
              </a:extLst>
            </a:blip>
            <a:srcRect l="56500" t="39024" r="32326" b="39024"/>
            <a:stretch/>
          </p:blipFill>
          <p:spPr>
            <a:xfrm>
              <a:off x="251012" y="106674"/>
              <a:ext cx="749470" cy="828154"/>
            </a:xfrm>
            <a:prstGeom prst="rect">
              <a:avLst/>
            </a:prstGeom>
          </p:spPr>
        </p:pic>
        <p:sp>
          <p:nvSpPr>
            <p:cNvPr id="14" name="矩形 13">
              <a:extLst>
                <a:ext uri="{FF2B5EF4-FFF2-40B4-BE49-F238E27FC236}">
                  <a16:creationId xmlns:a16="http://schemas.microsoft.com/office/drawing/2014/main" id="{91B7C29F-BD2A-4E51-A22D-2F3310B84177}"/>
                </a:ext>
              </a:extLst>
            </p:cNvPr>
            <p:cNvSpPr/>
            <p:nvPr/>
          </p:nvSpPr>
          <p:spPr>
            <a:xfrm>
              <a:off x="966057"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课题综述</a:t>
              </a:r>
            </a:p>
          </p:txBody>
        </p:sp>
      </p:grpSp>
      <p:grpSp>
        <p:nvGrpSpPr>
          <p:cNvPr id="3" name="组合 2">
            <a:extLst>
              <a:ext uri="{FF2B5EF4-FFF2-40B4-BE49-F238E27FC236}">
                <a16:creationId xmlns:a16="http://schemas.microsoft.com/office/drawing/2014/main" id="{E3E50B46-5C8D-4C82-984D-2CC3AC4F0DA2}"/>
              </a:ext>
            </a:extLst>
          </p:cNvPr>
          <p:cNvGrpSpPr/>
          <p:nvPr/>
        </p:nvGrpSpPr>
        <p:grpSpPr>
          <a:xfrm>
            <a:off x="1270318" y="2076376"/>
            <a:ext cx="6848058" cy="1726301"/>
            <a:chOff x="445564" y="1637786"/>
            <a:chExt cx="8727369" cy="2200049"/>
          </a:xfrm>
        </p:grpSpPr>
        <p:grpSp>
          <p:nvGrpSpPr>
            <p:cNvPr id="15" name="组合 14">
              <a:extLst>
                <a:ext uri="{FF2B5EF4-FFF2-40B4-BE49-F238E27FC236}">
                  <a16:creationId xmlns:a16="http://schemas.microsoft.com/office/drawing/2014/main" id="{683B68A6-443E-4854-8914-CEB2F7A1DF68}"/>
                </a:ext>
              </a:extLst>
            </p:cNvPr>
            <p:cNvGrpSpPr/>
            <p:nvPr/>
          </p:nvGrpSpPr>
          <p:grpSpPr>
            <a:xfrm>
              <a:off x="6723021" y="1637786"/>
              <a:ext cx="2449912" cy="2200049"/>
              <a:chOff x="6058799" y="771550"/>
              <a:chExt cx="2041593" cy="1833374"/>
            </a:xfrm>
          </p:grpSpPr>
          <p:sp>
            <p:nvSpPr>
              <p:cNvPr id="16" name="Freeform 40">
                <a:extLst>
                  <a:ext uri="{FF2B5EF4-FFF2-40B4-BE49-F238E27FC236}">
                    <a16:creationId xmlns:a16="http://schemas.microsoft.com/office/drawing/2014/main" id="{6870BEF7-42A7-40D8-A90D-0B2FC660AA33}"/>
                  </a:ext>
                </a:extLst>
              </p:cNvPr>
              <p:cNvSpPr>
                <a:spLocks/>
              </p:cNvSpPr>
              <p:nvPr/>
            </p:nvSpPr>
            <p:spPr bwMode="auto">
              <a:xfrm>
                <a:off x="6058799" y="771550"/>
                <a:ext cx="2041593" cy="1833374"/>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solidFill>
                  <a:srgbClr val="1F3762"/>
                </a:solidFill>
              </a:ln>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p>
                <a:pPr algn="ctr"/>
                <a:endParaRPr lang="zh-CN" altLang="en-US" sz="1100">
                  <a:cs typeface="+mn-ea"/>
                  <a:sym typeface="+mn-lt"/>
                </a:endParaRPr>
              </a:p>
            </p:txBody>
          </p:sp>
          <p:sp>
            <p:nvSpPr>
              <p:cNvPr id="17" name="Freeform 41">
                <a:extLst>
                  <a:ext uri="{FF2B5EF4-FFF2-40B4-BE49-F238E27FC236}">
                    <a16:creationId xmlns:a16="http://schemas.microsoft.com/office/drawing/2014/main" id="{A95599BB-AFEC-45B8-9487-FD3F4E4CD540}"/>
                  </a:ext>
                </a:extLst>
              </p:cNvPr>
              <p:cNvSpPr>
                <a:spLocks noEditPoints="1"/>
              </p:cNvSpPr>
              <p:nvPr/>
            </p:nvSpPr>
            <p:spPr bwMode="auto">
              <a:xfrm>
                <a:off x="6058799" y="771550"/>
                <a:ext cx="2041593" cy="1833374"/>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1F3762"/>
              </a:solidFill>
              <a:ln>
                <a:solidFill>
                  <a:srgbClr val="1F3762"/>
                </a:solidFill>
              </a:ln>
            </p:spPr>
            <p:txBody>
              <a:bodyPr vert="horz" wrap="square" lIns="82296" tIns="41148" rIns="82296" bIns="41148" numCol="1" anchor="t" anchorCtr="0" compatLnSpc="1">
                <a:prstTxWarp prst="textNoShape">
                  <a:avLst/>
                </a:prstTxWarp>
              </a:bodyPr>
              <a:lstStyle/>
              <a:p>
                <a:endParaRPr lang="zh-CN" altLang="en-US" sz="1100" dirty="0">
                  <a:solidFill>
                    <a:srgbClr val="EB5F56"/>
                  </a:solidFill>
                  <a:cs typeface="+mn-ea"/>
                  <a:sym typeface="+mn-lt"/>
                </a:endParaRPr>
              </a:p>
            </p:txBody>
          </p:sp>
        </p:grpSp>
        <p:grpSp>
          <p:nvGrpSpPr>
            <p:cNvPr id="18" name="组合 17">
              <a:extLst>
                <a:ext uri="{FF2B5EF4-FFF2-40B4-BE49-F238E27FC236}">
                  <a16:creationId xmlns:a16="http://schemas.microsoft.com/office/drawing/2014/main" id="{E2D7A128-E735-4208-AE78-C4178AC8EB3E}"/>
                </a:ext>
              </a:extLst>
            </p:cNvPr>
            <p:cNvGrpSpPr/>
            <p:nvPr/>
          </p:nvGrpSpPr>
          <p:grpSpPr>
            <a:xfrm>
              <a:off x="4631763" y="1637786"/>
              <a:ext cx="2449912" cy="2200049"/>
              <a:chOff x="4316082" y="771550"/>
              <a:chExt cx="2041593" cy="1833374"/>
            </a:xfrm>
          </p:grpSpPr>
          <p:sp>
            <p:nvSpPr>
              <p:cNvPr id="19" name="Freeform 42">
                <a:extLst>
                  <a:ext uri="{FF2B5EF4-FFF2-40B4-BE49-F238E27FC236}">
                    <a16:creationId xmlns:a16="http://schemas.microsoft.com/office/drawing/2014/main" id="{60B61761-5BF8-4B19-89D5-E63EDFEE6F7B}"/>
                  </a:ext>
                </a:extLst>
              </p:cNvPr>
              <p:cNvSpPr>
                <a:spLocks/>
              </p:cNvSpPr>
              <p:nvPr/>
            </p:nvSpPr>
            <p:spPr bwMode="auto">
              <a:xfrm>
                <a:off x="4316082" y="771550"/>
                <a:ext cx="2041593" cy="1833374"/>
              </a:xfrm>
              <a:custGeom>
                <a:avLst/>
                <a:gdLst>
                  <a:gd name="T0" fmla="*/ 1149 w 1149"/>
                  <a:gd name="T1" fmla="*/ 515 h 1030"/>
                  <a:gd name="T2" fmla="*/ 1019 w 1149"/>
                  <a:gd name="T3" fmla="*/ 412 h 1030"/>
                  <a:gd name="T4" fmla="*/ 515 w 1149"/>
                  <a:gd name="T5" fmla="*/ 0 h 1030"/>
                  <a:gd name="T6" fmla="*/ 0 w 1149"/>
                  <a:gd name="T7" fmla="*/ 515 h 1030"/>
                  <a:gd name="T8" fmla="*/ 515 w 1149"/>
                  <a:gd name="T9" fmla="*/ 1030 h 1030"/>
                  <a:gd name="T10" fmla="*/ 1019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19" y="412"/>
                      <a:pt x="1019" y="412"/>
                      <a:pt x="1019" y="412"/>
                    </a:cubicBezTo>
                    <a:cubicBezTo>
                      <a:pt x="971" y="177"/>
                      <a:pt x="764" y="0"/>
                      <a:pt x="515" y="0"/>
                    </a:cubicBezTo>
                    <a:cubicBezTo>
                      <a:pt x="231" y="0"/>
                      <a:pt x="0" y="231"/>
                      <a:pt x="0" y="515"/>
                    </a:cubicBezTo>
                    <a:cubicBezTo>
                      <a:pt x="0" y="799"/>
                      <a:pt x="231" y="1030"/>
                      <a:pt x="515" y="1030"/>
                    </a:cubicBezTo>
                    <a:cubicBezTo>
                      <a:pt x="764" y="1030"/>
                      <a:pt x="971" y="853"/>
                      <a:pt x="1019" y="618"/>
                    </a:cubicBezTo>
                    <a:lnTo>
                      <a:pt x="1149" y="515"/>
                    </a:lnTo>
                    <a:close/>
                  </a:path>
                </a:pathLst>
              </a:custGeom>
              <a:gradFill flip="none" rotWithShape="1">
                <a:gsLst>
                  <a:gs pos="100000">
                    <a:srgbClr val="FFFFFF">
                      <a:lumMod val="100000"/>
                    </a:srgbClr>
                  </a:gs>
                  <a:gs pos="0">
                    <a:srgbClr val="D9D9DA"/>
                  </a:gs>
                </a:gsLst>
                <a:lin ang="2700000" scaled="1"/>
                <a:tileRect/>
              </a:gradFill>
              <a:ln w="19050">
                <a:solidFill>
                  <a:srgbClr val="1F3762"/>
                </a:solidFill>
              </a:ln>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p>
                <a:pPr algn="ctr"/>
                <a:endParaRPr lang="zh-CN" altLang="en-US" sz="1100">
                  <a:cs typeface="+mn-ea"/>
                  <a:sym typeface="+mn-lt"/>
                </a:endParaRPr>
              </a:p>
            </p:txBody>
          </p:sp>
          <p:sp>
            <p:nvSpPr>
              <p:cNvPr id="20" name="Freeform 43">
                <a:extLst>
                  <a:ext uri="{FF2B5EF4-FFF2-40B4-BE49-F238E27FC236}">
                    <a16:creationId xmlns:a16="http://schemas.microsoft.com/office/drawing/2014/main" id="{762A7DAD-EE2A-4F36-B4A4-7B1C79724C45}"/>
                  </a:ext>
                </a:extLst>
              </p:cNvPr>
              <p:cNvSpPr>
                <a:spLocks noEditPoints="1"/>
              </p:cNvSpPr>
              <p:nvPr/>
            </p:nvSpPr>
            <p:spPr bwMode="auto">
              <a:xfrm>
                <a:off x="4316082" y="771550"/>
                <a:ext cx="2041593" cy="1833374"/>
              </a:xfrm>
              <a:custGeom>
                <a:avLst/>
                <a:gdLst>
                  <a:gd name="T0" fmla="*/ 1019 w 1149"/>
                  <a:gd name="T1" fmla="*/ 412 h 1030"/>
                  <a:gd name="T2" fmla="*/ 515 w 1149"/>
                  <a:gd name="T3" fmla="*/ 0 h 1030"/>
                  <a:gd name="T4" fmla="*/ 0 w 1149"/>
                  <a:gd name="T5" fmla="*/ 515 h 1030"/>
                  <a:gd name="T6" fmla="*/ 515 w 1149"/>
                  <a:gd name="T7" fmla="*/ 1030 h 1030"/>
                  <a:gd name="T8" fmla="*/ 1019 w 1149"/>
                  <a:gd name="T9" fmla="*/ 618 h 1030"/>
                  <a:gd name="T10" fmla="*/ 1149 w 1149"/>
                  <a:gd name="T11" fmla="*/ 515 h 1030"/>
                  <a:gd name="T12" fmla="*/ 1019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19" y="412"/>
                    </a:moveTo>
                    <a:cubicBezTo>
                      <a:pt x="971" y="177"/>
                      <a:pt x="764" y="0"/>
                      <a:pt x="515" y="0"/>
                    </a:cubicBezTo>
                    <a:cubicBezTo>
                      <a:pt x="231" y="0"/>
                      <a:pt x="0" y="231"/>
                      <a:pt x="0" y="515"/>
                    </a:cubicBezTo>
                    <a:cubicBezTo>
                      <a:pt x="0" y="799"/>
                      <a:pt x="231" y="1030"/>
                      <a:pt x="515" y="1030"/>
                    </a:cubicBezTo>
                    <a:cubicBezTo>
                      <a:pt x="764" y="1030"/>
                      <a:pt x="971" y="853"/>
                      <a:pt x="1019" y="618"/>
                    </a:cubicBezTo>
                    <a:cubicBezTo>
                      <a:pt x="1149" y="515"/>
                      <a:pt x="1149" y="515"/>
                      <a:pt x="1149" y="515"/>
                    </a:cubicBezTo>
                    <a:lnTo>
                      <a:pt x="1019"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1F3762"/>
              </a:solidFill>
              <a:ln>
                <a:solidFill>
                  <a:srgbClr val="1F3762"/>
                </a:solidFill>
              </a:ln>
            </p:spPr>
            <p:txBody>
              <a:bodyPr vert="horz" wrap="square" lIns="82296" tIns="41148" rIns="82296" bIns="41148" numCol="1" anchor="t" anchorCtr="0" compatLnSpc="1">
                <a:prstTxWarp prst="textNoShape">
                  <a:avLst/>
                </a:prstTxWarp>
              </a:bodyPr>
              <a:lstStyle/>
              <a:p>
                <a:endParaRPr lang="zh-CN" altLang="en-US" sz="1100">
                  <a:solidFill>
                    <a:srgbClr val="EB5F56"/>
                  </a:solidFill>
                  <a:cs typeface="+mn-ea"/>
                  <a:sym typeface="+mn-lt"/>
                </a:endParaRPr>
              </a:p>
            </p:txBody>
          </p:sp>
        </p:grpSp>
        <p:grpSp>
          <p:nvGrpSpPr>
            <p:cNvPr id="21" name="组合 20">
              <a:extLst>
                <a:ext uri="{FF2B5EF4-FFF2-40B4-BE49-F238E27FC236}">
                  <a16:creationId xmlns:a16="http://schemas.microsoft.com/office/drawing/2014/main" id="{40609663-A1AF-442A-A020-2A71AFB44C32}"/>
                </a:ext>
              </a:extLst>
            </p:cNvPr>
            <p:cNvGrpSpPr/>
            <p:nvPr/>
          </p:nvGrpSpPr>
          <p:grpSpPr>
            <a:xfrm>
              <a:off x="2544041" y="1637786"/>
              <a:ext cx="2447839" cy="2200049"/>
              <a:chOff x="2576315" y="771550"/>
              <a:chExt cx="2039866" cy="1833374"/>
            </a:xfrm>
          </p:grpSpPr>
          <p:sp>
            <p:nvSpPr>
              <p:cNvPr id="22" name="Freeform 44">
                <a:extLst>
                  <a:ext uri="{FF2B5EF4-FFF2-40B4-BE49-F238E27FC236}">
                    <a16:creationId xmlns:a16="http://schemas.microsoft.com/office/drawing/2014/main" id="{660D1C9D-90EF-4BF3-B5B4-1B686D656D32}"/>
                  </a:ext>
                </a:extLst>
              </p:cNvPr>
              <p:cNvSpPr>
                <a:spLocks/>
              </p:cNvSpPr>
              <p:nvPr/>
            </p:nvSpPr>
            <p:spPr bwMode="auto">
              <a:xfrm>
                <a:off x="2576315" y="771550"/>
                <a:ext cx="2039866" cy="1833374"/>
              </a:xfrm>
              <a:custGeom>
                <a:avLst/>
                <a:gdLst>
                  <a:gd name="T0" fmla="*/ 1148 w 1148"/>
                  <a:gd name="T1" fmla="*/ 515 h 1030"/>
                  <a:gd name="T2" fmla="*/ 1019 w 1148"/>
                  <a:gd name="T3" fmla="*/ 412 h 1030"/>
                  <a:gd name="T4" fmla="*/ 515 w 1148"/>
                  <a:gd name="T5" fmla="*/ 0 h 1030"/>
                  <a:gd name="T6" fmla="*/ 0 w 1148"/>
                  <a:gd name="T7" fmla="*/ 515 h 1030"/>
                  <a:gd name="T8" fmla="*/ 515 w 1148"/>
                  <a:gd name="T9" fmla="*/ 1030 h 1030"/>
                  <a:gd name="T10" fmla="*/ 1019 w 1148"/>
                  <a:gd name="T11" fmla="*/ 618 h 1030"/>
                  <a:gd name="T12" fmla="*/ 1148 w 1148"/>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8" h="1030">
                    <a:moveTo>
                      <a:pt x="1148" y="515"/>
                    </a:moveTo>
                    <a:cubicBezTo>
                      <a:pt x="1019" y="412"/>
                      <a:pt x="1019" y="412"/>
                      <a:pt x="1019" y="412"/>
                    </a:cubicBezTo>
                    <a:cubicBezTo>
                      <a:pt x="971" y="177"/>
                      <a:pt x="763" y="0"/>
                      <a:pt x="515" y="0"/>
                    </a:cubicBezTo>
                    <a:cubicBezTo>
                      <a:pt x="230" y="0"/>
                      <a:pt x="0" y="231"/>
                      <a:pt x="0" y="515"/>
                    </a:cubicBezTo>
                    <a:cubicBezTo>
                      <a:pt x="0" y="799"/>
                      <a:pt x="230" y="1030"/>
                      <a:pt x="515" y="1030"/>
                    </a:cubicBezTo>
                    <a:cubicBezTo>
                      <a:pt x="763" y="1030"/>
                      <a:pt x="971" y="853"/>
                      <a:pt x="1019" y="618"/>
                    </a:cubicBezTo>
                    <a:lnTo>
                      <a:pt x="1148" y="515"/>
                    </a:lnTo>
                    <a:close/>
                  </a:path>
                </a:pathLst>
              </a:custGeom>
              <a:gradFill flip="none" rotWithShape="1">
                <a:gsLst>
                  <a:gs pos="100000">
                    <a:srgbClr val="FFFFFF">
                      <a:lumMod val="100000"/>
                    </a:srgbClr>
                  </a:gs>
                  <a:gs pos="0">
                    <a:srgbClr val="D9D9DA"/>
                  </a:gs>
                </a:gsLst>
                <a:lin ang="2700000" scaled="1"/>
                <a:tileRect/>
              </a:gradFill>
              <a:ln w="19050">
                <a:solidFill>
                  <a:srgbClr val="1F3762"/>
                </a:solidFill>
              </a:ln>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p>
                <a:pPr algn="ctr"/>
                <a:endParaRPr lang="zh-CN" altLang="en-US" sz="1100">
                  <a:cs typeface="+mn-ea"/>
                  <a:sym typeface="+mn-lt"/>
                </a:endParaRPr>
              </a:p>
            </p:txBody>
          </p:sp>
          <p:sp>
            <p:nvSpPr>
              <p:cNvPr id="23" name="Freeform 45">
                <a:extLst>
                  <a:ext uri="{FF2B5EF4-FFF2-40B4-BE49-F238E27FC236}">
                    <a16:creationId xmlns:a16="http://schemas.microsoft.com/office/drawing/2014/main" id="{98BAF7DA-C9A9-4ADD-898C-CBE03DEA036B}"/>
                  </a:ext>
                </a:extLst>
              </p:cNvPr>
              <p:cNvSpPr>
                <a:spLocks noEditPoints="1"/>
              </p:cNvSpPr>
              <p:nvPr/>
            </p:nvSpPr>
            <p:spPr bwMode="auto">
              <a:xfrm>
                <a:off x="2576315" y="771550"/>
                <a:ext cx="2039866" cy="1833374"/>
              </a:xfrm>
              <a:custGeom>
                <a:avLst/>
                <a:gdLst>
                  <a:gd name="T0" fmla="*/ 1019 w 1148"/>
                  <a:gd name="T1" fmla="*/ 412 h 1030"/>
                  <a:gd name="T2" fmla="*/ 515 w 1148"/>
                  <a:gd name="T3" fmla="*/ 0 h 1030"/>
                  <a:gd name="T4" fmla="*/ 0 w 1148"/>
                  <a:gd name="T5" fmla="*/ 515 h 1030"/>
                  <a:gd name="T6" fmla="*/ 515 w 1148"/>
                  <a:gd name="T7" fmla="*/ 1030 h 1030"/>
                  <a:gd name="T8" fmla="*/ 1019 w 1148"/>
                  <a:gd name="T9" fmla="*/ 618 h 1030"/>
                  <a:gd name="T10" fmla="*/ 1148 w 1148"/>
                  <a:gd name="T11" fmla="*/ 515 h 1030"/>
                  <a:gd name="T12" fmla="*/ 1019 w 1148"/>
                  <a:gd name="T13" fmla="*/ 412 h 1030"/>
                  <a:gd name="T14" fmla="*/ 515 w 1148"/>
                  <a:gd name="T15" fmla="*/ 979 h 1030"/>
                  <a:gd name="T16" fmla="*/ 51 w 1148"/>
                  <a:gd name="T17" fmla="*/ 515 h 1030"/>
                  <a:gd name="T18" fmla="*/ 515 w 1148"/>
                  <a:gd name="T19" fmla="*/ 51 h 1030"/>
                  <a:gd name="T20" fmla="*/ 979 w 1148"/>
                  <a:gd name="T21" fmla="*/ 515 h 1030"/>
                  <a:gd name="T22" fmla="*/ 515 w 1148"/>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8" h="1030">
                    <a:moveTo>
                      <a:pt x="1019" y="412"/>
                    </a:moveTo>
                    <a:cubicBezTo>
                      <a:pt x="971" y="177"/>
                      <a:pt x="763" y="0"/>
                      <a:pt x="515" y="0"/>
                    </a:cubicBezTo>
                    <a:cubicBezTo>
                      <a:pt x="230" y="0"/>
                      <a:pt x="0" y="231"/>
                      <a:pt x="0" y="515"/>
                    </a:cubicBezTo>
                    <a:cubicBezTo>
                      <a:pt x="0" y="799"/>
                      <a:pt x="230" y="1030"/>
                      <a:pt x="515" y="1030"/>
                    </a:cubicBezTo>
                    <a:cubicBezTo>
                      <a:pt x="763" y="1030"/>
                      <a:pt x="971" y="853"/>
                      <a:pt x="1019" y="618"/>
                    </a:cubicBezTo>
                    <a:cubicBezTo>
                      <a:pt x="1148" y="515"/>
                      <a:pt x="1148" y="515"/>
                      <a:pt x="1148" y="515"/>
                    </a:cubicBezTo>
                    <a:lnTo>
                      <a:pt x="1019" y="412"/>
                    </a:lnTo>
                    <a:close/>
                    <a:moveTo>
                      <a:pt x="515" y="979"/>
                    </a:moveTo>
                    <a:cubicBezTo>
                      <a:pt x="258" y="979"/>
                      <a:pt x="51" y="771"/>
                      <a:pt x="51" y="515"/>
                    </a:cubicBezTo>
                    <a:cubicBezTo>
                      <a:pt x="51" y="259"/>
                      <a:pt x="258" y="51"/>
                      <a:pt x="515" y="51"/>
                    </a:cubicBezTo>
                    <a:cubicBezTo>
                      <a:pt x="771" y="51"/>
                      <a:pt x="979" y="259"/>
                      <a:pt x="979" y="515"/>
                    </a:cubicBezTo>
                    <a:cubicBezTo>
                      <a:pt x="979" y="771"/>
                      <a:pt x="771" y="979"/>
                      <a:pt x="515" y="979"/>
                    </a:cubicBezTo>
                    <a:close/>
                  </a:path>
                </a:pathLst>
              </a:custGeom>
              <a:solidFill>
                <a:srgbClr val="1F3762"/>
              </a:solidFill>
              <a:ln>
                <a:solidFill>
                  <a:srgbClr val="1F3762"/>
                </a:solidFill>
              </a:ln>
            </p:spPr>
            <p:txBody>
              <a:bodyPr vert="horz" wrap="square" lIns="82296" tIns="41148" rIns="82296" bIns="41148" numCol="1" anchor="t" anchorCtr="0" compatLnSpc="1">
                <a:prstTxWarp prst="textNoShape">
                  <a:avLst/>
                </a:prstTxWarp>
              </a:bodyPr>
              <a:lstStyle/>
              <a:p>
                <a:endParaRPr lang="zh-CN" altLang="en-US" sz="1100">
                  <a:solidFill>
                    <a:srgbClr val="EB5F56"/>
                  </a:solidFill>
                  <a:cs typeface="+mn-ea"/>
                  <a:sym typeface="+mn-lt"/>
                </a:endParaRPr>
              </a:p>
            </p:txBody>
          </p:sp>
        </p:grpSp>
        <p:grpSp>
          <p:nvGrpSpPr>
            <p:cNvPr id="24" name="组合 23">
              <a:extLst>
                <a:ext uri="{FF2B5EF4-FFF2-40B4-BE49-F238E27FC236}">
                  <a16:creationId xmlns:a16="http://schemas.microsoft.com/office/drawing/2014/main" id="{76B07DBB-075D-4C22-A12D-D4567098718A}"/>
                </a:ext>
              </a:extLst>
            </p:cNvPr>
            <p:cNvGrpSpPr/>
            <p:nvPr/>
          </p:nvGrpSpPr>
          <p:grpSpPr>
            <a:xfrm>
              <a:off x="445564" y="1637786"/>
              <a:ext cx="2449912" cy="2200049"/>
              <a:chOff x="827584" y="771550"/>
              <a:chExt cx="2041593" cy="1833374"/>
            </a:xfrm>
          </p:grpSpPr>
          <p:sp>
            <p:nvSpPr>
              <p:cNvPr id="25" name="Freeform 46">
                <a:extLst>
                  <a:ext uri="{FF2B5EF4-FFF2-40B4-BE49-F238E27FC236}">
                    <a16:creationId xmlns:a16="http://schemas.microsoft.com/office/drawing/2014/main" id="{898B26DE-C3AB-47FD-9316-90DE365692F5}"/>
                  </a:ext>
                </a:extLst>
              </p:cNvPr>
              <p:cNvSpPr>
                <a:spLocks/>
              </p:cNvSpPr>
              <p:nvPr/>
            </p:nvSpPr>
            <p:spPr bwMode="auto">
              <a:xfrm>
                <a:off x="827584" y="771550"/>
                <a:ext cx="2041593" cy="1833374"/>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solidFill>
                  <a:srgbClr val="1F3762"/>
                </a:solidFill>
              </a:ln>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p>
                <a:pPr algn="ctr"/>
                <a:endParaRPr lang="zh-CN" altLang="en-US" sz="2160">
                  <a:cs typeface="+mn-ea"/>
                  <a:sym typeface="+mn-lt"/>
                </a:endParaRPr>
              </a:p>
            </p:txBody>
          </p:sp>
          <p:sp>
            <p:nvSpPr>
              <p:cNvPr id="26" name="Freeform 47">
                <a:extLst>
                  <a:ext uri="{FF2B5EF4-FFF2-40B4-BE49-F238E27FC236}">
                    <a16:creationId xmlns:a16="http://schemas.microsoft.com/office/drawing/2014/main" id="{B6B58F2D-31B7-453E-AB51-DD9678C0C74F}"/>
                  </a:ext>
                </a:extLst>
              </p:cNvPr>
              <p:cNvSpPr>
                <a:spLocks noEditPoints="1"/>
              </p:cNvSpPr>
              <p:nvPr/>
            </p:nvSpPr>
            <p:spPr bwMode="auto">
              <a:xfrm>
                <a:off x="827584" y="771550"/>
                <a:ext cx="2041593" cy="1833374"/>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1F3762"/>
              </a:solidFill>
              <a:ln>
                <a:solidFill>
                  <a:srgbClr val="1F3762"/>
                </a:solidFill>
              </a:ln>
              <a:effectLst>
                <a:outerShdw blurRad="50800" dist="38100" algn="l" rotWithShape="0">
                  <a:prstClr val="black">
                    <a:alpha val="40000"/>
                  </a:prstClr>
                </a:outerShdw>
              </a:effectLst>
            </p:spPr>
            <p:txBody>
              <a:bodyPr vert="horz" wrap="square" lIns="82296" tIns="41148" rIns="82296" bIns="41148" numCol="1" anchor="t" anchorCtr="0" compatLnSpc="1">
                <a:prstTxWarp prst="textNoShape">
                  <a:avLst/>
                </a:prstTxWarp>
              </a:bodyPr>
              <a:lstStyle/>
              <a:p>
                <a:endParaRPr lang="zh-CN" altLang="en-US" sz="2160" dirty="0">
                  <a:cs typeface="+mn-ea"/>
                  <a:sym typeface="+mn-lt"/>
                </a:endParaRPr>
              </a:p>
            </p:txBody>
          </p:sp>
        </p:grpSp>
        <p:grpSp>
          <p:nvGrpSpPr>
            <p:cNvPr id="27" name="组合 26">
              <a:extLst>
                <a:ext uri="{FF2B5EF4-FFF2-40B4-BE49-F238E27FC236}">
                  <a16:creationId xmlns:a16="http://schemas.microsoft.com/office/drawing/2014/main" id="{1A2C8B6C-3941-4DAD-9B70-95552F187606}"/>
                </a:ext>
              </a:extLst>
            </p:cNvPr>
            <p:cNvGrpSpPr/>
            <p:nvPr/>
          </p:nvGrpSpPr>
          <p:grpSpPr>
            <a:xfrm>
              <a:off x="857759" y="2131700"/>
              <a:ext cx="1388528" cy="1019168"/>
              <a:chOff x="1171075" y="1183144"/>
              <a:chExt cx="1157106" cy="849307"/>
            </a:xfrm>
          </p:grpSpPr>
          <p:sp>
            <p:nvSpPr>
              <p:cNvPr id="28" name="Freeform 51">
                <a:extLst>
                  <a:ext uri="{FF2B5EF4-FFF2-40B4-BE49-F238E27FC236}">
                    <a16:creationId xmlns:a16="http://schemas.microsoft.com/office/drawing/2014/main" id="{574F981D-1DE3-4F08-9152-B4F961EC17D9}"/>
                  </a:ext>
                </a:extLst>
              </p:cNvPr>
              <p:cNvSpPr>
                <a:spLocks/>
              </p:cNvSpPr>
              <p:nvPr/>
            </p:nvSpPr>
            <p:spPr bwMode="auto">
              <a:xfrm>
                <a:off x="1318662" y="1183144"/>
                <a:ext cx="882323" cy="420009"/>
              </a:xfrm>
              <a:custGeom>
                <a:avLst/>
                <a:gdLst>
                  <a:gd name="T0" fmla="*/ 584 w 584"/>
                  <a:gd name="T1" fmla="*/ 0 h 278"/>
                  <a:gd name="T2" fmla="*/ 449 w 584"/>
                  <a:gd name="T3" fmla="*/ 31 h 278"/>
                  <a:gd name="T4" fmla="*/ 469 w 584"/>
                  <a:gd name="T5" fmla="*/ 62 h 278"/>
                  <a:gd name="T6" fmla="*/ 278 w 584"/>
                  <a:gd name="T7" fmla="*/ 200 h 278"/>
                  <a:gd name="T8" fmla="*/ 214 w 584"/>
                  <a:gd name="T9" fmla="*/ 116 h 278"/>
                  <a:gd name="T10" fmla="*/ 204 w 584"/>
                  <a:gd name="T11" fmla="*/ 101 h 278"/>
                  <a:gd name="T12" fmla="*/ 190 w 584"/>
                  <a:gd name="T13" fmla="*/ 112 h 278"/>
                  <a:gd name="T14" fmla="*/ 0 w 584"/>
                  <a:gd name="T15" fmla="*/ 250 h 278"/>
                  <a:gd name="T16" fmla="*/ 21 w 584"/>
                  <a:gd name="T17" fmla="*/ 278 h 278"/>
                  <a:gd name="T18" fmla="*/ 196 w 584"/>
                  <a:gd name="T19" fmla="*/ 151 h 278"/>
                  <a:gd name="T20" fmla="*/ 260 w 584"/>
                  <a:gd name="T21" fmla="*/ 237 h 278"/>
                  <a:gd name="T22" fmla="*/ 270 w 584"/>
                  <a:gd name="T23" fmla="*/ 252 h 278"/>
                  <a:gd name="T24" fmla="*/ 284 w 584"/>
                  <a:gd name="T25" fmla="*/ 241 h 278"/>
                  <a:gd name="T26" fmla="*/ 490 w 584"/>
                  <a:gd name="T27" fmla="*/ 91 h 278"/>
                  <a:gd name="T28" fmla="*/ 490 w 584"/>
                  <a:gd name="T29" fmla="*/ 91 h 278"/>
                  <a:gd name="T30" fmla="*/ 512 w 584"/>
                  <a:gd name="T31" fmla="*/ 120 h 278"/>
                  <a:gd name="T32" fmla="*/ 584 w 584"/>
                  <a:gd name="T33"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4" h="278">
                    <a:moveTo>
                      <a:pt x="584" y="0"/>
                    </a:moveTo>
                    <a:lnTo>
                      <a:pt x="449" y="31"/>
                    </a:lnTo>
                    <a:lnTo>
                      <a:pt x="469" y="62"/>
                    </a:lnTo>
                    <a:lnTo>
                      <a:pt x="278" y="200"/>
                    </a:lnTo>
                    <a:lnTo>
                      <a:pt x="214" y="116"/>
                    </a:lnTo>
                    <a:lnTo>
                      <a:pt x="204" y="101"/>
                    </a:lnTo>
                    <a:lnTo>
                      <a:pt x="190" y="112"/>
                    </a:lnTo>
                    <a:lnTo>
                      <a:pt x="0" y="250"/>
                    </a:lnTo>
                    <a:lnTo>
                      <a:pt x="21" y="278"/>
                    </a:lnTo>
                    <a:lnTo>
                      <a:pt x="196" y="151"/>
                    </a:lnTo>
                    <a:lnTo>
                      <a:pt x="260" y="237"/>
                    </a:lnTo>
                    <a:lnTo>
                      <a:pt x="270" y="252"/>
                    </a:lnTo>
                    <a:lnTo>
                      <a:pt x="284" y="241"/>
                    </a:lnTo>
                    <a:lnTo>
                      <a:pt x="490" y="91"/>
                    </a:lnTo>
                    <a:lnTo>
                      <a:pt x="490" y="91"/>
                    </a:lnTo>
                    <a:lnTo>
                      <a:pt x="512" y="120"/>
                    </a:lnTo>
                    <a:lnTo>
                      <a:pt x="584" y="0"/>
                    </a:lnTo>
                    <a:close/>
                  </a:path>
                </a:pathLst>
              </a:custGeom>
              <a:solidFill>
                <a:srgbClr val="1F3762"/>
              </a:solidFill>
              <a:ln>
                <a:noFill/>
              </a:ln>
              <a:extLst/>
            </p:spPr>
            <p:txBody>
              <a:bodyPr vert="horz" wrap="square" lIns="82296" tIns="41148" rIns="82296" bIns="41148" numCol="1" anchor="t" anchorCtr="0" compatLnSpc="1">
                <a:prstTxWarp prst="textNoShape">
                  <a:avLst/>
                </a:prstTxWarp>
              </a:bodyPr>
              <a:lstStyle/>
              <a:p>
                <a:endParaRPr lang="zh-CN" altLang="en-US" sz="1100">
                  <a:solidFill>
                    <a:srgbClr val="EB5F56"/>
                  </a:solidFill>
                  <a:cs typeface="+mn-ea"/>
                  <a:sym typeface="+mn-lt"/>
                </a:endParaRPr>
              </a:p>
            </p:txBody>
          </p:sp>
          <p:sp>
            <p:nvSpPr>
              <p:cNvPr id="29" name="文本框 34">
                <a:extLst>
                  <a:ext uri="{FF2B5EF4-FFF2-40B4-BE49-F238E27FC236}">
                    <a16:creationId xmlns:a16="http://schemas.microsoft.com/office/drawing/2014/main" id="{EDDF60F2-4AE0-41C2-8728-B8C1D482F5E6}"/>
                  </a:ext>
                </a:extLst>
              </p:cNvPr>
              <p:cNvSpPr txBox="1"/>
              <p:nvPr/>
            </p:nvSpPr>
            <p:spPr>
              <a:xfrm>
                <a:off x="1171075" y="1650017"/>
                <a:ext cx="1157106" cy="382434"/>
              </a:xfrm>
              <a:prstGeom prst="rect">
                <a:avLst/>
              </a:prstGeom>
              <a:noFill/>
            </p:spPr>
            <p:txBody>
              <a:bodyPr wrap="none" lIns="82296" tIns="41148" rIns="82296" bIns="41148"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pPr algn="ctr"/>
                <a:r>
                  <a:rPr lang="zh-CN" altLang="en-US" sz="1800" b="1" dirty="0">
                    <a:latin typeface="+mn-lt"/>
                    <a:cs typeface="+mn-ea"/>
                    <a:sym typeface="+mn-lt"/>
                  </a:rPr>
                  <a:t>特征选择</a:t>
                </a:r>
              </a:p>
            </p:txBody>
          </p:sp>
        </p:grpSp>
        <p:grpSp>
          <p:nvGrpSpPr>
            <p:cNvPr id="30" name="组合 29">
              <a:extLst>
                <a:ext uri="{FF2B5EF4-FFF2-40B4-BE49-F238E27FC236}">
                  <a16:creationId xmlns:a16="http://schemas.microsoft.com/office/drawing/2014/main" id="{811DFF64-3AB9-43F7-8E8C-161A6CD8A0B1}"/>
                </a:ext>
              </a:extLst>
            </p:cNvPr>
            <p:cNvGrpSpPr/>
            <p:nvPr/>
          </p:nvGrpSpPr>
          <p:grpSpPr>
            <a:xfrm>
              <a:off x="2990620" y="2097387"/>
              <a:ext cx="1388528" cy="1053488"/>
              <a:chOff x="2948459" y="1154545"/>
              <a:chExt cx="1157106" cy="877907"/>
            </a:xfrm>
          </p:grpSpPr>
          <p:sp>
            <p:nvSpPr>
              <p:cNvPr id="31" name="Freeform 48">
                <a:extLst>
                  <a:ext uri="{FF2B5EF4-FFF2-40B4-BE49-F238E27FC236}">
                    <a16:creationId xmlns:a16="http://schemas.microsoft.com/office/drawing/2014/main" id="{C7A27EFC-A5FF-43D7-BF4B-52CA6893550D}"/>
                  </a:ext>
                </a:extLst>
              </p:cNvPr>
              <p:cNvSpPr>
                <a:spLocks noEditPoints="1"/>
              </p:cNvSpPr>
              <p:nvPr/>
            </p:nvSpPr>
            <p:spPr bwMode="auto">
              <a:xfrm>
                <a:off x="3297597" y="1154545"/>
                <a:ext cx="472889" cy="472889"/>
              </a:xfrm>
              <a:custGeom>
                <a:avLst/>
                <a:gdLst>
                  <a:gd name="T0" fmla="*/ 152 w 152"/>
                  <a:gd name="T1" fmla="*/ 88 h 152"/>
                  <a:gd name="T2" fmla="*/ 152 w 152"/>
                  <a:gd name="T3" fmla="*/ 64 h 152"/>
                  <a:gd name="T4" fmla="*/ 138 w 152"/>
                  <a:gd name="T5" fmla="*/ 64 h 152"/>
                  <a:gd name="T6" fmla="*/ 128 w 152"/>
                  <a:gd name="T7" fmla="*/ 40 h 152"/>
                  <a:gd name="T8" fmla="*/ 138 w 152"/>
                  <a:gd name="T9" fmla="*/ 31 h 152"/>
                  <a:gd name="T10" fmla="*/ 121 w 152"/>
                  <a:gd name="T11" fmla="*/ 14 h 152"/>
                  <a:gd name="T12" fmla="*/ 111 w 152"/>
                  <a:gd name="T13" fmla="*/ 24 h 152"/>
                  <a:gd name="T14" fmla="*/ 88 w 152"/>
                  <a:gd name="T15" fmla="*/ 14 h 152"/>
                  <a:gd name="T16" fmla="*/ 88 w 152"/>
                  <a:gd name="T17" fmla="*/ 0 h 152"/>
                  <a:gd name="T18" fmla="*/ 64 w 152"/>
                  <a:gd name="T19" fmla="*/ 0 h 152"/>
                  <a:gd name="T20" fmla="*/ 64 w 152"/>
                  <a:gd name="T21" fmla="*/ 14 h 152"/>
                  <a:gd name="T22" fmla="*/ 41 w 152"/>
                  <a:gd name="T23" fmla="*/ 24 h 152"/>
                  <a:gd name="T24" fmla="*/ 31 w 152"/>
                  <a:gd name="T25" fmla="*/ 14 h 152"/>
                  <a:gd name="T26" fmla="*/ 14 w 152"/>
                  <a:gd name="T27" fmla="*/ 31 h 152"/>
                  <a:gd name="T28" fmla="*/ 24 w 152"/>
                  <a:gd name="T29" fmla="*/ 40 h 152"/>
                  <a:gd name="T30" fmla="*/ 14 w 152"/>
                  <a:gd name="T31" fmla="*/ 64 h 152"/>
                  <a:gd name="T32" fmla="*/ 0 w 152"/>
                  <a:gd name="T33" fmla="*/ 64 h 152"/>
                  <a:gd name="T34" fmla="*/ 0 w 152"/>
                  <a:gd name="T35" fmla="*/ 88 h 152"/>
                  <a:gd name="T36" fmla="*/ 14 w 152"/>
                  <a:gd name="T37" fmla="*/ 88 h 152"/>
                  <a:gd name="T38" fmla="*/ 24 w 152"/>
                  <a:gd name="T39" fmla="*/ 111 h 152"/>
                  <a:gd name="T40" fmla="*/ 14 w 152"/>
                  <a:gd name="T41" fmla="*/ 121 h 152"/>
                  <a:gd name="T42" fmla="*/ 31 w 152"/>
                  <a:gd name="T43" fmla="*/ 138 h 152"/>
                  <a:gd name="T44" fmla="*/ 41 w 152"/>
                  <a:gd name="T45" fmla="*/ 128 h 152"/>
                  <a:gd name="T46" fmla="*/ 64 w 152"/>
                  <a:gd name="T47" fmla="*/ 138 h 152"/>
                  <a:gd name="T48" fmla="*/ 64 w 152"/>
                  <a:gd name="T49" fmla="*/ 152 h 152"/>
                  <a:gd name="T50" fmla="*/ 88 w 152"/>
                  <a:gd name="T51" fmla="*/ 152 h 152"/>
                  <a:gd name="T52" fmla="*/ 88 w 152"/>
                  <a:gd name="T53" fmla="*/ 138 h 152"/>
                  <a:gd name="T54" fmla="*/ 111 w 152"/>
                  <a:gd name="T55" fmla="*/ 128 h 152"/>
                  <a:gd name="T56" fmla="*/ 121 w 152"/>
                  <a:gd name="T57" fmla="*/ 138 h 152"/>
                  <a:gd name="T58" fmla="*/ 138 w 152"/>
                  <a:gd name="T59" fmla="*/ 121 h 152"/>
                  <a:gd name="T60" fmla="*/ 128 w 152"/>
                  <a:gd name="T61" fmla="*/ 111 h 152"/>
                  <a:gd name="T62" fmla="*/ 138 w 152"/>
                  <a:gd name="T63" fmla="*/ 88 h 152"/>
                  <a:gd name="T64" fmla="*/ 152 w 152"/>
                  <a:gd name="T65" fmla="*/ 88 h 152"/>
                  <a:gd name="T66" fmla="*/ 76 w 152"/>
                  <a:gd name="T67" fmla="*/ 115 h 152"/>
                  <a:gd name="T68" fmla="*/ 37 w 152"/>
                  <a:gd name="T69" fmla="*/ 76 h 152"/>
                  <a:gd name="T70" fmla="*/ 76 w 152"/>
                  <a:gd name="T71" fmla="*/ 37 h 152"/>
                  <a:gd name="T72" fmla="*/ 115 w 152"/>
                  <a:gd name="T73" fmla="*/ 76 h 152"/>
                  <a:gd name="T74" fmla="*/ 76 w 152"/>
                  <a:gd name="T75" fmla="*/ 1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52">
                    <a:moveTo>
                      <a:pt x="152" y="88"/>
                    </a:moveTo>
                    <a:cubicBezTo>
                      <a:pt x="152" y="64"/>
                      <a:pt x="152" y="64"/>
                      <a:pt x="152" y="64"/>
                    </a:cubicBezTo>
                    <a:cubicBezTo>
                      <a:pt x="138" y="64"/>
                      <a:pt x="138" y="64"/>
                      <a:pt x="138" y="64"/>
                    </a:cubicBezTo>
                    <a:cubicBezTo>
                      <a:pt x="136" y="55"/>
                      <a:pt x="133" y="47"/>
                      <a:pt x="128" y="40"/>
                    </a:cubicBezTo>
                    <a:cubicBezTo>
                      <a:pt x="138" y="31"/>
                      <a:pt x="138" y="31"/>
                      <a:pt x="138" y="31"/>
                    </a:cubicBezTo>
                    <a:cubicBezTo>
                      <a:pt x="121" y="14"/>
                      <a:pt x="121" y="14"/>
                      <a:pt x="121" y="14"/>
                    </a:cubicBezTo>
                    <a:cubicBezTo>
                      <a:pt x="111" y="24"/>
                      <a:pt x="111" y="24"/>
                      <a:pt x="111" y="24"/>
                    </a:cubicBezTo>
                    <a:cubicBezTo>
                      <a:pt x="104" y="19"/>
                      <a:pt x="96" y="16"/>
                      <a:pt x="88" y="14"/>
                    </a:cubicBezTo>
                    <a:cubicBezTo>
                      <a:pt x="88" y="0"/>
                      <a:pt x="88" y="0"/>
                      <a:pt x="88" y="0"/>
                    </a:cubicBezTo>
                    <a:cubicBezTo>
                      <a:pt x="64" y="0"/>
                      <a:pt x="64" y="0"/>
                      <a:pt x="64" y="0"/>
                    </a:cubicBezTo>
                    <a:cubicBezTo>
                      <a:pt x="64" y="14"/>
                      <a:pt x="64" y="14"/>
                      <a:pt x="64" y="14"/>
                    </a:cubicBezTo>
                    <a:cubicBezTo>
                      <a:pt x="56" y="16"/>
                      <a:pt x="48" y="19"/>
                      <a:pt x="41" y="24"/>
                    </a:cubicBezTo>
                    <a:cubicBezTo>
                      <a:pt x="31" y="14"/>
                      <a:pt x="31" y="14"/>
                      <a:pt x="31" y="14"/>
                    </a:cubicBezTo>
                    <a:cubicBezTo>
                      <a:pt x="14" y="31"/>
                      <a:pt x="14" y="31"/>
                      <a:pt x="14" y="31"/>
                    </a:cubicBezTo>
                    <a:cubicBezTo>
                      <a:pt x="24" y="40"/>
                      <a:pt x="24" y="40"/>
                      <a:pt x="24" y="40"/>
                    </a:cubicBezTo>
                    <a:cubicBezTo>
                      <a:pt x="19" y="47"/>
                      <a:pt x="16" y="55"/>
                      <a:pt x="14" y="64"/>
                    </a:cubicBezTo>
                    <a:cubicBezTo>
                      <a:pt x="0" y="64"/>
                      <a:pt x="0" y="64"/>
                      <a:pt x="0" y="64"/>
                    </a:cubicBezTo>
                    <a:cubicBezTo>
                      <a:pt x="0" y="88"/>
                      <a:pt x="0" y="88"/>
                      <a:pt x="0" y="88"/>
                    </a:cubicBezTo>
                    <a:cubicBezTo>
                      <a:pt x="14" y="88"/>
                      <a:pt x="14" y="88"/>
                      <a:pt x="14" y="88"/>
                    </a:cubicBezTo>
                    <a:cubicBezTo>
                      <a:pt x="16" y="96"/>
                      <a:pt x="19" y="104"/>
                      <a:pt x="24" y="111"/>
                    </a:cubicBezTo>
                    <a:cubicBezTo>
                      <a:pt x="14" y="121"/>
                      <a:pt x="14" y="121"/>
                      <a:pt x="14" y="121"/>
                    </a:cubicBezTo>
                    <a:cubicBezTo>
                      <a:pt x="31" y="138"/>
                      <a:pt x="31" y="138"/>
                      <a:pt x="31" y="138"/>
                    </a:cubicBezTo>
                    <a:cubicBezTo>
                      <a:pt x="41" y="128"/>
                      <a:pt x="41" y="128"/>
                      <a:pt x="41" y="128"/>
                    </a:cubicBezTo>
                    <a:cubicBezTo>
                      <a:pt x="48" y="133"/>
                      <a:pt x="56" y="136"/>
                      <a:pt x="64" y="138"/>
                    </a:cubicBezTo>
                    <a:cubicBezTo>
                      <a:pt x="64" y="152"/>
                      <a:pt x="64" y="152"/>
                      <a:pt x="64" y="152"/>
                    </a:cubicBezTo>
                    <a:cubicBezTo>
                      <a:pt x="88" y="152"/>
                      <a:pt x="88" y="152"/>
                      <a:pt x="88" y="152"/>
                    </a:cubicBezTo>
                    <a:cubicBezTo>
                      <a:pt x="88" y="138"/>
                      <a:pt x="88" y="138"/>
                      <a:pt x="88" y="138"/>
                    </a:cubicBezTo>
                    <a:cubicBezTo>
                      <a:pt x="96" y="136"/>
                      <a:pt x="104" y="133"/>
                      <a:pt x="111" y="128"/>
                    </a:cubicBezTo>
                    <a:cubicBezTo>
                      <a:pt x="121" y="138"/>
                      <a:pt x="121" y="138"/>
                      <a:pt x="121" y="138"/>
                    </a:cubicBezTo>
                    <a:cubicBezTo>
                      <a:pt x="138" y="121"/>
                      <a:pt x="138" y="121"/>
                      <a:pt x="138" y="121"/>
                    </a:cubicBezTo>
                    <a:cubicBezTo>
                      <a:pt x="128" y="111"/>
                      <a:pt x="128" y="111"/>
                      <a:pt x="128" y="111"/>
                    </a:cubicBezTo>
                    <a:cubicBezTo>
                      <a:pt x="133" y="104"/>
                      <a:pt x="136" y="96"/>
                      <a:pt x="138" y="88"/>
                    </a:cubicBezTo>
                    <a:lnTo>
                      <a:pt x="152" y="88"/>
                    </a:lnTo>
                    <a:close/>
                    <a:moveTo>
                      <a:pt x="76" y="115"/>
                    </a:moveTo>
                    <a:cubicBezTo>
                      <a:pt x="54" y="115"/>
                      <a:pt x="37" y="98"/>
                      <a:pt x="37" y="76"/>
                    </a:cubicBezTo>
                    <a:cubicBezTo>
                      <a:pt x="37" y="54"/>
                      <a:pt x="54" y="37"/>
                      <a:pt x="76" y="37"/>
                    </a:cubicBezTo>
                    <a:cubicBezTo>
                      <a:pt x="98" y="37"/>
                      <a:pt x="115" y="54"/>
                      <a:pt x="115" y="76"/>
                    </a:cubicBezTo>
                    <a:cubicBezTo>
                      <a:pt x="115" y="98"/>
                      <a:pt x="98" y="115"/>
                      <a:pt x="76" y="115"/>
                    </a:cubicBezTo>
                    <a:close/>
                  </a:path>
                </a:pathLst>
              </a:custGeom>
              <a:solidFill>
                <a:srgbClr val="1F3762"/>
              </a:solidFill>
              <a:ln>
                <a:noFill/>
              </a:ln>
              <a:extLst/>
            </p:spPr>
            <p:txBody>
              <a:bodyPr vert="horz" wrap="square" lIns="82296" tIns="41148" rIns="82296" bIns="41148" numCol="1" anchor="t" anchorCtr="0" compatLnSpc="1">
                <a:prstTxWarp prst="textNoShape">
                  <a:avLst/>
                </a:prstTxWarp>
              </a:bodyPr>
              <a:lstStyle/>
              <a:p>
                <a:endParaRPr lang="zh-CN" altLang="en-US" sz="1100" dirty="0">
                  <a:solidFill>
                    <a:srgbClr val="EB5F56"/>
                  </a:solidFill>
                  <a:cs typeface="+mn-ea"/>
                  <a:sym typeface="+mn-lt"/>
                </a:endParaRPr>
              </a:p>
            </p:txBody>
          </p:sp>
          <p:sp>
            <p:nvSpPr>
              <p:cNvPr id="32" name="文本框 111">
                <a:extLst>
                  <a:ext uri="{FF2B5EF4-FFF2-40B4-BE49-F238E27FC236}">
                    <a16:creationId xmlns:a16="http://schemas.microsoft.com/office/drawing/2014/main" id="{89102BBC-907E-4D6E-A9AA-DA8736A13FFC}"/>
                  </a:ext>
                </a:extLst>
              </p:cNvPr>
              <p:cNvSpPr txBox="1"/>
              <p:nvPr/>
            </p:nvSpPr>
            <p:spPr>
              <a:xfrm>
                <a:off x="2948459" y="1650018"/>
                <a:ext cx="1157106" cy="382434"/>
              </a:xfrm>
              <a:prstGeom prst="rect">
                <a:avLst/>
              </a:prstGeom>
              <a:noFill/>
            </p:spPr>
            <p:txBody>
              <a:bodyPr wrap="none" lIns="82296" tIns="41148" rIns="82296" bIns="41148"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pPr algn="ctr"/>
                <a:r>
                  <a:rPr lang="zh-CN" altLang="en-US" sz="1800" b="1" dirty="0">
                    <a:latin typeface="+mn-lt"/>
                    <a:cs typeface="+mn-ea"/>
                    <a:sym typeface="+mn-lt"/>
                  </a:rPr>
                  <a:t>语言建模</a:t>
                </a:r>
                <a:r>
                  <a:rPr lang="en-US" altLang="zh-CN" sz="1800" b="1" dirty="0">
                    <a:latin typeface="+mn-lt"/>
                    <a:cs typeface="+mn-ea"/>
                    <a:sym typeface="+mn-lt"/>
                  </a:rPr>
                  <a:t>	</a:t>
                </a:r>
                <a:endParaRPr lang="zh-CN" altLang="en-US" sz="1800" b="1" dirty="0">
                  <a:latin typeface="+mn-lt"/>
                  <a:cs typeface="+mn-ea"/>
                  <a:sym typeface="+mn-lt"/>
                </a:endParaRPr>
              </a:p>
            </p:txBody>
          </p:sp>
        </p:grpSp>
        <p:grpSp>
          <p:nvGrpSpPr>
            <p:cNvPr id="33" name="组合 32">
              <a:extLst>
                <a:ext uri="{FF2B5EF4-FFF2-40B4-BE49-F238E27FC236}">
                  <a16:creationId xmlns:a16="http://schemas.microsoft.com/office/drawing/2014/main" id="{CF32C732-CFFC-434D-8A00-CB36D0F919DD}"/>
                </a:ext>
              </a:extLst>
            </p:cNvPr>
            <p:cNvGrpSpPr/>
            <p:nvPr/>
          </p:nvGrpSpPr>
          <p:grpSpPr>
            <a:xfrm>
              <a:off x="5113777" y="2127540"/>
              <a:ext cx="1388529" cy="1023327"/>
              <a:chOff x="4717747" y="1179679"/>
              <a:chExt cx="1157105" cy="852773"/>
            </a:xfrm>
          </p:grpSpPr>
          <p:sp>
            <p:nvSpPr>
              <p:cNvPr id="34" name="Freeform 49">
                <a:extLst>
                  <a:ext uri="{FF2B5EF4-FFF2-40B4-BE49-F238E27FC236}">
                    <a16:creationId xmlns:a16="http://schemas.microsoft.com/office/drawing/2014/main" id="{6E81F258-8CA7-4796-9599-DAFF6953835C}"/>
                  </a:ext>
                </a:extLst>
              </p:cNvPr>
              <p:cNvSpPr>
                <a:spLocks noEditPoints="1"/>
              </p:cNvSpPr>
              <p:nvPr/>
            </p:nvSpPr>
            <p:spPr bwMode="auto">
              <a:xfrm>
                <a:off x="5039407" y="1179679"/>
                <a:ext cx="447204" cy="395835"/>
              </a:xfrm>
              <a:custGeom>
                <a:avLst/>
                <a:gdLst>
                  <a:gd name="T0" fmla="*/ 29 w 144"/>
                  <a:gd name="T1" fmla="*/ 53 h 127"/>
                  <a:gd name="T2" fmla="*/ 45 w 144"/>
                  <a:gd name="T3" fmla="*/ 72 h 127"/>
                  <a:gd name="T4" fmla="*/ 65 w 144"/>
                  <a:gd name="T5" fmla="*/ 58 h 127"/>
                  <a:gd name="T6" fmla="*/ 50 w 144"/>
                  <a:gd name="T7" fmla="*/ 39 h 127"/>
                  <a:gd name="T8" fmla="*/ 65 w 144"/>
                  <a:gd name="T9" fmla="*/ 29 h 127"/>
                  <a:gd name="T10" fmla="*/ 8 w 144"/>
                  <a:gd name="T11" fmla="*/ 0 h 127"/>
                  <a:gd name="T12" fmla="*/ 13 w 144"/>
                  <a:gd name="T13" fmla="*/ 63 h 127"/>
                  <a:gd name="T14" fmla="*/ 29 w 144"/>
                  <a:gd name="T15" fmla="*/ 53 h 127"/>
                  <a:gd name="T16" fmla="*/ 115 w 144"/>
                  <a:gd name="T17" fmla="*/ 53 h 127"/>
                  <a:gd name="T18" fmla="*/ 131 w 144"/>
                  <a:gd name="T19" fmla="*/ 63 h 127"/>
                  <a:gd name="T20" fmla="*/ 136 w 144"/>
                  <a:gd name="T21" fmla="*/ 0 h 127"/>
                  <a:gd name="T22" fmla="*/ 80 w 144"/>
                  <a:gd name="T23" fmla="*/ 29 h 127"/>
                  <a:gd name="T24" fmla="*/ 95 w 144"/>
                  <a:gd name="T25" fmla="*/ 39 h 127"/>
                  <a:gd name="T26" fmla="*/ 0 w 144"/>
                  <a:gd name="T27" fmla="*/ 103 h 127"/>
                  <a:gd name="T28" fmla="*/ 5 w 144"/>
                  <a:gd name="T29" fmla="*/ 127 h 127"/>
                  <a:gd name="T30" fmla="*/ 115 w 144"/>
                  <a:gd name="T31" fmla="*/ 53 h 127"/>
                  <a:gd name="T32" fmla="*/ 101 w 144"/>
                  <a:gd name="T33" fmla="*/ 86 h 127"/>
                  <a:gd name="T34" fmla="*/ 81 w 144"/>
                  <a:gd name="T35" fmla="*/ 103 h 127"/>
                  <a:gd name="T36" fmla="*/ 139 w 144"/>
                  <a:gd name="T37" fmla="*/ 127 h 127"/>
                  <a:gd name="T38" fmla="*/ 144 w 144"/>
                  <a:gd name="T39" fmla="*/ 103 h 127"/>
                  <a:gd name="T40" fmla="*/ 101 w 144"/>
                  <a:gd name="T41" fmla="*/ 8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27">
                    <a:moveTo>
                      <a:pt x="29" y="53"/>
                    </a:moveTo>
                    <a:cubicBezTo>
                      <a:pt x="34" y="60"/>
                      <a:pt x="39" y="66"/>
                      <a:pt x="45" y="72"/>
                    </a:cubicBezTo>
                    <a:cubicBezTo>
                      <a:pt x="51" y="68"/>
                      <a:pt x="58" y="63"/>
                      <a:pt x="65" y="58"/>
                    </a:cubicBezTo>
                    <a:cubicBezTo>
                      <a:pt x="59" y="52"/>
                      <a:pt x="54" y="46"/>
                      <a:pt x="50" y="39"/>
                    </a:cubicBezTo>
                    <a:cubicBezTo>
                      <a:pt x="65" y="29"/>
                      <a:pt x="65" y="29"/>
                      <a:pt x="65" y="29"/>
                    </a:cubicBezTo>
                    <a:cubicBezTo>
                      <a:pt x="8" y="0"/>
                      <a:pt x="8" y="0"/>
                      <a:pt x="8" y="0"/>
                    </a:cubicBezTo>
                    <a:cubicBezTo>
                      <a:pt x="13" y="63"/>
                      <a:pt x="13" y="63"/>
                      <a:pt x="13" y="63"/>
                    </a:cubicBezTo>
                    <a:lnTo>
                      <a:pt x="29" y="53"/>
                    </a:lnTo>
                    <a:close/>
                    <a:moveTo>
                      <a:pt x="115" y="53"/>
                    </a:moveTo>
                    <a:cubicBezTo>
                      <a:pt x="131" y="63"/>
                      <a:pt x="131" y="63"/>
                      <a:pt x="131" y="63"/>
                    </a:cubicBezTo>
                    <a:cubicBezTo>
                      <a:pt x="136" y="0"/>
                      <a:pt x="136" y="0"/>
                      <a:pt x="136" y="0"/>
                    </a:cubicBezTo>
                    <a:cubicBezTo>
                      <a:pt x="80" y="29"/>
                      <a:pt x="80" y="29"/>
                      <a:pt x="80" y="29"/>
                    </a:cubicBezTo>
                    <a:cubicBezTo>
                      <a:pt x="95" y="39"/>
                      <a:pt x="95" y="39"/>
                      <a:pt x="95" y="39"/>
                    </a:cubicBezTo>
                    <a:cubicBezTo>
                      <a:pt x="61" y="90"/>
                      <a:pt x="1" y="103"/>
                      <a:pt x="0" y="103"/>
                    </a:cubicBezTo>
                    <a:cubicBezTo>
                      <a:pt x="5" y="127"/>
                      <a:pt x="5" y="127"/>
                      <a:pt x="5" y="127"/>
                    </a:cubicBezTo>
                    <a:cubicBezTo>
                      <a:pt x="8" y="127"/>
                      <a:pt x="75" y="112"/>
                      <a:pt x="115" y="53"/>
                    </a:cubicBezTo>
                    <a:close/>
                    <a:moveTo>
                      <a:pt x="101" y="86"/>
                    </a:moveTo>
                    <a:cubicBezTo>
                      <a:pt x="95" y="92"/>
                      <a:pt x="88" y="98"/>
                      <a:pt x="81" y="103"/>
                    </a:cubicBezTo>
                    <a:cubicBezTo>
                      <a:pt x="111" y="121"/>
                      <a:pt x="137" y="127"/>
                      <a:pt x="139" y="127"/>
                    </a:cubicBezTo>
                    <a:cubicBezTo>
                      <a:pt x="144" y="103"/>
                      <a:pt x="144" y="103"/>
                      <a:pt x="144" y="103"/>
                    </a:cubicBezTo>
                    <a:cubicBezTo>
                      <a:pt x="144" y="103"/>
                      <a:pt x="124" y="99"/>
                      <a:pt x="101" y="86"/>
                    </a:cubicBezTo>
                    <a:close/>
                  </a:path>
                </a:pathLst>
              </a:custGeom>
              <a:solidFill>
                <a:srgbClr val="1F3762"/>
              </a:solidFill>
              <a:ln>
                <a:noFill/>
              </a:ln>
              <a:extLst/>
            </p:spPr>
            <p:txBody>
              <a:bodyPr vert="horz" wrap="square" lIns="82296" tIns="41148" rIns="82296" bIns="41148" numCol="1" anchor="t" anchorCtr="0" compatLnSpc="1">
                <a:prstTxWarp prst="textNoShape">
                  <a:avLst/>
                </a:prstTxWarp>
              </a:bodyPr>
              <a:lstStyle/>
              <a:p>
                <a:endParaRPr lang="zh-CN" altLang="en-US" sz="1100">
                  <a:solidFill>
                    <a:srgbClr val="EB5F56"/>
                  </a:solidFill>
                  <a:cs typeface="+mn-ea"/>
                  <a:sym typeface="+mn-lt"/>
                </a:endParaRPr>
              </a:p>
            </p:txBody>
          </p:sp>
          <p:sp>
            <p:nvSpPr>
              <p:cNvPr id="35" name="文本框 112">
                <a:extLst>
                  <a:ext uri="{FF2B5EF4-FFF2-40B4-BE49-F238E27FC236}">
                    <a16:creationId xmlns:a16="http://schemas.microsoft.com/office/drawing/2014/main" id="{CD633086-4CF0-493D-8AE1-967864B29BB7}"/>
                  </a:ext>
                </a:extLst>
              </p:cNvPr>
              <p:cNvSpPr txBox="1"/>
              <p:nvPr/>
            </p:nvSpPr>
            <p:spPr>
              <a:xfrm>
                <a:off x="4717747" y="1650018"/>
                <a:ext cx="1157105" cy="382434"/>
              </a:xfrm>
              <a:prstGeom prst="rect">
                <a:avLst/>
              </a:prstGeom>
              <a:noFill/>
            </p:spPr>
            <p:txBody>
              <a:bodyPr wrap="none" lIns="82296" tIns="41148" rIns="82296" bIns="41148"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pPr algn="ctr"/>
                <a:r>
                  <a:rPr lang="zh-CN" altLang="en-US" sz="1800" b="1" dirty="0">
                    <a:latin typeface="+mn-lt"/>
                    <a:cs typeface="+mn-ea"/>
                    <a:sym typeface="+mn-lt"/>
                  </a:rPr>
                  <a:t>构建模型</a:t>
                </a:r>
              </a:p>
            </p:txBody>
          </p:sp>
        </p:grpSp>
        <p:grpSp>
          <p:nvGrpSpPr>
            <p:cNvPr id="36" name="组合 35">
              <a:extLst>
                <a:ext uri="{FF2B5EF4-FFF2-40B4-BE49-F238E27FC236}">
                  <a16:creationId xmlns:a16="http://schemas.microsoft.com/office/drawing/2014/main" id="{6D130C9C-B9A5-44E4-AC22-006EECA50746}"/>
                </a:ext>
              </a:extLst>
            </p:cNvPr>
            <p:cNvGrpSpPr/>
            <p:nvPr/>
          </p:nvGrpSpPr>
          <p:grpSpPr>
            <a:xfrm>
              <a:off x="7241491" y="2121214"/>
              <a:ext cx="1388527" cy="1029660"/>
              <a:chOff x="6490846" y="1174402"/>
              <a:chExt cx="1157105" cy="858050"/>
            </a:xfrm>
          </p:grpSpPr>
          <p:sp>
            <p:nvSpPr>
              <p:cNvPr id="38" name="Freeform 50">
                <a:extLst>
                  <a:ext uri="{FF2B5EF4-FFF2-40B4-BE49-F238E27FC236}">
                    <a16:creationId xmlns:a16="http://schemas.microsoft.com/office/drawing/2014/main" id="{CE503FCB-4301-49A2-86EC-FC2C8A26D3AC}"/>
                  </a:ext>
                </a:extLst>
              </p:cNvPr>
              <p:cNvSpPr>
                <a:spLocks/>
              </p:cNvSpPr>
              <p:nvPr/>
            </p:nvSpPr>
            <p:spPr bwMode="auto">
              <a:xfrm>
                <a:off x="6807797" y="1174402"/>
                <a:ext cx="371664" cy="436628"/>
              </a:xfrm>
              <a:custGeom>
                <a:avLst/>
                <a:gdLst>
                  <a:gd name="T0" fmla="*/ 74 w 120"/>
                  <a:gd name="T1" fmla="*/ 39 h 140"/>
                  <a:gd name="T2" fmla="*/ 82 w 120"/>
                  <a:gd name="T3" fmla="*/ 22 h 140"/>
                  <a:gd name="T4" fmla="*/ 60 w 120"/>
                  <a:gd name="T5" fmla="*/ 0 h 140"/>
                  <a:gd name="T6" fmla="*/ 38 w 120"/>
                  <a:gd name="T7" fmla="*/ 22 h 140"/>
                  <a:gd name="T8" fmla="*/ 46 w 120"/>
                  <a:gd name="T9" fmla="*/ 39 h 140"/>
                  <a:gd name="T10" fmla="*/ 8 w 120"/>
                  <a:gd name="T11" fmla="*/ 98 h 140"/>
                  <a:gd name="T12" fmla="*/ 37 w 120"/>
                  <a:gd name="T13" fmla="*/ 78 h 140"/>
                  <a:gd name="T14" fmla="*/ 25 w 120"/>
                  <a:gd name="T15" fmla="*/ 140 h 140"/>
                  <a:gd name="T16" fmla="*/ 45 w 120"/>
                  <a:gd name="T17" fmla="*/ 140 h 140"/>
                  <a:gd name="T18" fmla="*/ 60 w 120"/>
                  <a:gd name="T19" fmla="*/ 114 h 140"/>
                  <a:gd name="T20" fmla="*/ 75 w 120"/>
                  <a:gd name="T21" fmla="*/ 140 h 140"/>
                  <a:gd name="T22" fmla="*/ 95 w 120"/>
                  <a:gd name="T23" fmla="*/ 140 h 140"/>
                  <a:gd name="T24" fmla="*/ 83 w 120"/>
                  <a:gd name="T25" fmla="*/ 78 h 140"/>
                  <a:gd name="T26" fmla="*/ 112 w 120"/>
                  <a:gd name="T27" fmla="*/ 98 h 140"/>
                  <a:gd name="T28" fmla="*/ 74 w 120"/>
                  <a:gd name="T29" fmla="*/ 3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0" h="140">
                    <a:moveTo>
                      <a:pt x="74" y="39"/>
                    </a:moveTo>
                    <a:cubicBezTo>
                      <a:pt x="78" y="35"/>
                      <a:pt x="82" y="29"/>
                      <a:pt x="82" y="22"/>
                    </a:cubicBezTo>
                    <a:cubicBezTo>
                      <a:pt x="82" y="10"/>
                      <a:pt x="72" y="0"/>
                      <a:pt x="60" y="0"/>
                    </a:cubicBezTo>
                    <a:cubicBezTo>
                      <a:pt x="48" y="0"/>
                      <a:pt x="38" y="10"/>
                      <a:pt x="38" y="22"/>
                    </a:cubicBezTo>
                    <a:cubicBezTo>
                      <a:pt x="38" y="29"/>
                      <a:pt x="42" y="35"/>
                      <a:pt x="46" y="39"/>
                    </a:cubicBezTo>
                    <a:cubicBezTo>
                      <a:pt x="24" y="46"/>
                      <a:pt x="0" y="91"/>
                      <a:pt x="8" y="98"/>
                    </a:cubicBezTo>
                    <a:cubicBezTo>
                      <a:pt x="15" y="105"/>
                      <a:pt x="27" y="91"/>
                      <a:pt x="37" y="78"/>
                    </a:cubicBezTo>
                    <a:cubicBezTo>
                      <a:pt x="32" y="99"/>
                      <a:pt x="27" y="121"/>
                      <a:pt x="25" y="140"/>
                    </a:cubicBezTo>
                    <a:cubicBezTo>
                      <a:pt x="45" y="140"/>
                      <a:pt x="45" y="140"/>
                      <a:pt x="45" y="140"/>
                    </a:cubicBezTo>
                    <a:cubicBezTo>
                      <a:pt x="45" y="129"/>
                      <a:pt x="52" y="114"/>
                      <a:pt x="60" y="114"/>
                    </a:cubicBezTo>
                    <a:cubicBezTo>
                      <a:pt x="68" y="114"/>
                      <a:pt x="75" y="129"/>
                      <a:pt x="75" y="140"/>
                    </a:cubicBezTo>
                    <a:cubicBezTo>
                      <a:pt x="95" y="140"/>
                      <a:pt x="95" y="140"/>
                      <a:pt x="95" y="140"/>
                    </a:cubicBezTo>
                    <a:cubicBezTo>
                      <a:pt x="93" y="121"/>
                      <a:pt x="88" y="99"/>
                      <a:pt x="83" y="78"/>
                    </a:cubicBezTo>
                    <a:cubicBezTo>
                      <a:pt x="93" y="91"/>
                      <a:pt x="105" y="105"/>
                      <a:pt x="112" y="98"/>
                    </a:cubicBezTo>
                    <a:cubicBezTo>
                      <a:pt x="120" y="91"/>
                      <a:pt x="96" y="46"/>
                      <a:pt x="74" y="39"/>
                    </a:cubicBezTo>
                    <a:close/>
                  </a:path>
                </a:pathLst>
              </a:custGeom>
              <a:solidFill>
                <a:srgbClr val="1F3762"/>
              </a:solidFill>
              <a:ln>
                <a:noFill/>
              </a:ln>
              <a:extLst/>
            </p:spPr>
            <p:txBody>
              <a:bodyPr vert="horz" wrap="square" lIns="82296" tIns="41148" rIns="82296" bIns="41148" numCol="1" anchor="t" anchorCtr="0" compatLnSpc="1">
                <a:prstTxWarp prst="textNoShape">
                  <a:avLst/>
                </a:prstTxWarp>
              </a:bodyPr>
              <a:lstStyle/>
              <a:p>
                <a:endParaRPr lang="zh-CN" altLang="en-US" sz="1100" dirty="0">
                  <a:solidFill>
                    <a:srgbClr val="EB5F56"/>
                  </a:solidFill>
                  <a:cs typeface="+mn-ea"/>
                  <a:sym typeface="+mn-lt"/>
                </a:endParaRPr>
              </a:p>
            </p:txBody>
          </p:sp>
          <p:sp>
            <p:nvSpPr>
              <p:cNvPr id="39" name="文本框 113">
                <a:extLst>
                  <a:ext uri="{FF2B5EF4-FFF2-40B4-BE49-F238E27FC236}">
                    <a16:creationId xmlns:a16="http://schemas.microsoft.com/office/drawing/2014/main" id="{510406F4-B5FB-4A4E-8C5F-00256E3C11A1}"/>
                  </a:ext>
                </a:extLst>
              </p:cNvPr>
              <p:cNvSpPr txBox="1"/>
              <p:nvPr/>
            </p:nvSpPr>
            <p:spPr>
              <a:xfrm>
                <a:off x="6490846" y="1650018"/>
                <a:ext cx="1157105" cy="382434"/>
              </a:xfrm>
              <a:prstGeom prst="rect">
                <a:avLst/>
              </a:prstGeom>
              <a:noFill/>
            </p:spPr>
            <p:txBody>
              <a:bodyPr wrap="none" lIns="82296" tIns="41148" rIns="82296" bIns="41148"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pPr algn="ctr"/>
                <a:r>
                  <a:rPr lang="zh-CN" altLang="en-US" sz="1800" b="1" dirty="0">
                    <a:latin typeface="+mn-lt"/>
                    <a:cs typeface="+mn-ea"/>
                    <a:sym typeface="+mn-lt"/>
                  </a:rPr>
                  <a:t>谣言检测</a:t>
                </a:r>
              </a:p>
            </p:txBody>
          </p:sp>
        </p:grpSp>
      </p:grpSp>
      <p:sp>
        <p:nvSpPr>
          <p:cNvPr id="40" name="TextBox 21">
            <a:extLst>
              <a:ext uri="{FF2B5EF4-FFF2-40B4-BE49-F238E27FC236}">
                <a16:creationId xmlns:a16="http://schemas.microsoft.com/office/drawing/2014/main" id="{2E05260E-15BD-4C32-A636-2AA7F45110C6}"/>
              </a:ext>
            </a:extLst>
          </p:cNvPr>
          <p:cNvSpPr txBox="1"/>
          <p:nvPr/>
        </p:nvSpPr>
        <p:spPr>
          <a:xfrm>
            <a:off x="1228166" y="4162802"/>
            <a:ext cx="6714563" cy="1662675"/>
          </a:xfrm>
          <a:prstGeom prst="rect">
            <a:avLst/>
          </a:prstGeom>
          <a:noFill/>
        </p:spPr>
        <p:txBody>
          <a:bodyPr wrap="square" lIns="91418" tIns="45708" rIns="91418" bIns="45708" rtlCol="0">
            <a:spAutoFit/>
          </a:bodyPr>
          <a:lstStyle/>
          <a:p>
            <a:pPr algn="just">
              <a:lnSpc>
                <a:spcPct val="130000"/>
              </a:lnSpc>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本文对来源于新浪微博的谣言数据集的</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4664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条标注数据进行研究，利用谣言数据中的文本信息以及时间信息进行建模，构建出门控循环单元网络</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模型实现了基于序列模型的微博谣言检测算法；在此基础上，利用卷积神经网络</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(CNN)</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来提取文本的深层特征，构建出</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CNN-GRU</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复合网络模型进行谣言检测，取得了不错的效果。</a:t>
            </a:r>
            <a:endPar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endParaRPr>
          </a:p>
        </p:txBody>
      </p:sp>
      <p:sp>
        <p:nvSpPr>
          <p:cNvPr id="44" name="矩形 43">
            <a:extLst>
              <a:ext uri="{FF2B5EF4-FFF2-40B4-BE49-F238E27FC236}">
                <a16:creationId xmlns:a16="http://schemas.microsoft.com/office/drawing/2014/main" id="{FB1E9306-CA5D-455B-A688-14E76053F099}"/>
              </a:ext>
            </a:extLst>
          </p:cNvPr>
          <p:cNvSpPr/>
          <p:nvPr/>
        </p:nvSpPr>
        <p:spPr>
          <a:xfrm>
            <a:off x="546366" y="1220460"/>
            <a:ext cx="2339102"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本文解决方案</a:t>
            </a:r>
          </a:p>
        </p:txBody>
      </p:sp>
    </p:spTree>
    <p:extLst>
      <p:ext uri="{BB962C8B-B14F-4D97-AF65-F5344CB8AC3E}">
        <p14:creationId xmlns:p14="http://schemas.microsoft.com/office/powerpoint/2010/main" val="219716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2"/>
          </p:nvPr>
        </p:nvSpPr>
        <p:spPr>
          <a:xfrm>
            <a:off x="489072" y="3861608"/>
            <a:ext cx="3266505" cy="707725"/>
          </a:xfrm>
        </p:spPr>
        <p:txBody>
          <a:bodyPr/>
          <a:lstStyle/>
          <a:p>
            <a:r>
              <a:rPr kumimoji="1" lang="en-US" altLang="zh-CN" sz="3200" dirty="0">
                <a:latin typeface="方正粗黑宋简体" panose="02000000000000000000" pitchFamily="2" charset="-122"/>
                <a:ea typeface="方正粗黑宋简体" panose="02000000000000000000" pitchFamily="2" charset="-122"/>
              </a:rPr>
              <a:t>PART</a:t>
            </a:r>
            <a:r>
              <a:rPr kumimoji="1" lang="zh-CN" altLang="en-US" sz="3200" dirty="0">
                <a:latin typeface="方正粗黑宋简体" panose="02000000000000000000" pitchFamily="2" charset="-122"/>
                <a:ea typeface="方正粗黑宋简体" panose="02000000000000000000" pitchFamily="2" charset="-122"/>
              </a:rPr>
              <a:t> </a:t>
            </a:r>
            <a:r>
              <a:rPr kumimoji="1" lang="en-US" altLang="zh-CN" sz="3200" dirty="0">
                <a:latin typeface="方正粗黑宋简体" panose="02000000000000000000" pitchFamily="2" charset="-122"/>
                <a:ea typeface="方正粗黑宋简体" panose="02000000000000000000" pitchFamily="2" charset="-122"/>
              </a:rPr>
              <a:t>TWO</a:t>
            </a:r>
            <a:endParaRPr kumimoji="1" lang="zh-CN" altLang="en-US" sz="3200" dirty="0">
              <a:latin typeface="方正粗黑宋简体" panose="02000000000000000000" pitchFamily="2" charset="-122"/>
              <a:ea typeface="方正粗黑宋简体" panose="02000000000000000000" pitchFamily="2" charset="-122"/>
            </a:endParaRPr>
          </a:p>
        </p:txBody>
      </p:sp>
      <p:sp>
        <p:nvSpPr>
          <p:cNvPr id="7" name="矩形 6"/>
          <p:cNvSpPr/>
          <p:nvPr/>
        </p:nvSpPr>
        <p:spPr>
          <a:xfrm>
            <a:off x="922752" y="4502499"/>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latin typeface="方正粗黑宋简体" panose="02000000000000000000" pitchFamily="2" charset="-122"/>
              <a:ea typeface="方正粗黑宋简体" panose="02000000000000000000" pitchFamily="2" charset="-122"/>
            </a:endParaRPr>
          </a:p>
        </p:txBody>
      </p:sp>
      <p:pic>
        <p:nvPicPr>
          <p:cNvPr id="41" name="Picture 2" descr="D:\Documents\Downloads\NJUST答辩模板\底边.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 y="1667"/>
            <a:ext cx="12180606" cy="2432548"/>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占位符 5">
            <a:extLst>
              <a:ext uri="{FF2B5EF4-FFF2-40B4-BE49-F238E27FC236}">
                <a16:creationId xmlns:a16="http://schemas.microsoft.com/office/drawing/2014/main" id="{D8352144-EA46-48CC-8D62-43E23A319E24}"/>
              </a:ext>
            </a:extLst>
          </p:cNvPr>
          <p:cNvSpPr txBox="1">
            <a:spLocks/>
          </p:cNvSpPr>
          <p:nvPr/>
        </p:nvSpPr>
        <p:spPr>
          <a:xfrm>
            <a:off x="-414323" y="2973524"/>
            <a:ext cx="5076604" cy="4554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6000" dirty="0">
                <a:solidFill>
                  <a:srgbClr val="000000"/>
                </a:solidFill>
                <a:latin typeface="方正粗黑宋简体" panose="02000000000000000000" pitchFamily="2" charset="-122"/>
                <a:ea typeface="方正粗黑宋简体" panose="02000000000000000000" pitchFamily="2" charset="-122"/>
              </a:rPr>
              <a:t>模型设计</a:t>
            </a:r>
          </a:p>
        </p:txBody>
      </p:sp>
      <p:grpSp>
        <p:nvGrpSpPr>
          <p:cNvPr id="11" name="组合 10">
            <a:extLst>
              <a:ext uri="{FF2B5EF4-FFF2-40B4-BE49-F238E27FC236}">
                <a16:creationId xmlns:a16="http://schemas.microsoft.com/office/drawing/2014/main" id="{B3C89ED6-D99A-4DCF-BD9C-747F6CC9CB35}"/>
              </a:ext>
            </a:extLst>
          </p:cNvPr>
          <p:cNvGrpSpPr/>
          <p:nvPr/>
        </p:nvGrpSpPr>
        <p:grpSpPr>
          <a:xfrm>
            <a:off x="3843459" y="4569333"/>
            <a:ext cx="7353460" cy="455476"/>
            <a:chOff x="4168579" y="4575147"/>
            <a:chExt cx="7353460" cy="455476"/>
          </a:xfrm>
        </p:grpSpPr>
        <p:grpSp>
          <p:nvGrpSpPr>
            <p:cNvPr id="6" name="组合 5">
              <a:extLst>
                <a:ext uri="{FF2B5EF4-FFF2-40B4-BE49-F238E27FC236}">
                  <a16:creationId xmlns:a16="http://schemas.microsoft.com/office/drawing/2014/main" id="{7209FD84-AE2F-4BCF-BBF8-D0406FED9E32}"/>
                </a:ext>
              </a:extLst>
            </p:cNvPr>
            <p:cNvGrpSpPr/>
            <p:nvPr/>
          </p:nvGrpSpPr>
          <p:grpSpPr>
            <a:xfrm>
              <a:off x="4168579" y="4575147"/>
              <a:ext cx="1846774" cy="455476"/>
              <a:chOff x="4322656" y="4575147"/>
              <a:chExt cx="1846774" cy="455476"/>
            </a:xfrm>
          </p:grpSpPr>
          <p:sp>
            <p:nvSpPr>
              <p:cNvPr id="18" name="文本占位符 8"/>
              <p:cNvSpPr txBox="1"/>
              <p:nvPr/>
            </p:nvSpPr>
            <p:spPr>
              <a:xfrm>
                <a:off x="4322656" y="4575147"/>
                <a:ext cx="1846774"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数据集</a:t>
                </a:r>
              </a:p>
            </p:txBody>
          </p:sp>
          <p:sp>
            <p:nvSpPr>
              <p:cNvPr id="28" name="矩形 27"/>
              <p:cNvSpPr/>
              <p:nvPr/>
            </p:nvSpPr>
            <p:spPr>
              <a:xfrm>
                <a:off x="4570288" y="4958190"/>
                <a:ext cx="1455907" cy="45719"/>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8" name="组合 7">
              <a:extLst>
                <a:ext uri="{FF2B5EF4-FFF2-40B4-BE49-F238E27FC236}">
                  <a16:creationId xmlns:a16="http://schemas.microsoft.com/office/drawing/2014/main" id="{AD4FEB14-A5C6-4E67-8853-12C115C85D29}"/>
                </a:ext>
              </a:extLst>
            </p:cNvPr>
            <p:cNvGrpSpPr/>
            <p:nvPr/>
          </p:nvGrpSpPr>
          <p:grpSpPr>
            <a:xfrm>
              <a:off x="6596296" y="4575147"/>
              <a:ext cx="1846774" cy="455476"/>
              <a:chOff x="6750379" y="4595015"/>
              <a:chExt cx="1846774" cy="455476"/>
            </a:xfrm>
          </p:grpSpPr>
          <p:sp>
            <p:nvSpPr>
              <p:cNvPr id="20" name="文本占位符 10"/>
              <p:cNvSpPr txBox="1"/>
              <p:nvPr/>
            </p:nvSpPr>
            <p:spPr>
              <a:xfrm>
                <a:off x="6750379" y="4595015"/>
                <a:ext cx="1846774"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en-US" altLang="zh-CN" sz="2000" dirty="0">
                    <a:solidFill>
                      <a:schemeClr val="tx1"/>
                    </a:solidFill>
                    <a:latin typeface="方正粗黑宋简体" panose="02000000000000000000" pitchFamily="2" charset="-122"/>
                    <a:ea typeface="方正粗黑宋简体" panose="02000000000000000000" pitchFamily="2" charset="-122"/>
                    <a:cs typeface="+mn-ea"/>
                    <a:sym typeface="Calibri"/>
                  </a:rPr>
                  <a:t>GRU</a:t>
                </a: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模型</a:t>
                </a:r>
              </a:p>
            </p:txBody>
          </p:sp>
          <p:sp>
            <p:nvSpPr>
              <p:cNvPr id="24" name="矩形 23">
                <a:extLst>
                  <a:ext uri="{FF2B5EF4-FFF2-40B4-BE49-F238E27FC236}">
                    <a16:creationId xmlns:a16="http://schemas.microsoft.com/office/drawing/2014/main" id="{7E98212E-A13E-406C-9124-6987C85B7820}"/>
                  </a:ext>
                </a:extLst>
              </p:cNvPr>
              <p:cNvSpPr/>
              <p:nvPr/>
            </p:nvSpPr>
            <p:spPr>
              <a:xfrm>
                <a:off x="6875307" y="4977136"/>
                <a:ext cx="1721846" cy="45719"/>
              </a:xfrm>
              <a:prstGeom prst="rect">
                <a:avLst/>
              </a:prstGeom>
              <a:solidFill>
                <a:schemeClr val="bg1">
                  <a:lumMod val="5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nvGrpSpPr>
            <p:cNvPr id="9" name="组合 8">
              <a:extLst>
                <a:ext uri="{FF2B5EF4-FFF2-40B4-BE49-F238E27FC236}">
                  <a16:creationId xmlns:a16="http://schemas.microsoft.com/office/drawing/2014/main" id="{F6BFB6FD-0A80-4788-B7A7-719E7D762AFF}"/>
                </a:ext>
              </a:extLst>
            </p:cNvPr>
            <p:cNvGrpSpPr/>
            <p:nvPr/>
          </p:nvGrpSpPr>
          <p:grpSpPr>
            <a:xfrm>
              <a:off x="9148941" y="4575147"/>
              <a:ext cx="2373098" cy="455476"/>
              <a:chOff x="9080987" y="4612641"/>
              <a:chExt cx="2373098" cy="455476"/>
            </a:xfrm>
          </p:grpSpPr>
          <p:sp>
            <p:nvSpPr>
              <p:cNvPr id="26" name="文本占位符 16"/>
              <p:cNvSpPr txBox="1"/>
              <p:nvPr/>
            </p:nvSpPr>
            <p:spPr>
              <a:xfrm>
                <a:off x="9080987" y="4612641"/>
                <a:ext cx="2373098" cy="455476"/>
              </a:xfrm>
              <a:prstGeom prst="rect">
                <a:avLst/>
              </a:prstGeom>
            </p:spPr>
            <p:txBody>
              <a:bodyPr/>
              <a:lstStyle>
                <a:defPPr>
                  <a:defRPr lang="zh-CN"/>
                </a:defPPr>
                <a:lvl1pPr indent="0" algn="ctr" defTabSz="914400">
                  <a:lnSpc>
                    <a:spcPct val="90000"/>
                  </a:lnSpc>
                  <a:spcBef>
                    <a:spcPts val="1000"/>
                  </a:spcBef>
                  <a:buFont typeface="Arial" panose="020B0604020202020204" pitchFamily="34" charset="0"/>
                  <a:buNone/>
                  <a:defRPr sz="1400" b="0">
                    <a:solidFill>
                      <a:srgbClr val="000000"/>
                    </a:solidFill>
                    <a:latin typeface="Segoe UI" panose="020B0502040204020203"/>
                    <a:ea typeface="微软雅黑" panose="020B0503020204020204" pitchFamily="34" charset="-122"/>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285750" indent="-285750">
                  <a:buFont typeface="Wingdings" panose="05000000000000000000" pitchFamily="2" charset="2"/>
                  <a:buChar char="ü"/>
                </a:pPr>
                <a:r>
                  <a:rPr lang="en-US" altLang="zh-CN" sz="2000" dirty="0">
                    <a:solidFill>
                      <a:schemeClr val="tx1"/>
                    </a:solidFill>
                    <a:latin typeface="方正粗黑宋简体" panose="02000000000000000000" pitchFamily="2" charset="-122"/>
                    <a:ea typeface="方正粗黑宋简体" panose="02000000000000000000" pitchFamily="2" charset="-122"/>
                    <a:cs typeface="+mn-ea"/>
                    <a:sym typeface="Calibri"/>
                  </a:rPr>
                  <a:t>CNN-GRU</a:t>
                </a:r>
                <a:r>
                  <a:rPr lang="zh-CN" altLang="en-US" sz="2000" dirty="0">
                    <a:solidFill>
                      <a:schemeClr val="tx1"/>
                    </a:solidFill>
                    <a:latin typeface="方正粗黑宋简体" panose="02000000000000000000" pitchFamily="2" charset="-122"/>
                    <a:ea typeface="方正粗黑宋简体" panose="02000000000000000000" pitchFamily="2" charset="-122"/>
                    <a:cs typeface="+mn-ea"/>
                    <a:sym typeface="Calibri"/>
                  </a:rPr>
                  <a:t>模型</a:t>
                </a:r>
              </a:p>
            </p:txBody>
          </p:sp>
          <p:sp>
            <p:nvSpPr>
              <p:cNvPr id="27" name="矩形 26">
                <a:extLst>
                  <a:ext uri="{FF2B5EF4-FFF2-40B4-BE49-F238E27FC236}">
                    <a16:creationId xmlns:a16="http://schemas.microsoft.com/office/drawing/2014/main" id="{B5CD275D-38FE-4C3D-BED4-C35DF736017F}"/>
                  </a:ext>
                </a:extLst>
              </p:cNvPr>
              <p:cNvSpPr/>
              <p:nvPr/>
            </p:nvSpPr>
            <p:spPr>
              <a:xfrm>
                <a:off x="9177047" y="4998938"/>
                <a:ext cx="2277037" cy="45719"/>
              </a:xfrm>
              <a:prstGeom prst="rect">
                <a:avLst/>
              </a:prstGeom>
              <a:solidFill>
                <a:srgbClr val="FFC00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defTabSz="914400">
                  <a:defRPr/>
                </a:pPr>
                <a:endParaRPr lang="zh-CN" altLang="en-US" sz="2000" kern="0">
                  <a:latin typeface="方正粗黑宋简体" panose="02000000000000000000" pitchFamily="2" charset="-122"/>
                  <a:ea typeface="方正粗黑宋简体" panose="02000000000000000000" pitchFamily="2" charset="-122"/>
                </a:endParaRPr>
              </a:p>
            </p:txBody>
          </p:sp>
        </p:grpSp>
      </p:grpSp>
    </p:spTree>
    <p:extLst>
      <p:ext uri="{BB962C8B-B14F-4D97-AF65-F5344CB8AC3E}">
        <p14:creationId xmlns:p14="http://schemas.microsoft.com/office/powerpoint/2010/main" val="537312839"/>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CDA792F1-DE10-44AA-84D4-D06FAC6ACB62}"/>
              </a:ext>
            </a:extLst>
          </p:cNvPr>
          <p:cNvGrpSpPr/>
          <p:nvPr/>
        </p:nvGrpSpPr>
        <p:grpSpPr>
          <a:xfrm>
            <a:off x="373947" y="31532"/>
            <a:ext cx="3523711" cy="840836"/>
            <a:chOff x="373947" y="31532"/>
            <a:chExt cx="3523711" cy="840836"/>
          </a:xfrm>
        </p:grpSpPr>
        <p:sp>
          <p:nvSpPr>
            <p:cNvPr id="16" name="矩形 15">
              <a:extLst>
                <a:ext uri="{FF2B5EF4-FFF2-40B4-BE49-F238E27FC236}">
                  <a16:creationId xmlns:a16="http://schemas.microsoft.com/office/drawing/2014/main" id="{31611192-B1FB-4402-B35C-730EC248A734}"/>
                </a:ext>
              </a:extLst>
            </p:cNvPr>
            <p:cNvSpPr/>
            <p:nvPr/>
          </p:nvSpPr>
          <p:spPr>
            <a:xfrm>
              <a:off x="1100529" y="164482"/>
              <a:ext cx="2797129" cy="707886"/>
            </a:xfrm>
            <a:prstGeom prst="rect">
              <a:avLst/>
            </a:prstGeom>
          </p:spPr>
          <p:txBody>
            <a:bodyPr wrap="square">
              <a:spAutoFit/>
            </a:bodyPr>
            <a:lstStyle/>
            <a:p>
              <a:pPr algn="ctr"/>
              <a:r>
                <a:rPr lang="zh-CN" altLang="en-US" sz="4000" dirty="0">
                  <a:solidFill>
                    <a:srgbClr val="000000"/>
                  </a:solidFill>
                  <a:latin typeface="方正粗黑宋简体" panose="02000000000000000000" pitchFamily="2" charset="-122"/>
                  <a:ea typeface="方正粗黑宋简体" panose="02000000000000000000" pitchFamily="2" charset="-122"/>
                </a:rPr>
                <a:t>模型设计</a:t>
              </a:r>
            </a:p>
          </p:txBody>
        </p:sp>
        <p:pic>
          <p:nvPicPr>
            <p:cNvPr id="17" name="图片 16">
              <a:extLst>
                <a:ext uri="{FF2B5EF4-FFF2-40B4-BE49-F238E27FC236}">
                  <a16:creationId xmlns:a16="http://schemas.microsoft.com/office/drawing/2014/main" id="{107E3498-872A-41A2-8AB4-EFB5799637CC}"/>
                </a:ext>
              </a:extLst>
            </p:cNvPr>
            <p:cNvPicPr>
              <a:picLocks noChangeAspect="1"/>
            </p:cNvPicPr>
            <p:nvPr/>
          </p:nvPicPr>
          <p:blipFill rotWithShape="1">
            <a:blip r:embed="rId3">
              <a:extLst>
                <a:ext uri="{28A0092B-C50C-407E-A947-70E740481C1C}">
                  <a14:useLocalDpi xmlns:a14="http://schemas.microsoft.com/office/drawing/2010/main" val="0"/>
                </a:ext>
              </a:extLst>
            </a:blip>
            <a:srcRect l="44382" t="39443" r="44445" b="39443"/>
            <a:stretch/>
          </p:blipFill>
          <p:spPr>
            <a:xfrm>
              <a:off x="373947" y="31532"/>
              <a:ext cx="777408" cy="826215"/>
            </a:xfrm>
            <a:prstGeom prst="rect">
              <a:avLst/>
            </a:prstGeom>
          </p:spPr>
        </p:pic>
      </p:grpSp>
      <p:sp>
        <p:nvSpPr>
          <p:cNvPr id="18" name="矩形 17">
            <a:extLst>
              <a:ext uri="{FF2B5EF4-FFF2-40B4-BE49-F238E27FC236}">
                <a16:creationId xmlns:a16="http://schemas.microsoft.com/office/drawing/2014/main" id="{6C60926C-6E99-4248-8D30-1EC947F9A286}"/>
              </a:ext>
            </a:extLst>
          </p:cNvPr>
          <p:cNvSpPr/>
          <p:nvPr/>
        </p:nvSpPr>
        <p:spPr>
          <a:xfrm>
            <a:off x="546366" y="1220460"/>
            <a:ext cx="1261884" cy="523220"/>
          </a:xfrm>
          <a:prstGeom prst="rect">
            <a:avLst/>
          </a:prstGeom>
        </p:spPr>
        <p:txBody>
          <a:bodyPr wrap="none">
            <a:spAutoFit/>
          </a:bodyPr>
          <a:lstStyle/>
          <a:p>
            <a:r>
              <a:rPr lang="zh-CN" altLang="en-US" sz="2800" dirty="0">
                <a:latin typeface="方正粗黑宋简体" panose="02000000000000000000" pitchFamily="2" charset="-122"/>
                <a:ea typeface="方正粗黑宋简体" panose="02000000000000000000" pitchFamily="2" charset="-122"/>
                <a:cs typeface="+mn-ea"/>
                <a:sym typeface="+mn-lt"/>
              </a:rPr>
              <a:t>数据集</a:t>
            </a:r>
          </a:p>
        </p:txBody>
      </p:sp>
      <p:sp>
        <p:nvSpPr>
          <p:cNvPr id="2" name="文本框 1">
            <a:extLst>
              <a:ext uri="{FF2B5EF4-FFF2-40B4-BE49-F238E27FC236}">
                <a16:creationId xmlns:a16="http://schemas.microsoft.com/office/drawing/2014/main" id="{B634FD27-9CF6-453D-B14A-4A5EE36A2FD4}"/>
              </a:ext>
            </a:extLst>
          </p:cNvPr>
          <p:cNvSpPr txBox="1"/>
          <p:nvPr/>
        </p:nvSpPr>
        <p:spPr>
          <a:xfrm>
            <a:off x="808252" y="1658471"/>
            <a:ext cx="6178812" cy="1342612"/>
          </a:xfrm>
          <a:prstGeom prst="rect">
            <a:avLst/>
          </a:prstGeom>
          <a:noFill/>
        </p:spPr>
        <p:txBody>
          <a:bodyPr wrap="square" rtlCol="0">
            <a:spAutoFit/>
          </a:bodyPr>
          <a:lstStyle/>
          <a:p>
            <a:pPr>
              <a:lnSpc>
                <a:spcPct val="130000"/>
              </a:lnSpc>
              <a:spcBef>
                <a:spcPts val="600"/>
              </a:spcBef>
            </a:pP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本文所有的实验数据来源于新浪微博平台，所有谣言事件与非谣言事件数据皆为中文信息。该数据集共包含</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4664</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个事件，其中有</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2313</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个被标记为谣言事件，</a:t>
            </a:r>
            <a:r>
              <a:rPr lang="en-US" altLang="zh-CN" sz="1600" dirty="0">
                <a:solidFill>
                  <a:srgbClr val="1F3762"/>
                </a:solidFill>
                <a:latin typeface="字体视界-NWE粗楷体" panose="02000500000000000000" pitchFamily="2" charset="-122"/>
                <a:ea typeface="字体视界-NWE粗楷体" panose="02000500000000000000" pitchFamily="2" charset="-122"/>
                <a:cs typeface="+mn-ea"/>
                <a:sym typeface="+mn-lt"/>
              </a:rPr>
              <a:t>2351</a:t>
            </a:r>
            <a:r>
              <a:rPr lang="zh-CN" altLang="en-US" sz="1600" dirty="0">
                <a:solidFill>
                  <a:srgbClr val="1F3762"/>
                </a:solidFill>
                <a:latin typeface="字体视界-NWE粗楷体" panose="02000500000000000000" pitchFamily="2" charset="-122"/>
                <a:ea typeface="字体视界-NWE粗楷体" panose="02000500000000000000" pitchFamily="2" charset="-122"/>
                <a:cs typeface="+mn-ea"/>
                <a:sym typeface="+mn-lt"/>
              </a:rPr>
              <a:t>个为非谣言事件。该数据集的一些统计数据信息如表所示；</a:t>
            </a:r>
          </a:p>
        </p:txBody>
      </p:sp>
      <p:pic>
        <p:nvPicPr>
          <p:cNvPr id="3" name="图片 2">
            <a:extLst>
              <a:ext uri="{FF2B5EF4-FFF2-40B4-BE49-F238E27FC236}">
                <a16:creationId xmlns:a16="http://schemas.microsoft.com/office/drawing/2014/main" id="{1570BDC1-C754-486B-B6B4-447310AB4684}"/>
              </a:ext>
            </a:extLst>
          </p:cNvPr>
          <p:cNvPicPr>
            <a:picLocks noChangeAspect="1"/>
          </p:cNvPicPr>
          <p:nvPr/>
        </p:nvPicPr>
        <p:blipFill>
          <a:blip r:embed="rId4"/>
          <a:stretch>
            <a:fillRect/>
          </a:stretch>
        </p:blipFill>
        <p:spPr>
          <a:xfrm>
            <a:off x="811810" y="3109235"/>
            <a:ext cx="6664755" cy="362910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538</TotalTime>
  <Words>2383</Words>
  <Application>Microsoft Office PowerPoint</Application>
  <PresentationFormat>宽屏</PresentationFormat>
  <Paragraphs>165</Paragraphs>
  <Slides>30</Slides>
  <Notes>10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等线</vt:lpstr>
      <vt:lpstr>方正粗黑宋简体</vt:lpstr>
      <vt:lpstr>微软雅黑</vt:lpstr>
      <vt:lpstr>字体视界-NWE粗楷体</vt:lpstr>
      <vt:lpstr>Arial</vt:lpstr>
      <vt:lpstr>Wingdings</vt:lpstr>
      <vt:lpstr>模板页面</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Qinghe Li</cp:lastModifiedBy>
  <cp:revision>112</cp:revision>
  <dcterms:created xsi:type="dcterms:W3CDTF">2015-08-18T02:51:00Z</dcterms:created>
  <dcterms:modified xsi:type="dcterms:W3CDTF">2019-06-03T12:30:15Z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

<file path=docProps/thumbnail.jpeg>
</file>